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39D0A-0A3A-46BC-B3E4-282CFE63D774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78E24-CEA0-4B31-A176-8F8DB4C2FDF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6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27813-FF8C-44A4-93DB-59384E0D650F}" type="datetimeFigureOut">
              <a:rPr lang="uk-UA" smtClean="0"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B901E-52E1-429E-AE0B-60BD3A5FA8E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../Documents%20and%20Settings/YaroshenkoNA/Local%20Settings/Temporary%20Internet%20Files/Content.IE5/OIVFL6VV/chem87.av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8000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Вуглеводи</a:t>
            </a:r>
            <a:endParaRPr lang="uk-UA" sz="8000" b="1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653136"/>
            <a:ext cx="3240360" cy="1944216"/>
          </a:xfrm>
        </p:spPr>
        <p:txBody>
          <a:bodyPr>
            <a:normAutofit fontScale="77500" lnSpcReduction="20000"/>
          </a:bodyPr>
          <a:lstStyle/>
          <a:p>
            <a:r>
              <a:rPr lang="uk-UA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Виконали: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Максимчук Аліна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Крайнов Олексій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Павленко Марія</a:t>
            </a:r>
          </a:p>
          <a:p>
            <a:r>
              <a:rPr lang="uk-UA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Верещак Андрій</a:t>
            </a:r>
            <a:endParaRPr lang="uk-UA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 descr="harchi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76872"/>
            <a:ext cx="5112568" cy="2891796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Будова</a:t>
            </a:r>
            <a:endParaRPr lang="uk-UA" sz="7200" b="1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Вуглеводи-</a:t>
            </a:r>
            <a:r>
              <a:rPr lang="uk-UA" dirty="0" smtClean="0"/>
              <a:t> органічні сполуки з  формулою </a:t>
            </a:r>
            <a:r>
              <a:rPr lang="uk-UA" dirty="0"/>
              <a:t>С</a:t>
            </a:r>
            <a:r>
              <a:rPr lang="en-US" baseline="-25000" dirty="0" smtClean="0"/>
              <a:t>n</a:t>
            </a:r>
            <a:r>
              <a:rPr lang="en-US" dirty="0" smtClean="0"/>
              <a:t>H</a:t>
            </a:r>
            <a:r>
              <a:rPr lang="en-US" baseline="-25000" dirty="0" smtClean="0"/>
              <a:t>2n</a:t>
            </a:r>
            <a:r>
              <a:rPr lang="en-US" dirty="0" smtClean="0"/>
              <a:t>O</a:t>
            </a:r>
            <a:r>
              <a:rPr lang="en-US" baseline="-25000" dirty="0" smtClean="0"/>
              <a:t>n</a:t>
            </a:r>
            <a:r>
              <a:rPr lang="uk-UA" dirty="0" smtClean="0"/>
              <a:t>, до складу яких входять Карбон, </a:t>
            </a:r>
            <a:r>
              <a:rPr lang="uk-UA" dirty="0" err="1" smtClean="0"/>
              <a:t>Оксиген</a:t>
            </a:r>
            <a:r>
              <a:rPr lang="uk-UA" dirty="0" smtClean="0"/>
              <a:t> та Гідроген. Вуглеводи є складовою частиною клітин усіх живих організмів.</a:t>
            </a:r>
            <a:endParaRPr lang="uk-UA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012160" y="3645024"/>
            <a:ext cx="2880320" cy="2736304"/>
            <a:chOff x="2592" y="897"/>
            <a:chExt cx="3009" cy="2936"/>
          </a:xfrm>
        </p:grpSpPr>
        <p:pic>
          <p:nvPicPr>
            <p:cNvPr id="5" name="Picture 12" descr="byr8">
              <a:hlinkClick r:id="rId2" action="ppaction://hlinkfile"/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897"/>
              <a:ext cx="1536" cy="1502"/>
            </a:xfrm>
            <a:prstGeom prst="rect">
              <a:avLst/>
            </a:prstGeom>
            <a:noFill/>
            <a:ln w="76200">
              <a:solidFill>
                <a:schemeClr val="accent3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3" descr="byr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2352"/>
              <a:ext cx="1521" cy="1481"/>
            </a:xfrm>
            <a:prstGeom prst="rect">
              <a:avLst/>
            </a:prstGeom>
            <a:noFill/>
            <a:ln w="76200">
              <a:solidFill>
                <a:schemeClr val="accent3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http://school.xvatit.com/images/1/13/Bio10_5_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293096"/>
            <a:ext cx="2448272" cy="2121837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8" name="Picture 4" descr="http://school.xvatit.com/images/0/02/4-11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4221088"/>
            <a:ext cx="208823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rnd">
            <a:solidFill>
              <a:schemeClr val="accent3">
                <a:lumMod val="5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243408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Класифікація</a:t>
            </a:r>
            <a:endParaRPr lang="uk-UA" sz="6600" b="1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491880" y="1052736"/>
          <a:ext cx="2683239" cy="618573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683239"/>
              </a:tblGrid>
              <a:tr h="618573">
                <a:tc>
                  <a:txBody>
                    <a:bodyPr/>
                    <a:lstStyle/>
                    <a:p>
                      <a:pPr algn="ctr"/>
                      <a:r>
                        <a:rPr lang="uk-UA" sz="32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Вуглеводи</a:t>
                      </a:r>
                      <a:endParaRPr lang="uk-UA" sz="3200" b="1" i="1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27584" y="2204865"/>
          <a:ext cx="2263514" cy="576063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263514"/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uk-UA" sz="2400" u="sng" dirty="0" smtClean="0"/>
                        <a:t>Моно</a:t>
                      </a:r>
                      <a:r>
                        <a:rPr lang="uk-UA" sz="2400" dirty="0" smtClean="0"/>
                        <a:t>сахариди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779912" y="2204864"/>
          <a:ext cx="2263514" cy="504056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26351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uk-UA" sz="2400" u="sng" dirty="0" smtClean="0"/>
                        <a:t>Ди</a:t>
                      </a:r>
                      <a:r>
                        <a:rPr lang="uk-UA" sz="2400" dirty="0" smtClean="0"/>
                        <a:t>сахариди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6444208" y="2204864"/>
          <a:ext cx="2263514" cy="539646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263514"/>
              </a:tblGrid>
              <a:tr h="539646">
                <a:tc>
                  <a:txBody>
                    <a:bodyPr/>
                    <a:lstStyle/>
                    <a:p>
                      <a:pPr algn="ctr"/>
                      <a:r>
                        <a:rPr lang="uk-UA" sz="2400" u="sng" dirty="0" smtClean="0"/>
                        <a:t>Полі</a:t>
                      </a:r>
                      <a:r>
                        <a:rPr lang="uk-UA" sz="2400" dirty="0" smtClean="0"/>
                        <a:t>сахариди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Прямая со стрелкой 17"/>
          <p:cNvCxnSpPr/>
          <p:nvPr/>
        </p:nvCxnSpPr>
        <p:spPr>
          <a:xfrm flipH="1">
            <a:off x="2843808" y="1772816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860032" y="17728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012160" y="1772816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1835696" y="3284984"/>
          <a:ext cx="1440160" cy="7620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40160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С</a:t>
                      </a:r>
                      <a:r>
                        <a:rPr lang="ru-RU" sz="2400" b="1" baseline="-25000" dirty="0" smtClean="0"/>
                        <a:t>5</a:t>
                      </a:r>
                      <a:r>
                        <a:rPr lang="ru-RU" sz="2400" b="1" dirty="0" smtClean="0"/>
                        <a:t>Н</a:t>
                      </a:r>
                      <a:r>
                        <a:rPr lang="ru-RU" sz="2400" b="1" baseline="-25000" dirty="0" smtClean="0"/>
                        <a:t>10</a:t>
                      </a:r>
                      <a:r>
                        <a:rPr lang="ru-RU" sz="2400" b="1" dirty="0" smtClean="0"/>
                        <a:t>О</a:t>
                      </a:r>
                      <a:r>
                        <a:rPr lang="ru-RU" sz="2400" b="1" baseline="-25000" dirty="0" smtClean="0"/>
                        <a:t>5</a:t>
                      </a:r>
                    </a:p>
                    <a:p>
                      <a:pPr algn="ctr"/>
                      <a:r>
                        <a:rPr lang="uk-UA" sz="2000" dirty="0" smtClean="0"/>
                        <a:t>пентози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Прямая со стрелкой 28"/>
          <p:cNvCxnSpPr/>
          <p:nvPr/>
        </p:nvCxnSpPr>
        <p:spPr>
          <a:xfrm flipH="1">
            <a:off x="827584" y="2852936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835696" y="2852936"/>
            <a:ext cx="576064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179512" y="3284984"/>
          <a:ext cx="1440160" cy="7620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40160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С</a:t>
                      </a:r>
                      <a:r>
                        <a:rPr lang="ru-RU" sz="2400" b="1" baseline="-25000" dirty="0" smtClean="0"/>
                        <a:t>6</a:t>
                      </a:r>
                      <a:r>
                        <a:rPr lang="ru-RU" sz="2400" b="1" dirty="0" smtClean="0"/>
                        <a:t>Н</a:t>
                      </a:r>
                      <a:r>
                        <a:rPr lang="ru-RU" sz="2400" b="1" baseline="-25000" dirty="0" smtClean="0"/>
                        <a:t>12</a:t>
                      </a:r>
                      <a:r>
                        <a:rPr lang="ru-RU" sz="2400" b="1" dirty="0" smtClean="0"/>
                        <a:t>О</a:t>
                      </a:r>
                      <a:r>
                        <a:rPr lang="ru-RU" sz="2400" b="1" baseline="-25000" dirty="0" smtClean="0"/>
                        <a:t>6</a:t>
                      </a:r>
                    </a:p>
                    <a:p>
                      <a:pPr algn="ctr"/>
                      <a:r>
                        <a:rPr lang="uk-UA" sz="2000" dirty="0" smtClean="0"/>
                        <a:t>гексози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Прямая со стрелкой 32"/>
          <p:cNvCxnSpPr/>
          <p:nvPr/>
        </p:nvCxnSpPr>
        <p:spPr>
          <a:xfrm>
            <a:off x="827584" y="40770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179512" y="4437112"/>
          <a:ext cx="1403648" cy="9144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03648"/>
              </a:tblGrid>
              <a:tr h="842392">
                <a:tc>
                  <a:txBody>
                    <a:bodyPr/>
                    <a:lstStyle/>
                    <a:p>
                      <a:pPr algn="ctr"/>
                      <a:r>
                        <a:rPr lang="uk-UA" b="1" i="1" u="sng" dirty="0" smtClean="0"/>
                        <a:t>Глюкоза</a:t>
                      </a:r>
                    </a:p>
                    <a:p>
                      <a:pPr algn="ctr"/>
                      <a:r>
                        <a:rPr lang="uk-UA" dirty="0" smtClean="0"/>
                        <a:t>Виноградний цукор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Прямая со стрелкой 34"/>
          <p:cNvCxnSpPr/>
          <p:nvPr/>
        </p:nvCxnSpPr>
        <p:spPr>
          <a:xfrm>
            <a:off x="899592" y="53732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179512" y="5733256"/>
          <a:ext cx="1431776" cy="9144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31776"/>
              </a:tblGrid>
              <a:tr h="7703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1" u="sng" dirty="0" smtClean="0"/>
                        <a:t>Фруктоза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Фруктовий</a:t>
                      </a:r>
                      <a:r>
                        <a:rPr lang="uk-UA" sz="1800" baseline="0" dirty="0" smtClean="0"/>
                        <a:t> цукор</a:t>
                      </a:r>
                      <a:endParaRPr lang="uk-UA" sz="1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>
            <a:off x="2555776" y="407707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43" name="Таблица 42"/>
          <p:cNvGraphicFramePr>
            <a:graphicFrameLocks noGrp="1"/>
          </p:cNvGraphicFramePr>
          <p:nvPr/>
        </p:nvGraphicFramePr>
        <p:xfrm>
          <a:off x="1907704" y="4437112"/>
          <a:ext cx="1403648" cy="864096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0364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uk-UA" b="1" i="1" u="sng" dirty="0" smtClean="0"/>
                        <a:t>Рибоза</a:t>
                      </a:r>
                      <a:endParaRPr lang="uk-UA" b="1" i="1" u="sng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1907704" y="5733256"/>
          <a:ext cx="1431776" cy="9144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431776"/>
              </a:tblGrid>
              <a:tr h="91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1" u="sng" dirty="0" smtClean="0"/>
                        <a:t>Арабіноза</a:t>
                      </a:r>
                      <a:endParaRPr lang="uk-UA" sz="1800" b="1" i="1" u="sng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6" name="Прямая со стрелкой 45"/>
          <p:cNvCxnSpPr/>
          <p:nvPr/>
        </p:nvCxnSpPr>
        <p:spPr>
          <a:xfrm>
            <a:off x="2627784" y="537321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4211960" y="3140968"/>
          <a:ext cx="1656184" cy="7620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656184"/>
              </a:tblGrid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С</a:t>
                      </a:r>
                      <a:r>
                        <a:rPr lang="ru-RU" sz="2400" b="1" baseline="-25000" dirty="0" smtClean="0"/>
                        <a:t>12</a:t>
                      </a:r>
                      <a:r>
                        <a:rPr lang="ru-RU" sz="2400" b="1" dirty="0" smtClean="0"/>
                        <a:t>Н</a:t>
                      </a:r>
                      <a:r>
                        <a:rPr lang="ru-RU" sz="2400" b="1" baseline="-25000" dirty="0" smtClean="0"/>
                        <a:t>22</a:t>
                      </a:r>
                      <a:r>
                        <a:rPr lang="ru-RU" sz="2400" b="1" dirty="0" smtClean="0"/>
                        <a:t>О</a:t>
                      </a:r>
                      <a:r>
                        <a:rPr lang="ru-RU" sz="2400" b="1" baseline="-25000" dirty="0" smtClean="0"/>
                        <a:t>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9" name="Прямая со стрелкой 48"/>
          <p:cNvCxnSpPr/>
          <p:nvPr/>
        </p:nvCxnSpPr>
        <p:spPr>
          <a:xfrm>
            <a:off x="4932040" y="270892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932040" y="393305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3923928" y="4293096"/>
          <a:ext cx="2232248" cy="21602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232248"/>
              </a:tblGrid>
              <a:tr h="2160240">
                <a:tc>
                  <a:txBody>
                    <a:bodyPr/>
                    <a:lstStyle/>
                    <a:p>
                      <a:pPr algn="ctr"/>
                      <a:r>
                        <a:rPr lang="uk-UA" b="1" i="1" u="sng" dirty="0" smtClean="0">
                          <a:effectLst/>
                        </a:rPr>
                        <a:t>Сахароза</a:t>
                      </a:r>
                    </a:p>
                    <a:p>
                      <a:pPr algn="ctr"/>
                      <a:r>
                        <a:rPr lang="uk-UA" b="0" i="0" u="none" dirty="0" smtClean="0"/>
                        <a:t>буряковий,</a:t>
                      </a:r>
                    </a:p>
                    <a:p>
                      <a:pPr algn="ctr"/>
                      <a:r>
                        <a:rPr lang="uk-UA" b="0" i="0" u="none" dirty="0" smtClean="0"/>
                        <a:t>тростинний цукор</a:t>
                      </a:r>
                    </a:p>
                    <a:p>
                      <a:pPr algn="ctr"/>
                      <a:r>
                        <a:rPr lang="uk-UA" b="1" i="1" u="sng" dirty="0" smtClean="0"/>
                        <a:t>Мальтоза</a:t>
                      </a:r>
                    </a:p>
                    <a:p>
                      <a:pPr algn="ctr"/>
                      <a:r>
                        <a:rPr lang="uk-UA" b="0" i="0" u="none" dirty="0" smtClean="0"/>
                        <a:t>солодовий цукор</a:t>
                      </a:r>
                    </a:p>
                    <a:p>
                      <a:pPr algn="ctr"/>
                      <a:r>
                        <a:rPr lang="uk-UA" b="1" i="1" u="sng" dirty="0" smtClean="0"/>
                        <a:t>Лактоза</a:t>
                      </a:r>
                    </a:p>
                    <a:p>
                      <a:pPr algn="ctr"/>
                      <a:r>
                        <a:rPr lang="uk-UA" b="0" i="0" u="none" dirty="0" smtClean="0"/>
                        <a:t>молочний цукор</a:t>
                      </a:r>
                      <a:endParaRPr lang="uk-UA" b="0" i="0" u="non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Таблица 54"/>
          <p:cNvGraphicFramePr>
            <a:graphicFrameLocks noGrp="1"/>
          </p:cNvGraphicFramePr>
          <p:nvPr/>
        </p:nvGraphicFramePr>
        <p:xfrm>
          <a:off x="6732240" y="3140968"/>
          <a:ext cx="1656184" cy="76200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656184"/>
              </a:tblGrid>
              <a:tr h="6179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(С</a:t>
                      </a:r>
                      <a:r>
                        <a:rPr lang="ru-RU" sz="2400" b="1" baseline="-25000" dirty="0" smtClean="0"/>
                        <a:t>6</a:t>
                      </a:r>
                      <a:r>
                        <a:rPr lang="ru-RU" sz="2400" b="1" dirty="0" smtClean="0"/>
                        <a:t>Н</a:t>
                      </a:r>
                      <a:r>
                        <a:rPr lang="ru-RU" sz="2400" b="1" baseline="-25000" dirty="0" smtClean="0"/>
                        <a:t>10</a:t>
                      </a:r>
                      <a:r>
                        <a:rPr lang="ru-RU" sz="2400" b="1" dirty="0" smtClean="0"/>
                        <a:t>О</a:t>
                      </a:r>
                      <a:r>
                        <a:rPr lang="ru-RU" sz="2400" b="1" dirty="0" smtClean="0">
                          <a:latin typeface="Calibri Light"/>
                        </a:rPr>
                        <a:t>₅</a:t>
                      </a:r>
                      <a:r>
                        <a:rPr lang="ru-RU" sz="2400" b="1" dirty="0" smtClean="0"/>
                        <a:t>)</a:t>
                      </a:r>
                      <a:r>
                        <a:rPr lang="en-US" sz="2400" b="1" dirty="0" smtClean="0">
                          <a:latin typeface="Calibri Light"/>
                        </a:rPr>
                        <a:t>ⁿ</a:t>
                      </a:r>
                      <a:endParaRPr lang="ru-RU" sz="2400" b="1" baseline="-250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Прямая со стрелкой 55"/>
          <p:cNvCxnSpPr/>
          <p:nvPr/>
        </p:nvCxnSpPr>
        <p:spPr>
          <a:xfrm>
            <a:off x="7596336" y="278092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7" name="Таблица 56"/>
          <p:cNvGraphicFramePr>
            <a:graphicFrameLocks noGrp="1"/>
          </p:cNvGraphicFramePr>
          <p:nvPr/>
        </p:nvGraphicFramePr>
        <p:xfrm>
          <a:off x="6516216" y="4293096"/>
          <a:ext cx="2160240" cy="2160240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2160240"/>
              </a:tblGrid>
              <a:tr h="2160240">
                <a:tc>
                  <a:txBody>
                    <a:bodyPr/>
                    <a:lstStyle/>
                    <a:p>
                      <a:pPr algn="ctr"/>
                      <a:r>
                        <a:rPr lang="uk-UA" sz="2400" b="1" i="1" u="sng" dirty="0" smtClean="0"/>
                        <a:t>Крохмаль</a:t>
                      </a:r>
                    </a:p>
                    <a:p>
                      <a:pPr algn="ctr"/>
                      <a:r>
                        <a:rPr lang="uk-UA" sz="2400" b="1" i="1" u="sng" dirty="0" smtClean="0"/>
                        <a:t>Целюлоза</a:t>
                      </a:r>
                    </a:p>
                    <a:p>
                      <a:pPr algn="ctr"/>
                      <a:r>
                        <a:rPr lang="uk-UA" sz="2400" b="1" i="1" u="sng" dirty="0" smtClean="0"/>
                        <a:t>Клітчанка</a:t>
                      </a:r>
                    </a:p>
                    <a:p>
                      <a:pPr algn="ctr"/>
                      <a:r>
                        <a:rPr lang="uk-UA" sz="2400" b="1" i="1" u="sng" dirty="0" smtClean="0"/>
                        <a:t>Глікоген</a:t>
                      </a:r>
                    </a:p>
                    <a:p>
                      <a:pPr algn="ctr"/>
                      <a:r>
                        <a:rPr lang="uk-UA" sz="2400" b="1" i="1" u="sng" dirty="0" smtClean="0"/>
                        <a:t>Хітин</a:t>
                      </a:r>
                      <a:endParaRPr lang="uk-UA" sz="2400" b="1" i="1" u="sng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9" name="Прямая со стрелкой 58"/>
          <p:cNvCxnSpPr/>
          <p:nvPr/>
        </p:nvCxnSpPr>
        <p:spPr>
          <a:xfrm>
            <a:off x="7596336" y="39330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 вуглеводів на планеті Земля</a:t>
            </a:r>
            <a:endParaRPr lang="uk-UA" b="1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процесі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u="sng" dirty="0" smtClean="0">
                <a:solidFill>
                  <a:schemeClr val="bg2">
                    <a:lumMod val="10000"/>
                  </a:schemeClr>
                </a:solidFill>
              </a:rPr>
              <a:t>фотосинтезу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в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листі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рослин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при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поглинанні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сонячної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енергії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відбувається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перетворення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води та оксиду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вуглецю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(IV) у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вуглеводи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і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10000"/>
                  </a:schemeClr>
                </a:solidFill>
              </a:rPr>
              <a:t>кисень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uk-UA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Содержимое 10" descr="fotosuntez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700808"/>
            <a:ext cx="4248472" cy="430150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Фізичні властивості</a:t>
            </a:r>
            <a:endParaRPr lang="uk-UA" sz="5400" b="1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У </a:t>
            </a:r>
            <a:r>
              <a:rPr lang="ru-RU" dirty="0" err="1" smtClean="0"/>
              <a:t>рослинному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широко </a:t>
            </a:r>
            <a:r>
              <a:rPr lang="ru-RU" dirty="0" err="1" smtClean="0"/>
              <a:t>поширена</a:t>
            </a:r>
            <a:r>
              <a:rPr lang="ru-RU" dirty="0" smtClean="0"/>
              <a:t> </a:t>
            </a:r>
            <a:r>
              <a:rPr lang="ru-RU" b="1" i="1" u="sng" dirty="0" smtClean="0"/>
              <a:t>фруктоза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фруктовий</a:t>
            </a:r>
            <a:r>
              <a:rPr lang="ru-RU" dirty="0" smtClean="0"/>
              <a:t> (</a:t>
            </a:r>
            <a:r>
              <a:rPr lang="ru-RU" dirty="0" err="1" smtClean="0"/>
              <a:t>плодовий</a:t>
            </a:r>
            <a:r>
              <a:rPr lang="ru-RU" dirty="0" smtClean="0"/>
              <a:t>) </a:t>
            </a:r>
            <a:r>
              <a:rPr lang="ru-RU" dirty="0" err="1" smtClean="0"/>
              <a:t>цукор</a:t>
            </a:r>
            <a:r>
              <a:rPr lang="ru-RU" dirty="0" smtClean="0"/>
              <a:t>. Фруктоза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солодких</a:t>
            </a:r>
            <a:r>
              <a:rPr lang="ru-RU" dirty="0" smtClean="0"/>
              <a:t> плодах, </a:t>
            </a:r>
            <a:r>
              <a:rPr lang="ru-RU" dirty="0" err="1" smtClean="0"/>
              <a:t>меді</a:t>
            </a:r>
            <a:r>
              <a:rPr lang="ru-RU" dirty="0" smtClean="0"/>
              <a:t>. </a:t>
            </a:r>
            <a:r>
              <a:rPr lang="ru-RU" dirty="0" err="1" smtClean="0"/>
              <a:t>Витягуючи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кольорових</a:t>
            </a:r>
            <a:r>
              <a:rPr lang="ru-RU" dirty="0" smtClean="0"/>
              <a:t> </a:t>
            </a:r>
            <a:r>
              <a:rPr lang="ru-RU" dirty="0" err="1" smtClean="0"/>
              <a:t>солодких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 соки, </a:t>
            </a:r>
            <a:r>
              <a:rPr lang="ru-RU" dirty="0" err="1" smtClean="0"/>
              <a:t>бджоли</a:t>
            </a:r>
            <a:r>
              <a:rPr lang="ru-RU" dirty="0" smtClean="0"/>
              <a:t> </a:t>
            </a:r>
            <a:r>
              <a:rPr lang="ru-RU" dirty="0" err="1" smtClean="0"/>
              <a:t>готують</a:t>
            </a:r>
            <a:r>
              <a:rPr lang="ru-RU" dirty="0" smtClean="0"/>
              <a:t> мед, </a:t>
            </a:r>
            <a:r>
              <a:rPr lang="ru-RU" dirty="0" err="1" smtClean="0"/>
              <a:t>який</a:t>
            </a:r>
            <a:r>
              <a:rPr lang="ru-RU" dirty="0" smtClean="0"/>
              <a:t> за </a:t>
            </a:r>
            <a:r>
              <a:rPr lang="ru-RU" dirty="0" err="1" smtClean="0"/>
              <a:t>хімічним</a:t>
            </a:r>
            <a:r>
              <a:rPr lang="ru-RU" dirty="0" smtClean="0"/>
              <a:t> складом </a:t>
            </a:r>
            <a:r>
              <a:rPr lang="ru-RU" dirty="0" err="1" smtClean="0"/>
              <a:t>являє</a:t>
            </a:r>
            <a:r>
              <a:rPr lang="ru-RU" dirty="0" smtClean="0"/>
              <a:t> собою в основному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глюкози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фруктози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фруктоза входить до складу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цукрів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тростинного</a:t>
            </a:r>
            <a:r>
              <a:rPr lang="ru-RU" dirty="0" smtClean="0"/>
              <a:t> та </a:t>
            </a:r>
            <a:r>
              <a:rPr lang="ru-RU" dirty="0" err="1" smtClean="0"/>
              <a:t>бурякового</a:t>
            </a:r>
            <a:endParaRPr lang="uk-UA" dirty="0"/>
          </a:p>
        </p:txBody>
      </p:sp>
      <p:pic>
        <p:nvPicPr>
          <p:cNvPr id="12" name="Picture 6" descr="7dcf46644bff844298734cdc9a7047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823618">
            <a:off x="5975455" y="1408163"/>
            <a:ext cx="2682581" cy="244115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3" name="Picture 6" descr="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77072"/>
            <a:ext cx="2880320" cy="2457874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Фізичні властивості</a:t>
            </a:r>
            <a:endParaRPr lang="uk-UA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63888" y="1600201"/>
            <a:ext cx="5122912" cy="1972816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uk-UA" dirty="0" smtClean="0">
                <a:solidFill>
                  <a:schemeClr val="bg2"/>
                </a:solidFill>
              </a:rPr>
              <a:t>    </a:t>
            </a:r>
            <a:r>
              <a:rPr lang="uk-UA" dirty="0" smtClean="0">
                <a:solidFill>
                  <a:schemeClr val="bg2">
                    <a:lumMod val="10000"/>
                  </a:schemeClr>
                </a:solidFill>
              </a:rPr>
              <a:t>Найважливіша </a:t>
            </a:r>
            <a:r>
              <a:rPr lang="uk-UA" dirty="0">
                <a:solidFill>
                  <a:schemeClr val="bg2">
                    <a:lumMod val="10000"/>
                  </a:schemeClr>
                </a:solidFill>
              </a:rPr>
              <a:t>з дисахаридів – </a:t>
            </a:r>
            <a:r>
              <a:rPr lang="uk-UA" b="1" i="1" dirty="0">
                <a:solidFill>
                  <a:schemeClr val="bg2">
                    <a:lumMod val="10000"/>
                  </a:schemeClr>
                </a:solidFill>
              </a:rPr>
              <a:t>сахароза</a:t>
            </a:r>
            <a:r>
              <a:rPr lang="uk-UA" dirty="0">
                <a:solidFill>
                  <a:schemeClr val="bg2">
                    <a:lumMod val="10000"/>
                  </a:schemeClr>
                </a:solidFill>
              </a:rPr>
              <a:t> – дуже поширена у природі. Це хімічна назва звичайного цукру, його називають ще тростинним чи буряковим.</a:t>
            </a:r>
          </a:p>
          <a:p>
            <a:endParaRPr lang="uk-UA" dirty="0"/>
          </a:p>
        </p:txBody>
      </p:sp>
      <p:pic>
        <p:nvPicPr>
          <p:cNvPr id="5" name="Picture 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2880320" cy="262165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23528" y="4149080"/>
            <a:ext cx="52565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solidFill>
                  <a:schemeClr val="bg2">
                    <a:lumMod val="10000"/>
                  </a:schemeClr>
                </a:solidFill>
              </a:rPr>
              <a:t>Лактоза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, що виражається формулою C</a:t>
            </a:r>
            <a:r>
              <a:rPr lang="uk-UA" sz="2400" baseline="-25000" dirty="0" smtClean="0">
                <a:solidFill>
                  <a:schemeClr val="bg2">
                    <a:lumMod val="10000"/>
                  </a:schemeClr>
                </a:solidFill>
              </a:rPr>
              <a:t>12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H</a:t>
            </a:r>
            <a:r>
              <a:rPr lang="uk-UA" sz="2400" baseline="-25000" dirty="0" smtClean="0">
                <a:solidFill>
                  <a:schemeClr val="bg2">
                    <a:lumMod val="10000"/>
                  </a:schemeClr>
                </a:solidFill>
              </a:rPr>
              <a:t>22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O</a:t>
            </a:r>
            <a:r>
              <a:rPr lang="uk-UA" sz="2400" baseline="-25000" dirty="0" smtClean="0">
                <a:solidFill>
                  <a:schemeClr val="bg2">
                    <a:lumMod val="10000"/>
                  </a:schemeClr>
                </a:solidFill>
              </a:rPr>
              <a:t>11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,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 відрізняється від інших цукрів відсутністю гігроскопічності. Значення лактози дуже велике, тому що вона є важливою живильною речовиною, особливо для організму людини і тварин.</a:t>
            </a:r>
            <a:endParaRPr lang="uk-U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Picture 6" descr="pyramid_dai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861048"/>
            <a:ext cx="3312368" cy="2384323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Фізичні властивості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2400" b="1" i="1" dirty="0" smtClean="0">
                <a:solidFill>
                  <a:schemeClr val="bg2">
                    <a:lumMod val="10000"/>
                  </a:schemeClr>
                </a:solidFill>
              </a:rPr>
              <a:t>     Мальтоза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 - солодовий цукор, природний дисахарид, що складається з двох залишків глюкози; міститься у великих кількостях в пророслих зернах (солоді) ячменю, жита та інших зернових; виявлена також у томатах, в пилку та нектарі ряду рослин. Входить до складу деяких марок пива.</a:t>
            </a:r>
            <a:endParaRPr lang="uk-U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Picture 8" descr="200px-Maltose_syru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268760"/>
            <a:ext cx="2540000" cy="259080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7410" name="Picture 2" descr="Файл:Various grai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42834">
            <a:off x="5076056" y="4149080"/>
            <a:ext cx="3600400" cy="2434771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82828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282828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257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Вуглеводи</vt:lpstr>
      <vt:lpstr>Будова</vt:lpstr>
      <vt:lpstr>Класифікація</vt:lpstr>
      <vt:lpstr>Джерела вуглеводів на планеті Земля</vt:lpstr>
      <vt:lpstr>Фізичні властивості</vt:lpstr>
      <vt:lpstr>Фізичні властивості</vt:lpstr>
      <vt:lpstr>Фізичні властивості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Вуглеводи</dc:title>
  <dc:creator>АЛИНА</dc:creator>
  <cp:lastModifiedBy>АЛИНА</cp:lastModifiedBy>
  <cp:revision>15</cp:revision>
  <dcterms:created xsi:type="dcterms:W3CDTF">2013-12-18T17:57:36Z</dcterms:created>
  <dcterms:modified xsi:type="dcterms:W3CDTF">2013-12-18T20:18:19Z</dcterms:modified>
</cp:coreProperties>
</file>