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sldIdLst>
    <p:sldId id="256" r:id="rId7"/>
    <p:sldId id="268" r:id="rId8"/>
    <p:sldId id="257" r:id="rId9"/>
    <p:sldId id="258" r:id="rId10"/>
    <p:sldId id="265" r:id="rId11"/>
    <p:sldId id="266" r:id="rId12"/>
    <p:sldId id="267" r:id="rId13"/>
    <p:sldId id="259" r:id="rId14"/>
    <p:sldId id="260" r:id="rId15"/>
    <p:sldId id="261" r:id="rId16"/>
    <p:sldId id="262" r:id="rId17"/>
    <p:sldId id="263" r:id="rId18"/>
    <p:sldId id="26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C85E81AE-72D2-463F-8D2B-8B6C75A346D1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AD87430B-ADBD-4907-A6CD-792197BAF38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uk-UA" sz="3600" dirty="0" smtClean="0"/>
              <a:t>Цікаві факти про ГМО</a:t>
            </a:r>
            <a:endParaRPr lang="ru-RU" sz="36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996952"/>
            <a:ext cx="7423679" cy="1305266"/>
          </a:xfrm>
        </p:spPr>
        <p:txBody>
          <a:bodyPr/>
          <a:lstStyle/>
          <a:p>
            <a:r>
              <a:rPr lang="uk-UA" sz="5400" dirty="0" smtClean="0"/>
              <a:t>Генна інженерія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778436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1"/>
            <a:ext cx="4604717" cy="4349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188640"/>
            <a:ext cx="7632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>
                <a:solidFill>
                  <a:schemeClr val="tx1">
                    <a:lumMod val="50000"/>
                  </a:schemeClr>
                </a:solidFill>
              </a:rPr>
              <a:t>Цікавий</a:t>
            </a:r>
            <a:r>
              <a:rPr lang="ru-RU" sz="3200" dirty="0" smtClean="0">
                <a:solidFill>
                  <a:schemeClr val="tx1">
                    <a:lumMod val="50000"/>
                  </a:schemeClr>
                </a:solidFill>
              </a:rPr>
              <a:t> факт №4-Небезпечні </a:t>
            </a:r>
            <a:r>
              <a:rPr lang="ru-RU" sz="3200" dirty="0" err="1" smtClean="0">
                <a:solidFill>
                  <a:schemeClr val="tx1">
                    <a:lumMod val="50000"/>
                  </a:schemeClr>
                </a:solidFill>
              </a:rPr>
              <a:t>алергени</a:t>
            </a:r>
            <a:r>
              <a:rPr lang="ru-RU" sz="3200" dirty="0" smtClean="0">
                <a:solidFill>
                  <a:schemeClr val="tx1">
                    <a:lumMod val="50000"/>
                  </a:schemeClr>
                </a:solidFill>
              </a:rPr>
              <a:t> і </a:t>
            </a:r>
            <a:r>
              <a:rPr lang="ru-RU" sz="3200" dirty="0" err="1" smtClean="0">
                <a:solidFill>
                  <a:schemeClr val="tx1">
                    <a:lumMod val="50000"/>
                  </a:schemeClr>
                </a:solidFill>
              </a:rPr>
              <a:t>токсини</a:t>
            </a:r>
            <a:r>
              <a:rPr lang="ru-RU" sz="3200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ru-RU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92080" y="1298329"/>
            <a:ext cx="385192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Генетично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модифіковані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організми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можуть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ініціювати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синтез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нових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алергенів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та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токсинів,в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матеріалі,який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підлягає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модифікації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. В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кінці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1980-х,в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результаті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взаємодії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ГМ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бактерії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з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L-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триптофаном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утворилась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отруйна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амінокислота,яка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спричинила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загибель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37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чоловік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6539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4225348" cy="23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4"/>
            <a:ext cx="3721596" cy="2791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2585" y="133194"/>
            <a:ext cx="84914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err="1" smtClean="0">
                <a:solidFill>
                  <a:schemeClr val="bg2">
                    <a:lumMod val="50000"/>
                  </a:schemeClr>
                </a:solidFill>
              </a:rPr>
              <a:t>Цікавий</a:t>
            </a:r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 факт №5-Стійкі </a:t>
            </a:r>
            <a:r>
              <a:rPr lang="ru-RU" sz="4400" dirty="0" err="1">
                <a:solidFill>
                  <a:schemeClr val="bg2">
                    <a:lumMod val="50000"/>
                  </a:schemeClr>
                </a:solidFill>
              </a:rPr>
              <a:t>б</a:t>
            </a:r>
            <a:r>
              <a:rPr lang="ru-RU" sz="4400" dirty="0" err="1" smtClean="0">
                <a:solidFill>
                  <a:schemeClr val="bg2">
                    <a:lumMod val="50000"/>
                  </a:schemeClr>
                </a:solidFill>
              </a:rPr>
              <a:t>ур'яни</a:t>
            </a:r>
            <a:endParaRPr lang="ru-RU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8437" y="112474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Бур'яни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які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ростуть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на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площах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засіяних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культурами ГМО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можуть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результаті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перехресного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запилення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стати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стійкими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до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хімічних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речовин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що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використовуються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для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їх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знищення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Продовольчі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культури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можуть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бути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витіснені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або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будуть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накопичувати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хімікати,якими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будуть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намагатися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боротися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з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бурянами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444" y="4183864"/>
            <a:ext cx="3389567" cy="239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91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16632"/>
            <a:ext cx="8280920" cy="144655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ru-RU" sz="4400" dirty="0" err="1" smtClean="0">
                <a:solidFill>
                  <a:srgbClr val="FFFF00"/>
                </a:solidFill>
              </a:rPr>
              <a:t>Цікавий</a:t>
            </a:r>
            <a:r>
              <a:rPr lang="ru-RU" sz="4400" dirty="0" smtClean="0">
                <a:solidFill>
                  <a:srgbClr val="FFFF00"/>
                </a:solidFill>
              </a:rPr>
              <a:t> факт №6-Генетично </a:t>
            </a:r>
            <a:r>
              <a:rPr lang="ru-RU" sz="4400" dirty="0" err="1" smtClean="0">
                <a:solidFill>
                  <a:srgbClr val="FFFF00"/>
                </a:solidFill>
              </a:rPr>
              <a:t>модифіковані</a:t>
            </a:r>
            <a:r>
              <a:rPr lang="ru-RU" sz="4400" dirty="0" smtClean="0">
                <a:solidFill>
                  <a:srgbClr val="FFFF00"/>
                </a:solidFill>
              </a:rPr>
              <a:t> </a:t>
            </a:r>
            <a:r>
              <a:rPr lang="ru-RU" sz="4400" dirty="0" err="1" smtClean="0">
                <a:solidFill>
                  <a:srgbClr val="FFFF00"/>
                </a:solidFill>
              </a:rPr>
              <a:t>тварини</a:t>
            </a:r>
            <a:r>
              <a:rPr lang="ru-RU" sz="4400" dirty="0" smtClean="0">
                <a:solidFill>
                  <a:srgbClr val="FFFF00"/>
                </a:solidFill>
              </a:rPr>
              <a:t>.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3626929" cy="238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04048" y="1916832"/>
            <a:ext cx="41399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rgbClr val="FFFF00"/>
                </a:solidFill>
              </a:rPr>
              <a:t>Компанії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продовжують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вирощування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генетично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модифікованих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сільськогосподарських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тварин</a:t>
            </a:r>
            <a:r>
              <a:rPr lang="ru-RU" sz="2400" dirty="0" smtClean="0">
                <a:solidFill>
                  <a:srgbClr val="FFFF00"/>
                </a:solidFill>
              </a:rPr>
              <a:t>, </a:t>
            </a:r>
            <a:r>
              <a:rPr lang="ru-RU" sz="2400" dirty="0" err="1" smtClean="0">
                <a:solidFill>
                  <a:srgbClr val="FFFF00"/>
                </a:solidFill>
              </a:rPr>
              <a:t>хоча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останні</a:t>
            </a:r>
            <a:r>
              <a:rPr lang="ru-RU" sz="2400" dirty="0" smtClean="0">
                <a:solidFill>
                  <a:srgbClr val="FFFF00"/>
                </a:solidFill>
              </a:rPr>
              <a:t> не </a:t>
            </a:r>
            <a:r>
              <a:rPr lang="ru-RU" sz="2400" dirty="0" err="1" smtClean="0">
                <a:solidFill>
                  <a:srgbClr val="FFFF00"/>
                </a:solidFill>
              </a:rPr>
              <a:t>були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схвалені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FDA (</a:t>
            </a:r>
            <a:r>
              <a:rPr lang="ru-RU" sz="2400" dirty="0" err="1" smtClean="0">
                <a:solidFill>
                  <a:srgbClr val="FFFF00"/>
                </a:solidFill>
              </a:rPr>
              <a:t>Управління</a:t>
            </a:r>
            <a:r>
              <a:rPr lang="ru-RU" sz="2400" dirty="0" smtClean="0">
                <a:solidFill>
                  <a:srgbClr val="FFFF00"/>
                </a:solidFill>
              </a:rPr>
              <a:t> контролю </a:t>
            </a:r>
            <a:r>
              <a:rPr lang="ru-RU" sz="2400" dirty="0" err="1" smtClean="0">
                <a:solidFill>
                  <a:srgbClr val="FFFF00"/>
                </a:solidFill>
              </a:rPr>
              <a:t>якості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харчових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продуктів</a:t>
            </a:r>
            <a:r>
              <a:rPr lang="ru-RU" sz="2400" dirty="0" smtClean="0">
                <a:solidFill>
                  <a:srgbClr val="FFFF00"/>
                </a:solidFill>
              </a:rPr>
              <a:t> та </a:t>
            </a:r>
            <a:r>
              <a:rPr lang="ru-RU" sz="2400" dirty="0" err="1" smtClean="0">
                <a:solidFill>
                  <a:srgbClr val="FFFF00"/>
                </a:solidFill>
              </a:rPr>
              <a:t>медицинських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препаратів</a:t>
            </a:r>
            <a:r>
              <a:rPr lang="ru-RU" sz="2400" dirty="0" smtClean="0">
                <a:solidFill>
                  <a:srgbClr val="FFFF00"/>
                </a:solidFill>
              </a:rPr>
              <a:t> США).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04464"/>
            <a:ext cx="3626929" cy="232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110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"/>
            <a:ext cx="9144000" cy="684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754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Закон про </a:t>
            </a:r>
            <a:r>
              <a:rPr lang="uk-UA" dirty="0" err="1" smtClean="0"/>
              <a:t>Гмо</a:t>
            </a:r>
            <a:r>
              <a:rPr lang="uk-UA" dirty="0" smtClean="0"/>
              <a:t> у Європі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4373563"/>
          </a:xfrm>
        </p:spPr>
        <p:txBody>
          <a:bodyPr/>
          <a:lstStyle/>
          <a:p>
            <a:pPr marL="114300" indent="0">
              <a:buNone/>
            </a:pPr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  <a:p>
            <a:r>
              <a:rPr lang="ru-RU" dirty="0">
                <a:solidFill>
                  <a:srgbClr val="FFFF00"/>
                </a:solidFill>
              </a:rPr>
              <a:t>У 1998 </a:t>
            </a:r>
            <a:r>
              <a:rPr lang="ru-RU" dirty="0" err="1">
                <a:solidFill>
                  <a:srgbClr val="FFFF00"/>
                </a:solidFill>
              </a:rPr>
              <a:t>році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Європейський</a:t>
            </a:r>
            <a:r>
              <a:rPr lang="ru-RU" dirty="0">
                <a:solidFill>
                  <a:srgbClr val="FFFF00"/>
                </a:solidFill>
              </a:rPr>
              <a:t> союз (ЄС) з </a:t>
            </a:r>
            <a:r>
              <a:rPr lang="ru-RU" dirty="0" err="1">
                <a:solidFill>
                  <a:srgbClr val="FFFF00"/>
                </a:solidFill>
              </a:rPr>
              <a:t>огляду</a:t>
            </a:r>
            <a:r>
              <a:rPr lang="ru-RU" dirty="0">
                <a:solidFill>
                  <a:srgbClr val="FFFF00"/>
                </a:solidFill>
              </a:rPr>
              <a:t> на </a:t>
            </a:r>
            <a:r>
              <a:rPr lang="ru-RU" dirty="0" err="1">
                <a:solidFill>
                  <a:srgbClr val="FFFF00"/>
                </a:solidFill>
              </a:rPr>
              <a:t>потенційну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небезпеку</a:t>
            </a:r>
            <a:r>
              <a:rPr lang="ru-RU" dirty="0">
                <a:solidFill>
                  <a:srgbClr val="FFFF00"/>
                </a:solidFill>
              </a:rPr>
              <a:t> ГМО </a:t>
            </a:r>
            <a:r>
              <a:rPr lang="ru-RU" dirty="0" err="1">
                <a:solidFill>
                  <a:srgbClr val="FFFF00"/>
                </a:solidFill>
              </a:rPr>
              <a:t>ввів</a:t>
            </a:r>
            <a:r>
              <a:rPr lang="ru-RU" dirty="0">
                <a:solidFill>
                  <a:srgbClr val="FFFF00"/>
                </a:solidFill>
              </a:rPr>
              <a:t> 5-річний </a:t>
            </a:r>
            <a:r>
              <a:rPr lang="ru-RU" dirty="0" err="1">
                <a:solidFill>
                  <a:srgbClr val="FFFF00"/>
                </a:solidFill>
              </a:rPr>
              <a:t>мораторій</a:t>
            </a:r>
            <a:r>
              <a:rPr lang="ru-RU" dirty="0">
                <a:solidFill>
                  <a:srgbClr val="FFFF00"/>
                </a:solidFill>
              </a:rPr>
              <a:t> на </a:t>
            </a:r>
            <a:r>
              <a:rPr lang="ru-RU" dirty="0" err="1">
                <a:solidFill>
                  <a:srgbClr val="FFFF00"/>
                </a:solidFill>
              </a:rPr>
              <a:t>виведення</a:t>
            </a:r>
            <a:r>
              <a:rPr lang="ru-RU" dirty="0">
                <a:solidFill>
                  <a:srgbClr val="FFFF00"/>
                </a:solidFill>
              </a:rPr>
              <a:t> на </a:t>
            </a:r>
            <a:r>
              <a:rPr lang="ru-RU" dirty="0" err="1">
                <a:solidFill>
                  <a:srgbClr val="FFFF00"/>
                </a:solidFill>
              </a:rPr>
              <a:t>ринок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нових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сортів</a:t>
            </a:r>
            <a:r>
              <a:rPr lang="ru-RU" dirty="0">
                <a:solidFill>
                  <a:srgbClr val="FFFF00"/>
                </a:solidFill>
              </a:rPr>
              <a:t> ГМ-культур. У 2003 </a:t>
            </a:r>
            <a:r>
              <a:rPr lang="ru-RU" dirty="0" err="1">
                <a:solidFill>
                  <a:srgbClr val="FFFF00"/>
                </a:solidFill>
              </a:rPr>
              <a:t>році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під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жорстоким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пресингом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Всесвітньої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торгової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організації</a:t>
            </a:r>
            <a:r>
              <a:rPr lang="ru-RU" dirty="0">
                <a:solidFill>
                  <a:srgbClr val="FFFF00"/>
                </a:solidFill>
              </a:rPr>
              <a:t> (СОТ) </a:t>
            </a:r>
            <a:r>
              <a:rPr lang="ru-RU" dirty="0" err="1">
                <a:solidFill>
                  <a:srgbClr val="FFFF00"/>
                </a:solidFill>
              </a:rPr>
              <a:t>він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був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знятий</a:t>
            </a:r>
            <a:r>
              <a:rPr lang="ru-RU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810" y="3825280"/>
            <a:ext cx="351263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7478"/>
            <a:ext cx="4176464" cy="236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784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" y="383794"/>
            <a:ext cx="38893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473" y="3645024"/>
            <a:ext cx="4519671" cy="282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502875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 smtClean="0">
                <a:solidFill>
                  <a:srgbClr val="FFFF00"/>
                </a:solidFill>
              </a:rPr>
              <a:t>Генетично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модифіковані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організми</a:t>
            </a:r>
            <a:r>
              <a:rPr lang="ru-RU" sz="2000" dirty="0" smtClean="0">
                <a:solidFill>
                  <a:srgbClr val="FFFF00"/>
                </a:solidFill>
              </a:rPr>
              <a:t> (ГМО) - будь-</a:t>
            </a:r>
            <a:r>
              <a:rPr lang="ru-RU" sz="2000" dirty="0" err="1" smtClean="0">
                <a:solidFill>
                  <a:srgbClr val="FFFF00"/>
                </a:solidFill>
              </a:rPr>
              <a:t>які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організми</a:t>
            </a:r>
            <a:r>
              <a:rPr lang="ru-RU" sz="2000" dirty="0" smtClean="0">
                <a:solidFill>
                  <a:srgbClr val="FFFF00"/>
                </a:solidFill>
              </a:rPr>
              <a:t> - </a:t>
            </a:r>
            <a:r>
              <a:rPr lang="ru-RU" sz="2000" dirty="0" err="1" smtClean="0">
                <a:solidFill>
                  <a:srgbClr val="FFFF00"/>
                </a:solidFill>
              </a:rPr>
              <a:t>рослини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чи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тварини</a:t>
            </a:r>
            <a:r>
              <a:rPr lang="ru-RU" sz="2000" dirty="0" smtClean="0">
                <a:solidFill>
                  <a:srgbClr val="FFFF00"/>
                </a:solidFill>
              </a:rPr>
              <a:t>, - </a:t>
            </a:r>
            <a:r>
              <a:rPr lang="ru-RU" sz="2000" dirty="0" err="1" smtClean="0">
                <a:solidFill>
                  <a:srgbClr val="FFFF00"/>
                </a:solidFill>
              </a:rPr>
              <a:t>генетичний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матеріал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яких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був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змінений</a:t>
            </a:r>
            <a:r>
              <a:rPr lang="ru-RU" sz="2000" dirty="0" smtClean="0">
                <a:solidFill>
                  <a:srgbClr val="FFFF00"/>
                </a:solidFill>
              </a:rPr>
              <a:t>. ГМО </a:t>
            </a:r>
            <a:r>
              <a:rPr lang="ru-RU" sz="2000" dirty="0" err="1" smtClean="0">
                <a:solidFill>
                  <a:srgbClr val="FFFF00"/>
                </a:solidFill>
              </a:rPr>
              <a:t>використовуються</a:t>
            </a:r>
            <a:r>
              <a:rPr lang="ru-RU" sz="2000" dirty="0" smtClean="0">
                <a:solidFill>
                  <a:srgbClr val="FFFF00"/>
                </a:solidFill>
              </a:rPr>
              <a:t> в </a:t>
            </a:r>
            <a:r>
              <a:rPr lang="ru-RU" sz="2000" dirty="0" err="1" smtClean="0">
                <a:solidFill>
                  <a:srgbClr val="FFFF00"/>
                </a:solidFill>
              </a:rPr>
              <a:t>медичній</a:t>
            </a:r>
            <a:r>
              <a:rPr lang="ru-RU" sz="2000" dirty="0" smtClean="0">
                <a:solidFill>
                  <a:srgbClr val="FFFF00"/>
                </a:solidFill>
              </a:rPr>
              <a:t>, </a:t>
            </a:r>
            <a:r>
              <a:rPr lang="ru-RU" sz="2000" dirty="0" err="1" smtClean="0">
                <a:solidFill>
                  <a:srgbClr val="FFFF00"/>
                </a:solidFill>
              </a:rPr>
              <a:t>фармацевтичній</a:t>
            </a:r>
            <a:r>
              <a:rPr lang="ru-RU" sz="2000" dirty="0" smtClean="0">
                <a:solidFill>
                  <a:srgbClr val="FFFF00"/>
                </a:solidFill>
              </a:rPr>
              <a:t> та </a:t>
            </a:r>
            <a:r>
              <a:rPr lang="ru-RU" sz="2000" dirty="0" err="1" smtClean="0">
                <a:solidFill>
                  <a:srgbClr val="FFFF00"/>
                </a:solidFill>
              </a:rPr>
              <a:t>сільськогосподарської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промисловості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1312" y="3626260"/>
            <a:ext cx="3960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</a:rPr>
              <a:t>ГМО є </a:t>
            </a:r>
            <a:r>
              <a:rPr lang="ru-RU" sz="2000" dirty="0" err="1" smtClean="0">
                <a:solidFill>
                  <a:srgbClr val="FFFF00"/>
                </a:solidFill>
              </a:rPr>
              <a:t>порівняно</a:t>
            </a:r>
            <a:r>
              <a:rPr lang="ru-RU" sz="2000" dirty="0" smtClean="0">
                <a:solidFill>
                  <a:srgbClr val="FFFF00"/>
                </a:solidFill>
              </a:rPr>
              <a:t> новою </a:t>
            </a:r>
            <a:r>
              <a:rPr lang="ru-RU" sz="2000" dirty="0" err="1" smtClean="0">
                <a:solidFill>
                  <a:srgbClr val="FFFF00"/>
                </a:solidFill>
              </a:rPr>
              <a:t>областю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біотехнологій</a:t>
            </a:r>
            <a:r>
              <a:rPr lang="ru-RU" sz="2000" dirty="0" smtClean="0">
                <a:solidFill>
                  <a:srgbClr val="FFFF00"/>
                </a:solidFill>
              </a:rPr>
              <a:t> та </a:t>
            </a:r>
            <a:r>
              <a:rPr lang="ru-RU" sz="2000" dirty="0" err="1" smtClean="0">
                <a:solidFill>
                  <a:srgbClr val="FFFF00"/>
                </a:solidFill>
              </a:rPr>
              <a:t>експериментів</a:t>
            </a:r>
            <a:r>
              <a:rPr lang="ru-RU" sz="2000" dirty="0" smtClean="0">
                <a:solidFill>
                  <a:srgbClr val="FFFF00"/>
                </a:solidFill>
              </a:rPr>
              <a:t> і, таким чином </a:t>
            </a:r>
            <a:r>
              <a:rPr lang="ru-RU" sz="2000" dirty="0" err="1" smtClean="0">
                <a:solidFill>
                  <a:srgbClr val="FFFF00"/>
                </a:solidFill>
              </a:rPr>
              <a:t>довгострокові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результати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досліджень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поки</a:t>
            </a:r>
            <a:r>
              <a:rPr lang="ru-RU" sz="2000" dirty="0" smtClean="0">
                <a:solidFill>
                  <a:srgbClr val="FFFF00"/>
                </a:solidFill>
              </a:rPr>
              <a:t> не </a:t>
            </a:r>
            <a:r>
              <a:rPr lang="ru-RU" sz="2000" dirty="0" err="1" smtClean="0">
                <a:solidFill>
                  <a:srgbClr val="FFFF00"/>
                </a:solidFill>
              </a:rPr>
              <a:t>відомі</a:t>
            </a:r>
            <a:r>
              <a:rPr lang="ru-RU" sz="2000" dirty="0" smtClean="0">
                <a:solidFill>
                  <a:srgbClr val="FFFF00"/>
                </a:solidFill>
              </a:rPr>
              <a:t>. </a:t>
            </a:r>
            <a:r>
              <a:rPr lang="ru-RU" sz="2000" dirty="0" err="1" smtClean="0">
                <a:solidFill>
                  <a:srgbClr val="FFFF00"/>
                </a:solidFill>
              </a:rPr>
              <a:t>Вплив</a:t>
            </a:r>
            <a:r>
              <a:rPr lang="ru-RU" sz="2000" dirty="0" smtClean="0">
                <a:solidFill>
                  <a:srgbClr val="FFFF00"/>
                </a:solidFill>
              </a:rPr>
              <a:t> ГМО на </a:t>
            </a:r>
            <a:r>
              <a:rPr lang="ru-RU" sz="2000" dirty="0" err="1" smtClean="0">
                <a:solidFill>
                  <a:srgbClr val="FFFF00"/>
                </a:solidFill>
              </a:rPr>
              <a:t>людину</a:t>
            </a:r>
            <a:r>
              <a:rPr lang="ru-RU" sz="2000" dirty="0" smtClean="0">
                <a:solidFill>
                  <a:srgbClr val="FFFF00"/>
                </a:solidFill>
              </a:rPr>
              <a:t> і </a:t>
            </a:r>
            <a:r>
              <a:rPr lang="ru-RU" sz="2000" dirty="0" err="1" smtClean="0">
                <a:solidFill>
                  <a:srgbClr val="FFFF00"/>
                </a:solidFill>
              </a:rPr>
              <a:t>навколишнє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середовище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вивчається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протягом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десятиліть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5331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88640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</a:rPr>
              <a:t>Цікавий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 факт №1-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</a:rPr>
              <a:t>здатність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 до опору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</a:rPr>
              <a:t>шкідливим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 факторам.</a:t>
            </a: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16016" y="1340768"/>
            <a:ext cx="39895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Фрукти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і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овочі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можуть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зберігатися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довше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якщо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вони є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генетично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модифікованими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Продукти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можуть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зберігатися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довше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і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транспортуватися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далі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без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відходів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або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псування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Деякі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генетичні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модифікації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також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роблять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рослини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менш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сприйнятливими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до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поширених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шкідників.Також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підвищують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стійкість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до засухи, морозу і тепла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05064"/>
            <a:ext cx="3810000" cy="242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143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0702" y="240794"/>
            <a:ext cx="68262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/>
              <a:t>ГМО в </a:t>
            </a:r>
            <a:r>
              <a:rPr lang="ru-RU" sz="4400" dirty="0" err="1" smtClean="0"/>
              <a:t>продуктах,переваги</a:t>
            </a:r>
            <a:r>
              <a:rPr lang="ru-RU" sz="3600" dirty="0" smtClean="0"/>
              <a:t>: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1124744"/>
            <a:ext cx="4572000" cy="473975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 smtClean="0"/>
              <a:t>Культурні</a:t>
            </a:r>
            <a:r>
              <a:rPr lang="ru-RU" sz="2400" dirty="0" smtClean="0"/>
              <a:t> </a:t>
            </a:r>
            <a:r>
              <a:rPr lang="ru-RU" sz="2400" dirty="0" err="1" smtClean="0"/>
              <a:t>рослини</a:t>
            </a:r>
            <a:r>
              <a:rPr lang="ru-RU" sz="2400" dirty="0" smtClean="0"/>
              <a:t>:</a:t>
            </a:r>
          </a:p>
          <a:p>
            <a:endParaRPr lang="ru-RU" dirty="0" smtClean="0"/>
          </a:p>
          <a:p>
            <a:r>
              <a:rPr lang="ru-RU" sz="2000" dirty="0" smtClean="0"/>
              <a:t>- </a:t>
            </a:r>
            <a:r>
              <a:rPr lang="ru-RU" sz="2000" dirty="0" err="1" smtClean="0"/>
              <a:t>Покращення</a:t>
            </a:r>
            <a:r>
              <a:rPr lang="ru-RU" sz="2000" dirty="0" smtClean="0"/>
              <a:t> смаку та </a:t>
            </a:r>
            <a:r>
              <a:rPr lang="ru-RU" sz="2000" dirty="0" err="1" smtClean="0"/>
              <a:t>якості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- </a:t>
            </a:r>
            <a:r>
              <a:rPr lang="ru-RU" sz="2000" dirty="0" err="1" smtClean="0"/>
              <a:t>Зменшення</a:t>
            </a:r>
            <a:r>
              <a:rPr lang="ru-RU" sz="2000" dirty="0" smtClean="0"/>
              <a:t> часу </a:t>
            </a:r>
            <a:r>
              <a:rPr lang="ru-RU" sz="2000" dirty="0" err="1" smtClean="0"/>
              <a:t>дозрівання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- </a:t>
            </a:r>
            <a:r>
              <a:rPr lang="ru-RU" sz="2000" dirty="0" err="1" smtClean="0"/>
              <a:t>Збільшення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вмісту</a:t>
            </a:r>
            <a:r>
              <a:rPr lang="ru-RU" sz="2000" dirty="0" smtClean="0"/>
              <a:t> </a:t>
            </a:r>
            <a:r>
              <a:rPr lang="ru-RU" sz="2000" dirty="0" err="1" smtClean="0"/>
              <a:t>поживних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речовин</a:t>
            </a:r>
            <a:r>
              <a:rPr lang="ru-RU" sz="2000" dirty="0" smtClean="0"/>
              <a:t>, </a:t>
            </a:r>
            <a:r>
              <a:rPr lang="ru-RU" sz="2000" dirty="0" err="1" smtClean="0"/>
              <a:t>врожаїв</a:t>
            </a:r>
            <a:r>
              <a:rPr lang="ru-RU" sz="2000" dirty="0" smtClean="0"/>
              <a:t>, і </a:t>
            </a:r>
            <a:r>
              <a:rPr lang="ru-RU" sz="2000" dirty="0" err="1" smtClean="0"/>
              <a:t>стійкості</a:t>
            </a:r>
            <a:r>
              <a:rPr lang="ru-RU" sz="2000" dirty="0" smtClean="0"/>
              <a:t> до </a:t>
            </a:r>
            <a:r>
              <a:rPr lang="ru-RU" sz="2000" dirty="0" err="1" smtClean="0"/>
              <a:t>шкідливих</a:t>
            </a:r>
            <a:r>
              <a:rPr lang="ru-RU" sz="2000" dirty="0" smtClean="0"/>
              <a:t> </a:t>
            </a:r>
            <a:r>
              <a:rPr lang="ru-RU" sz="2000" dirty="0" err="1" smtClean="0"/>
              <a:t>факторів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- </a:t>
            </a:r>
            <a:r>
              <a:rPr lang="ru-RU" sz="2000" dirty="0" err="1" smtClean="0"/>
              <a:t>Підвищена</a:t>
            </a:r>
            <a:r>
              <a:rPr lang="ru-RU" sz="2000" dirty="0" smtClean="0"/>
              <a:t> </a:t>
            </a:r>
            <a:r>
              <a:rPr lang="ru-RU" sz="2000" dirty="0" err="1" smtClean="0"/>
              <a:t>стійкість</a:t>
            </a:r>
            <a:r>
              <a:rPr lang="ru-RU" sz="2000" dirty="0" smtClean="0"/>
              <a:t> до хвороб, </a:t>
            </a:r>
            <a:r>
              <a:rPr lang="ru-RU" sz="2000" dirty="0" err="1" smtClean="0"/>
              <a:t>шкідників</a:t>
            </a:r>
            <a:r>
              <a:rPr lang="ru-RU" sz="2000" dirty="0" smtClean="0"/>
              <a:t>, </a:t>
            </a:r>
            <a:r>
              <a:rPr lang="ru-RU" sz="2000" dirty="0" err="1" smtClean="0"/>
              <a:t>гербіцидів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- </a:t>
            </a:r>
            <a:r>
              <a:rPr lang="ru-RU" sz="2000" dirty="0" err="1" smtClean="0"/>
              <a:t>Нові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продукти</a:t>
            </a:r>
            <a:r>
              <a:rPr lang="ru-RU" sz="2000" dirty="0" smtClean="0"/>
              <a:t> і </a:t>
            </a:r>
            <a:r>
              <a:rPr lang="ru-RU" sz="2000" dirty="0" err="1" smtClean="0"/>
              <a:t>технології</a:t>
            </a:r>
            <a:r>
              <a:rPr lang="ru-RU" sz="2000" dirty="0" smtClean="0"/>
              <a:t> </a:t>
            </a:r>
            <a:r>
              <a:rPr lang="ru-RU" sz="2000" dirty="0" err="1" smtClean="0"/>
              <a:t>вирощування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13" y="1190367"/>
            <a:ext cx="3542523" cy="234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12" y="3717032"/>
            <a:ext cx="3542523" cy="228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01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6672"/>
            <a:ext cx="4067944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 smtClean="0"/>
              <a:t>Тварини</a:t>
            </a:r>
            <a:r>
              <a:rPr lang="ru-RU" sz="3600" dirty="0" smtClean="0"/>
              <a:t>:</a:t>
            </a:r>
          </a:p>
          <a:p>
            <a:endParaRPr lang="ru-RU" dirty="0" smtClean="0"/>
          </a:p>
          <a:p>
            <a:r>
              <a:rPr lang="ru-RU" sz="2800" dirty="0" smtClean="0"/>
              <a:t>- </a:t>
            </a:r>
            <a:r>
              <a:rPr lang="ru-RU" sz="2800" dirty="0" err="1" smtClean="0"/>
              <a:t>Покращене</a:t>
            </a:r>
            <a:r>
              <a:rPr lang="ru-RU" sz="2800" dirty="0" smtClean="0"/>
              <a:t> </a:t>
            </a:r>
            <a:r>
              <a:rPr lang="ru-RU" sz="2800" dirty="0" err="1" smtClean="0"/>
              <a:t>здоровя</a:t>
            </a:r>
            <a:r>
              <a:rPr lang="ru-RU" sz="2800" dirty="0" smtClean="0"/>
              <a:t>, </a:t>
            </a:r>
            <a:r>
              <a:rPr lang="ru-RU" sz="2800" dirty="0" err="1" smtClean="0"/>
              <a:t>продуктивність</a:t>
            </a:r>
            <a:r>
              <a:rPr lang="ru-RU" sz="2800" dirty="0" smtClean="0"/>
              <a:t>, </a:t>
            </a:r>
            <a:r>
              <a:rPr lang="ru-RU" sz="2800" dirty="0" err="1" smtClean="0"/>
              <a:t>стійкість</a:t>
            </a:r>
            <a:r>
              <a:rPr lang="ru-RU" sz="2800" dirty="0" smtClean="0"/>
              <a:t> до холоду, і </a:t>
            </a:r>
            <a:r>
              <a:rPr lang="ru-RU" sz="2800" dirty="0" err="1" smtClean="0"/>
              <a:t>нарощування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маси</a:t>
            </a:r>
            <a:endParaRPr lang="ru-RU" sz="2800" dirty="0" smtClean="0"/>
          </a:p>
          <a:p>
            <a:r>
              <a:rPr lang="ru-RU" sz="2800" dirty="0" smtClean="0"/>
              <a:t>- </a:t>
            </a:r>
            <a:r>
              <a:rPr lang="ru-RU" sz="2800" dirty="0" err="1" smtClean="0"/>
              <a:t>Більша</a:t>
            </a:r>
            <a:r>
              <a:rPr lang="ru-RU" sz="2800" dirty="0" smtClean="0"/>
              <a:t> </a:t>
            </a:r>
            <a:r>
              <a:rPr lang="ru-RU" sz="2800" dirty="0" err="1" smtClean="0"/>
              <a:t>кількість</a:t>
            </a:r>
            <a:r>
              <a:rPr lang="ru-RU" sz="2800" dirty="0" smtClean="0"/>
              <a:t> і </a:t>
            </a:r>
            <a:r>
              <a:rPr lang="ru-RU" sz="2800" dirty="0" err="1" smtClean="0"/>
              <a:t>вища</a:t>
            </a:r>
            <a:r>
              <a:rPr lang="ru-RU" sz="2800" dirty="0" smtClean="0"/>
              <a:t> </a:t>
            </a:r>
            <a:r>
              <a:rPr lang="ru-RU" sz="2800" dirty="0" err="1" smtClean="0"/>
              <a:t>якість</a:t>
            </a:r>
            <a:r>
              <a:rPr lang="ru-RU" sz="2800" dirty="0" smtClean="0"/>
              <a:t> </a:t>
            </a:r>
            <a:r>
              <a:rPr lang="ru-RU" sz="2800" dirty="0" err="1" smtClean="0"/>
              <a:t>м'яса</a:t>
            </a:r>
            <a:r>
              <a:rPr lang="ru-RU" sz="2800" dirty="0" smtClean="0"/>
              <a:t>, </a:t>
            </a:r>
            <a:r>
              <a:rPr lang="ru-RU" sz="2800" dirty="0" err="1" smtClean="0"/>
              <a:t>яєць</a:t>
            </a:r>
            <a:r>
              <a:rPr lang="ru-RU" sz="2800" dirty="0" smtClean="0"/>
              <a:t> і молока</a:t>
            </a:r>
          </a:p>
          <a:p>
            <a:r>
              <a:rPr lang="ru-RU" sz="2800" dirty="0" smtClean="0"/>
              <a:t>- </a:t>
            </a:r>
            <a:r>
              <a:rPr lang="ru-RU" sz="2800" dirty="0" err="1" smtClean="0"/>
              <a:t>Поліпшення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здоров’я</a:t>
            </a:r>
            <a:r>
              <a:rPr lang="ru-RU" sz="2800" dirty="0" smtClean="0"/>
              <a:t> </a:t>
            </a:r>
            <a:r>
              <a:rPr lang="ru-RU" sz="2800" dirty="0" err="1" smtClean="0"/>
              <a:t>тварин</a:t>
            </a:r>
            <a:r>
              <a:rPr lang="ru-RU" sz="2800" dirty="0" smtClean="0"/>
              <a:t> і </a:t>
            </a:r>
            <a:r>
              <a:rPr lang="ru-RU" sz="2800" dirty="0" err="1" smtClean="0"/>
              <a:t>методів</a:t>
            </a:r>
            <a:r>
              <a:rPr lang="ru-RU" sz="2800" dirty="0" smtClean="0"/>
              <a:t> </a:t>
            </a:r>
            <a:r>
              <a:rPr lang="ru-RU" sz="2800" dirty="0" err="1" smtClean="0"/>
              <a:t>діагностики</a:t>
            </a:r>
            <a:endParaRPr lang="ru-RU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4746"/>
            <a:ext cx="3854202" cy="269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33" y="3417127"/>
            <a:ext cx="3456384" cy="249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889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4338" y="404664"/>
            <a:ext cx="2786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dirty="0" smtClean="0"/>
              <a:t>Недоліки:</a:t>
            </a:r>
            <a:endParaRPr lang="ru-RU" sz="4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67944" y="260648"/>
            <a:ext cx="4572000" cy="58169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err="1" smtClean="0"/>
              <a:t>Безпека</a:t>
            </a:r>
            <a:r>
              <a:rPr lang="ru-RU" sz="3600" dirty="0"/>
              <a:t>:</a:t>
            </a:r>
            <a:endParaRPr lang="ru-RU" dirty="0" smtClean="0"/>
          </a:p>
          <a:p>
            <a:r>
              <a:rPr lang="ru-RU" sz="2400" dirty="0" smtClean="0"/>
              <a:t>- </a:t>
            </a:r>
            <a:r>
              <a:rPr lang="ru-RU" sz="2400" dirty="0" err="1" smtClean="0"/>
              <a:t>Потенційний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вплив</a:t>
            </a:r>
            <a:r>
              <a:rPr lang="ru-RU" sz="2400" dirty="0" smtClean="0"/>
              <a:t> на </a:t>
            </a:r>
            <a:r>
              <a:rPr lang="ru-RU" sz="2400" dirty="0" err="1" smtClean="0"/>
              <a:t>здоров'я</a:t>
            </a:r>
            <a:r>
              <a:rPr lang="ru-RU" sz="2400" dirty="0" smtClean="0"/>
              <a:t> </a:t>
            </a:r>
            <a:r>
              <a:rPr lang="ru-RU" sz="2400" dirty="0" err="1" smtClean="0"/>
              <a:t>людини</a:t>
            </a:r>
            <a:r>
              <a:rPr lang="ru-RU" sz="2400" dirty="0" smtClean="0"/>
              <a:t>, в тому </a:t>
            </a:r>
            <a:r>
              <a:rPr lang="ru-RU" sz="2400" dirty="0" err="1" smtClean="0"/>
              <a:t>числі</a:t>
            </a:r>
            <a:r>
              <a:rPr lang="ru-RU" sz="2400" dirty="0" smtClean="0"/>
              <a:t> </a:t>
            </a:r>
            <a:r>
              <a:rPr lang="ru-RU" sz="2400" dirty="0" err="1" smtClean="0"/>
              <a:t>алергени</a:t>
            </a:r>
            <a:r>
              <a:rPr lang="ru-RU" sz="2400" dirty="0" smtClean="0"/>
              <a:t>, передача </a:t>
            </a:r>
            <a:r>
              <a:rPr lang="ru-RU" sz="2400" dirty="0" err="1" smtClean="0"/>
              <a:t>генів</a:t>
            </a:r>
            <a:r>
              <a:rPr lang="ru-RU" sz="2400" dirty="0" smtClean="0"/>
              <a:t> </a:t>
            </a:r>
            <a:r>
              <a:rPr lang="ru-RU" sz="2400" dirty="0" err="1" smtClean="0"/>
              <a:t>стійкості</a:t>
            </a:r>
            <a:r>
              <a:rPr lang="ru-RU" sz="2400" dirty="0" smtClean="0"/>
              <a:t> до </a:t>
            </a:r>
            <a:r>
              <a:rPr lang="ru-RU" sz="2400" dirty="0" err="1" smtClean="0"/>
              <a:t>антибіотиків</a:t>
            </a:r>
            <a:r>
              <a:rPr lang="ru-RU" sz="2400" dirty="0" smtClean="0"/>
              <a:t>, та </a:t>
            </a:r>
            <a:r>
              <a:rPr lang="ru-RU" sz="2400" dirty="0" err="1" smtClean="0"/>
              <a:t>ще</a:t>
            </a:r>
            <a:r>
              <a:rPr lang="ru-RU" sz="2400" dirty="0" smtClean="0"/>
              <a:t> не </a:t>
            </a:r>
            <a:r>
              <a:rPr lang="ru-RU" sz="2400" dirty="0" err="1" smtClean="0"/>
              <a:t>вивчені</a:t>
            </a:r>
            <a:r>
              <a:rPr lang="ru-RU" sz="2400" dirty="0" smtClean="0"/>
              <a:t> </a:t>
            </a:r>
            <a:r>
              <a:rPr lang="ru-RU" sz="2400" dirty="0" err="1" smtClean="0"/>
              <a:t>фактори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- </a:t>
            </a:r>
            <a:r>
              <a:rPr lang="ru-RU" sz="2400" dirty="0" err="1" smtClean="0"/>
              <a:t>Потенційний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вплив</a:t>
            </a:r>
            <a:r>
              <a:rPr lang="ru-RU" sz="2400" dirty="0" smtClean="0"/>
              <a:t> на </a:t>
            </a:r>
            <a:r>
              <a:rPr lang="ru-RU" sz="2400" dirty="0" err="1" smtClean="0"/>
              <a:t>навколишнє</a:t>
            </a:r>
            <a:r>
              <a:rPr lang="ru-RU" sz="2400" dirty="0" smtClean="0"/>
              <a:t> </a:t>
            </a:r>
            <a:r>
              <a:rPr lang="ru-RU" sz="2400" dirty="0" err="1" smtClean="0"/>
              <a:t>середовище</a:t>
            </a:r>
            <a:r>
              <a:rPr lang="ru-RU" sz="2400" dirty="0" smtClean="0"/>
              <a:t>, в тому </a:t>
            </a:r>
            <a:r>
              <a:rPr lang="ru-RU" sz="2400" dirty="0" err="1" smtClean="0"/>
              <a:t>числі</a:t>
            </a:r>
            <a:r>
              <a:rPr lang="ru-RU" sz="2400" dirty="0" smtClean="0"/>
              <a:t>: </a:t>
            </a:r>
            <a:r>
              <a:rPr lang="ru-RU" sz="2400" dirty="0" err="1" smtClean="0"/>
              <a:t>ненавмисне</a:t>
            </a:r>
            <a:r>
              <a:rPr lang="ru-RU" sz="2400" dirty="0" smtClean="0"/>
              <a:t> </a:t>
            </a:r>
            <a:r>
              <a:rPr lang="ru-RU" sz="2400" dirty="0" err="1" smtClean="0"/>
              <a:t>переміщення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трансгенів</a:t>
            </a:r>
            <a:r>
              <a:rPr lang="ru-RU" sz="2400" dirty="0" smtClean="0"/>
              <a:t> шляхом </a:t>
            </a:r>
            <a:r>
              <a:rPr lang="ru-RU" sz="2400" dirty="0" err="1" smtClean="0"/>
              <a:t>перехресного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запилення</a:t>
            </a:r>
            <a:r>
              <a:rPr lang="ru-RU" sz="2400" dirty="0" smtClean="0"/>
              <a:t>, </a:t>
            </a:r>
            <a:r>
              <a:rPr lang="ru-RU" sz="2400" dirty="0" err="1" smtClean="0"/>
              <a:t>невідомі</a:t>
            </a:r>
            <a:r>
              <a:rPr lang="ru-RU" sz="2400" dirty="0" smtClean="0"/>
              <a:t> </a:t>
            </a:r>
            <a:r>
              <a:rPr lang="ru-RU" sz="2400" dirty="0" err="1" smtClean="0"/>
              <a:t>фактори</a:t>
            </a:r>
            <a:r>
              <a:rPr lang="ru-RU" sz="2400" dirty="0" smtClean="0"/>
              <a:t> </a:t>
            </a:r>
            <a:r>
              <a:rPr lang="ru-RU" sz="2400" dirty="0" err="1" smtClean="0"/>
              <a:t>впливу</a:t>
            </a:r>
            <a:r>
              <a:rPr lang="ru-RU" sz="2400" dirty="0" smtClean="0"/>
              <a:t> на </a:t>
            </a:r>
            <a:r>
              <a:rPr lang="ru-RU" sz="2400" dirty="0" err="1" smtClean="0"/>
              <a:t>інші</a:t>
            </a:r>
            <a:r>
              <a:rPr lang="ru-RU" sz="2400" dirty="0" smtClean="0"/>
              <a:t> </a:t>
            </a:r>
            <a:r>
              <a:rPr lang="ru-RU" sz="2400" dirty="0" err="1" smtClean="0"/>
              <a:t>організми</a:t>
            </a:r>
            <a:r>
              <a:rPr lang="ru-RU" sz="2400" dirty="0" smtClean="0"/>
              <a:t> (</a:t>
            </a:r>
            <a:r>
              <a:rPr lang="ru-RU" sz="2400" dirty="0" err="1" smtClean="0"/>
              <a:t>наприклад</a:t>
            </a:r>
            <a:r>
              <a:rPr lang="ru-RU" sz="2400" dirty="0" smtClean="0"/>
              <a:t>, </a:t>
            </a:r>
            <a:r>
              <a:rPr lang="ru-RU" sz="2400" dirty="0" err="1" smtClean="0"/>
              <a:t>грунтові</a:t>
            </a:r>
            <a:r>
              <a:rPr lang="ru-RU" sz="2400" dirty="0" smtClean="0"/>
              <a:t> </a:t>
            </a:r>
            <a:r>
              <a:rPr lang="ru-RU" sz="2400" dirty="0" err="1" smtClean="0"/>
              <a:t>мікроорганізми</a:t>
            </a:r>
            <a:r>
              <a:rPr lang="ru-RU" sz="2400" dirty="0" smtClean="0"/>
              <a:t>), </a:t>
            </a:r>
            <a:r>
              <a:rPr lang="ru-RU" sz="2400" dirty="0" err="1" smtClean="0"/>
              <a:t>втрата</a:t>
            </a:r>
            <a:r>
              <a:rPr lang="ru-RU" sz="2400" dirty="0" smtClean="0"/>
              <a:t> </a:t>
            </a:r>
            <a:r>
              <a:rPr lang="ru-RU" sz="2400" dirty="0" err="1" smtClean="0"/>
              <a:t>флори</a:t>
            </a:r>
            <a:r>
              <a:rPr lang="ru-RU" sz="2400" dirty="0" smtClean="0"/>
              <a:t> і </a:t>
            </a:r>
            <a:r>
              <a:rPr lang="ru-RU" sz="2400" dirty="0" err="1" smtClean="0"/>
              <a:t>фауни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05" y="1244924"/>
            <a:ext cx="33337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5" y="3861048"/>
            <a:ext cx="3294179" cy="221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950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87070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/>
              <a:t>Цікавий</a:t>
            </a:r>
            <a:r>
              <a:rPr lang="ru-RU" sz="2800" dirty="0" smtClean="0"/>
              <a:t> факт №2- </a:t>
            </a:r>
            <a:r>
              <a:rPr lang="ru-RU" sz="2800" dirty="0" err="1" smtClean="0"/>
              <a:t>Поширення</a:t>
            </a:r>
            <a:r>
              <a:rPr lang="ru-RU" sz="2800" dirty="0" smtClean="0"/>
              <a:t> ГМО культур.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348" y="3933056"/>
            <a:ext cx="4104456" cy="273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59" y="1124744"/>
            <a:ext cx="3913517" cy="29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45530" y="1299651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/>
              <a:t>У </a:t>
            </a:r>
            <a:r>
              <a:rPr lang="ru-RU" sz="2000" dirty="0" err="1" smtClean="0"/>
              <a:t>доповіді</a:t>
            </a:r>
            <a:r>
              <a:rPr lang="ru-RU" sz="2000" dirty="0" smtClean="0"/>
              <a:t>, </a:t>
            </a:r>
            <a:r>
              <a:rPr lang="ru-RU" sz="2000" dirty="0" err="1" smtClean="0"/>
              <a:t>опублікованій</a:t>
            </a:r>
            <a:r>
              <a:rPr lang="ru-RU" sz="2000" dirty="0" smtClean="0"/>
              <a:t> </a:t>
            </a:r>
            <a:r>
              <a:rPr lang="ru-RU" sz="2000" dirty="0" err="1" smtClean="0"/>
              <a:t>Міжнародною</a:t>
            </a:r>
            <a:r>
              <a:rPr lang="ru-RU" sz="2000" dirty="0" smtClean="0"/>
              <a:t> службою </a:t>
            </a:r>
            <a:r>
              <a:rPr lang="ru-RU" sz="2000" dirty="0" err="1" smtClean="0"/>
              <a:t>щодо</a:t>
            </a:r>
            <a:r>
              <a:rPr lang="ru-RU" sz="2000" dirty="0" smtClean="0"/>
              <a:t> </a:t>
            </a:r>
            <a:r>
              <a:rPr lang="ru-RU" sz="2000" dirty="0" err="1" smtClean="0"/>
              <a:t>збору</a:t>
            </a:r>
            <a:r>
              <a:rPr lang="ru-RU" sz="2000" dirty="0" smtClean="0"/>
              <a:t> </a:t>
            </a:r>
            <a:r>
              <a:rPr lang="ru-RU" sz="2000" dirty="0" err="1" smtClean="0"/>
              <a:t>матеріалів</a:t>
            </a:r>
            <a:r>
              <a:rPr lang="ru-RU" sz="2000" dirty="0" smtClean="0"/>
              <a:t> про </a:t>
            </a:r>
            <a:r>
              <a:rPr lang="ru-RU" sz="2000" dirty="0" err="1" smtClean="0"/>
              <a:t>біотехнології</a:t>
            </a:r>
            <a:r>
              <a:rPr lang="ru-RU" sz="2000" dirty="0" smtClean="0"/>
              <a:t> </a:t>
            </a:r>
            <a:r>
              <a:rPr lang="ru-RU" sz="2000" dirty="0" err="1" smtClean="0"/>
              <a:t>було</a:t>
            </a:r>
            <a:r>
              <a:rPr lang="ru-RU" sz="2000" dirty="0" smtClean="0"/>
              <a:t> показано,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близько</a:t>
            </a:r>
            <a:r>
              <a:rPr lang="ru-RU" sz="2000" dirty="0" smtClean="0"/>
              <a:t> на 300 </a:t>
            </a:r>
            <a:r>
              <a:rPr lang="ru-RU" sz="2000" dirty="0" err="1" smtClean="0"/>
              <a:t>мільйонах</a:t>
            </a:r>
            <a:r>
              <a:rPr lang="ru-RU" sz="2000" dirty="0" smtClean="0"/>
              <a:t> </a:t>
            </a:r>
            <a:r>
              <a:rPr lang="ru-RU" sz="2000" dirty="0" err="1" smtClean="0"/>
              <a:t>гектарів</a:t>
            </a:r>
            <a:r>
              <a:rPr lang="ru-RU" sz="2000" dirty="0" smtClean="0"/>
              <a:t> в 23 </a:t>
            </a:r>
            <a:r>
              <a:rPr lang="ru-RU" sz="2000" dirty="0" err="1" smtClean="0"/>
              <a:t>країнах</a:t>
            </a:r>
            <a:r>
              <a:rPr lang="ru-RU" sz="2000" dirty="0" smtClean="0"/>
              <a:t> </a:t>
            </a:r>
            <a:r>
              <a:rPr lang="ru-RU" sz="2000" dirty="0" err="1" smtClean="0"/>
              <a:t>висаджуються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генетично</a:t>
            </a:r>
            <a:r>
              <a:rPr lang="ru-RU" sz="2000" dirty="0" smtClean="0"/>
              <a:t> </a:t>
            </a:r>
            <a:r>
              <a:rPr lang="ru-RU" sz="2000" dirty="0" err="1" smtClean="0"/>
              <a:t>модифіковані</a:t>
            </a:r>
            <a:r>
              <a:rPr lang="ru-RU" sz="2000" dirty="0" smtClean="0"/>
              <a:t> </a:t>
            </a:r>
            <a:r>
              <a:rPr lang="ru-RU" sz="2000" dirty="0" err="1" smtClean="0"/>
              <a:t>сільськогосподарські</a:t>
            </a:r>
            <a:r>
              <a:rPr lang="ru-RU" sz="2000" dirty="0" smtClean="0"/>
              <a:t> </a:t>
            </a:r>
            <a:r>
              <a:rPr lang="ru-RU" sz="2000" dirty="0" err="1" smtClean="0"/>
              <a:t>культури</a:t>
            </a:r>
            <a:r>
              <a:rPr lang="ru-RU" sz="2000" dirty="0" smtClean="0"/>
              <a:t>..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3217" y="4437112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 smtClean="0"/>
              <a:t>Двозначне</a:t>
            </a:r>
            <a:r>
              <a:rPr lang="ru-RU" sz="2800" dirty="0" smtClean="0"/>
              <a:t> </a:t>
            </a:r>
            <a:r>
              <a:rPr lang="ru-RU" sz="2800" dirty="0" err="1" smtClean="0"/>
              <a:t>зростання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було</a:t>
            </a:r>
            <a:r>
              <a:rPr lang="ru-RU" sz="2800" dirty="0" smtClean="0"/>
              <a:t> </a:t>
            </a:r>
            <a:r>
              <a:rPr lang="ru-RU" sz="2800" dirty="0" err="1" smtClean="0"/>
              <a:t>помічено</a:t>
            </a:r>
            <a:r>
              <a:rPr lang="ru-RU" sz="2800" dirty="0" smtClean="0"/>
              <a:t> </a:t>
            </a:r>
            <a:r>
              <a:rPr lang="ru-RU" sz="2800" dirty="0" err="1" smtClean="0"/>
              <a:t>протягом</a:t>
            </a:r>
            <a:r>
              <a:rPr lang="ru-RU" sz="2800" dirty="0" smtClean="0"/>
              <a:t> </a:t>
            </a:r>
            <a:r>
              <a:rPr lang="ru-RU" sz="2800" dirty="0" err="1" smtClean="0"/>
              <a:t>останніх</a:t>
            </a:r>
            <a:r>
              <a:rPr lang="ru-RU" sz="2800" dirty="0" smtClean="0"/>
              <a:t> 10 </a:t>
            </a:r>
            <a:r>
              <a:rPr lang="ru-RU" sz="2800" dirty="0" err="1" smtClean="0"/>
              <a:t>років</a:t>
            </a:r>
            <a:r>
              <a:rPr lang="ru-RU" sz="2800" dirty="0" smtClean="0"/>
              <a:t> і, як </a:t>
            </a:r>
            <a:r>
              <a:rPr lang="ru-RU" sz="2800" dirty="0" err="1" smtClean="0"/>
              <a:t>очікується</a:t>
            </a:r>
            <a:r>
              <a:rPr lang="ru-RU" sz="2800" dirty="0" smtClean="0"/>
              <a:t>, </a:t>
            </a:r>
            <a:r>
              <a:rPr lang="ru-RU" sz="2800" dirty="0" err="1" smtClean="0"/>
              <a:t>продовжиться</a:t>
            </a:r>
            <a:r>
              <a:rPr lang="ru-RU" sz="2800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3964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4176464" cy="428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1263" y="1412776"/>
            <a:ext cx="408038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Генна</a:t>
            </a:r>
            <a:r>
              <a:rPr lang="ru-RU" sz="2000" dirty="0" smtClean="0"/>
              <a:t> </a:t>
            </a:r>
            <a:r>
              <a:rPr lang="ru-RU" sz="2000" dirty="0" err="1" smtClean="0"/>
              <a:t>інженерія</a:t>
            </a:r>
            <a:r>
              <a:rPr lang="ru-RU" sz="2000" dirty="0" smtClean="0"/>
              <a:t> </a:t>
            </a:r>
            <a:r>
              <a:rPr lang="ru-RU" sz="2000" dirty="0" err="1" smtClean="0"/>
              <a:t>може</a:t>
            </a:r>
            <a:r>
              <a:rPr lang="ru-RU" sz="2000" dirty="0" smtClean="0"/>
              <a:t> </a:t>
            </a:r>
            <a:r>
              <a:rPr lang="ru-RU" sz="2000" dirty="0" err="1" smtClean="0"/>
              <a:t>збільшити</a:t>
            </a:r>
            <a:r>
              <a:rPr lang="ru-RU" sz="2000" dirty="0" smtClean="0"/>
              <a:t> </a:t>
            </a:r>
            <a:r>
              <a:rPr lang="ru-RU" sz="2000" dirty="0" err="1" smtClean="0"/>
              <a:t>вміст</a:t>
            </a:r>
            <a:r>
              <a:rPr lang="ru-RU" sz="2000" dirty="0" smtClean="0"/>
              <a:t> </a:t>
            </a:r>
            <a:r>
              <a:rPr lang="ru-RU" sz="2000" dirty="0" err="1" smtClean="0"/>
              <a:t>поживних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харчових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продуктів</a:t>
            </a:r>
            <a:r>
              <a:rPr lang="ru-RU" sz="2000" dirty="0" smtClean="0"/>
              <a:t>. "</a:t>
            </a:r>
            <a:r>
              <a:rPr lang="ru-RU" sz="2000" dirty="0" err="1" smtClean="0"/>
              <a:t>Золотий</a:t>
            </a:r>
            <a:r>
              <a:rPr lang="ru-RU" sz="2000" dirty="0" smtClean="0"/>
              <a:t> рис", </a:t>
            </a:r>
            <a:r>
              <a:rPr lang="ru-RU" sz="2000" dirty="0" err="1" smtClean="0"/>
              <a:t>генетично</a:t>
            </a:r>
            <a:r>
              <a:rPr lang="ru-RU" sz="2000" dirty="0" smtClean="0"/>
              <a:t> </a:t>
            </a:r>
            <a:r>
              <a:rPr lang="ru-RU" sz="2000" dirty="0" err="1" smtClean="0"/>
              <a:t>модифікований</a:t>
            </a:r>
            <a:r>
              <a:rPr lang="ru-RU" sz="2000" dirty="0" smtClean="0"/>
              <a:t> вид рису, </a:t>
            </a:r>
            <a:r>
              <a:rPr lang="ru-RU" sz="2000" dirty="0" err="1" smtClean="0"/>
              <a:t>має</a:t>
            </a:r>
            <a:r>
              <a:rPr lang="ru-RU" sz="2000" dirty="0" smtClean="0"/>
              <a:t> </a:t>
            </a:r>
            <a:r>
              <a:rPr lang="ru-RU" sz="2000" dirty="0" err="1" smtClean="0"/>
              <a:t>набагато</a:t>
            </a:r>
            <a:r>
              <a:rPr lang="ru-RU" sz="2000" dirty="0" smtClean="0"/>
              <a:t> </a:t>
            </a:r>
            <a:r>
              <a:rPr lang="ru-RU" sz="2000" dirty="0" err="1" smtClean="0"/>
              <a:t>вищий</a:t>
            </a:r>
            <a:r>
              <a:rPr lang="ru-RU" sz="2000" dirty="0" smtClean="0"/>
              <a:t> </a:t>
            </a:r>
            <a:r>
              <a:rPr lang="ru-RU" sz="2000" dirty="0" err="1" smtClean="0"/>
              <a:t>вміст</a:t>
            </a:r>
            <a:r>
              <a:rPr lang="ru-RU" sz="2000" dirty="0" smtClean="0"/>
              <a:t> </a:t>
            </a:r>
            <a:r>
              <a:rPr lang="ru-RU" sz="2000" dirty="0" err="1" smtClean="0"/>
              <a:t>вітаміну</a:t>
            </a:r>
            <a:r>
              <a:rPr lang="ru-RU" sz="2000" dirty="0" smtClean="0"/>
              <a:t> А, </a:t>
            </a:r>
            <a:r>
              <a:rPr lang="ru-RU" sz="2000" dirty="0" err="1" smtClean="0"/>
              <a:t>який</a:t>
            </a:r>
            <a:r>
              <a:rPr lang="ru-RU" sz="2000" dirty="0" smtClean="0"/>
              <a:t> </a:t>
            </a:r>
            <a:r>
              <a:rPr lang="ru-RU" sz="2000" dirty="0" err="1" smtClean="0"/>
              <a:t>допомагає</a:t>
            </a:r>
            <a:r>
              <a:rPr lang="ru-RU" sz="2000" dirty="0" smtClean="0"/>
              <a:t> </a:t>
            </a:r>
            <a:r>
              <a:rPr lang="ru-RU" sz="2000" dirty="0" err="1" smtClean="0"/>
              <a:t>зменшити</a:t>
            </a:r>
            <a:r>
              <a:rPr lang="ru-RU" sz="2000" dirty="0" smtClean="0"/>
              <a:t> </a:t>
            </a:r>
            <a:r>
              <a:rPr lang="ru-RU" sz="2000" dirty="0" err="1" smtClean="0"/>
              <a:t>дефіцит</a:t>
            </a:r>
            <a:r>
              <a:rPr lang="ru-RU" sz="2000" dirty="0" smtClean="0"/>
              <a:t> </a:t>
            </a:r>
            <a:r>
              <a:rPr lang="ru-RU" sz="2000" dirty="0" err="1" smtClean="0"/>
              <a:t>поживних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речовин</a:t>
            </a:r>
            <a:r>
              <a:rPr lang="ru-RU" sz="2000" dirty="0" smtClean="0"/>
              <a:t> у </a:t>
            </a:r>
            <a:r>
              <a:rPr lang="ru-RU" sz="2000" dirty="0" err="1" smtClean="0"/>
              <a:t>багатьох</a:t>
            </a:r>
            <a:r>
              <a:rPr lang="ru-RU" sz="2000" dirty="0" smtClean="0"/>
              <a:t> </a:t>
            </a:r>
            <a:r>
              <a:rPr lang="ru-RU" sz="2000" dirty="0" err="1" smtClean="0"/>
              <a:t>країнах</a:t>
            </a:r>
            <a:r>
              <a:rPr lang="ru-RU" sz="2000" dirty="0" smtClean="0"/>
              <a:t>. Бета-каротин (</a:t>
            </a:r>
            <a:r>
              <a:rPr lang="ru-RU" sz="2000" dirty="0" err="1" smtClean="0"/>
              <a:t>вітамін</a:t>
            </a:r>
            <a:r>
              <a:rPr lang="ru-RU" sz="2000" dirty="0" smtClean="0"/>
              <a:t> А) </a:t>
            </a:r>
            <a:r>
              <a:rPr lang="ru-RU" sz="2000" dirty="0" err="1" smtClean="0"/>
              <a:t>знаходиться</a:t>
            </a:r>
            <a:r>
              <a:rPr lang="ru-RU" sz="2000" dirty="0" smtClean="0"/>
              <a:t> в </a:t>
            </a:r>
            <a:r>
              <a:rPr lang="ru-RU" sz="2000" dirty="0" err="1" smtClean="0"/>
              <a:t>рисових</a:t>
            </a:r>
            <a:r>
              <a:rPr lang="ru-RU" sz="2000" dirty="0" smtClean="0"/>
              <a:t> </a:t>
            </a:r>
            <a:r>
              <a:rPr lang="ru-RU" sz="2000" dirty="0" err="1" smtClean="0"/>
              <a:t>саджанцях</a:t>
            </a:r>
            <a:r>
              <a:rPr lang="ru-RU" sz="2000" dirty="0" smtClean="0"/>
              <a:t>, але </a:t>
            </a:r>
            <a:r>
              <a:rPr lang="ru-RU" sz="2000" dirty="0" err="1" smtClean="0"/>
              <a:t>знижується</a:t>
            </a:r>
            <a:r>
              <a:rPr lang="ru-RU" sz="2000" dirty="0" smtClean="0"/>
              <a:t> в </a:t>
            </a:r>
            <a:r>
              <a:rPr lang="ru-RU" sz="2000" dirty="0" err="1" smtClean="0"/>
              <a:t>процесі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переробки</a:t>
            </a:r>
            <a:r>
              <a:rPr lang="ru-RU" sz="2000" dirty="0" smtClean="0"/>
              <a:t>. </a:t>
            </a:r>
            <a:r>
              <a:rPr lang="ru-RU" sz="2000" dirty="0" err="1" smtClean="0"/>
              <a:t>Модифікація</a:t>
            </a:r>
            <a:r>
              <a:rPr lang="ru-RU" sz="2000" dirty="0" smtClean="0"/>
              <a:t> геному рису </a:t>
            </a:r>
            <a:r>
              <a:rPr lang="ru-RU" sz="2000" dirty="0" err="1" smtClean="0"/>
              <a:t>підтримує</a:t>
            </a:r>
            <a:r>
              <a:rPr lang="ru-RU" sz="2000" dirty="0" smtClean="0"/>
              <a:t> </a:t>
            </a:r>
            <a:r>
              <a:rPr lang="ru-RU" sz="2000" dirty="0" err="1" smtClean="0"/>
              <a:t>високі</a:t>
            </a:r>
            <a:r>
              <a:rPr lang="ru-RU" sz="2000" dirty="0" smtClean="0"/>
              <a:t> </a:t>
            </a:r>
            <a:r>
              <a:rPr lang="ru-RU" sz="2000" dirty="0" err="1" smtClean="0"/>
              <a:t>рівні</a:t>
            </a:r>
            <a:r>
              <a:rPr lang="ru-RU" sz="2000" dirty="0" smtClean="0"/>
              <a:t> бета-каротину.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8538" y="260648"/>
            <a:ext cx="85491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 smtClean="0"/>
              <a:t>Цікавий</a:t>
            </a:r>
            <a:r>
              <a:rPr lang="ru-RU" sz="3600" dirty="0" smtClean="0"/>
              <a:t> факт №3- </a:t>
            </a:r>
            <a:r>
              <a:rPr lang="ru-RU" sz="3600" dirty="0" err="1" smtClean="0"/>
              <a:t>Більш</a:t>
            </a:r>
            <a:r>
              <a:rPr lang="ru-RU" sz="3600" dirty="0" smtClean="0"/>
              <a:t> </a:t>
            </a:r>
            <a:r>
              <a:rPr lang="ru-RU" sz="3600" dirty="0" err="1" smtClean="0"/>
              <a:t>поживна</a:t>
            </a:r>
            <a:r>
              <a:rPr lang="ru-RU" sz="3600" dirty="0" smtClean="0"/>
              <a:t> </a:t>
            </a:r>
            <a:r>
              <a:rPr lang="ru-RU" sz="3600" dirty="0" err="1" smtClean="0"/>
              <a:t>їжа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6829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5">
    <a:dk1>
      <a:srgbClr val="00B050"/>
    </a:dk1>
    <a:lt1>
      <a:srgbClr val="92D050"/>
    </a:lt1>
    <a:dk2>
      <a:srgbClr val="184C0C"/>
    </a:dk2>
    <a:lt2>
      <a:srgbClr val="129033"/>
    </a:lt2>
    <a:accent1>
      <a:srgbClr val="00B050"/>
    </a:accent1>
    <a:accent2>
      <a:srgbClr val="63E181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2.xml><?xml version="1.0" encoding="utf-8"?>
<a:themeOverride xmlns:a="http://schemas.openxmlformats.org/drawingml/2006/main">
  <a:clrScheme name="Другая 6">
    <a:dk1>
      <a:srgbClr val="CC0099"/>
    </a:dk1>
    <a:lt1>
      <a:srgbClr val="FF3399"/>
    </a:lt1>
    <a:dk2>
      <a:srgbClr val="510B44"/>
    </a:dk2>
    <a:lt2>
      <a:srgbClr val="E33D90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Другая 4">
    <a:dk1>
      <a:srgbClr val="7810A7"/>
    </a:dk1>
    <a:lt1>
      <a:srgbClr val="C86EF0"/>
    </a:lt1>
    <a:dk2>
      <a:srgbClr val="2C2C2C"/>
    </a:dk2>
    <a:lt2>
      <a:srgbClr val="A116E0"/>
    </a:lt2>
    <a:accent1>
      <a:srgbClr val="7810A7"/>
    </a:accent1>
    <a:accent2>
      <a:srgbClr val="FFFF00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4.xml><?xml version="1.0" encoding="utf-8"?>
<a:themeOverride xmlns:a="http://schemas.openxmlformats.org/drawingml/2006/main">
  <a:clrScheme name="Другая 1">
    <a:dk1>
      <a:srgbClr val="5EFFFA"/>
    </a:dk1>
    <a:lt1>
      <a:sysClr val="window" lastClr="FFFFFF"/>
    </a:lt1>
    <a:dk2>
      <a:srgbClr val="2C2C2C"/>
    </a:dk2>
    <a:lt2>
      <a:srgbClr val="00A19D"/>
    </a:lt2>
    <a:accent1>
      <a:srgbClr val="44FFFA"/>
    </a:accent1>
    <a:accent2>
      <a:srgbClr val="44FFFA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5.xml><?xml version="1.0" encoding="utf-8"?>
<a:themeOverride xmlns:a="http://schemas.openxmlformats.org/drawingml/2006/main">
  <a:clrScheme name="Волна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</a:themeOverride>
</file>

<file path=ppt/theme/themeOverride6.xml><?xml version="1.0" encoding="utf-8"?>
<a:themeOverride xmlns:a="http://schemas.openxmlformats.org/drawingml/2006/main">
  <a:clrScheme name="Другая 5">
    <a:dk1>
      <a:srgbClr val="00B050"/>
    </a:dk1>
    <a:lt1>
      <a:srgbClr val="92D050"/>
    </a:lt1>
    <a:dk2>
      <a:srgbClr val="184C0C"/>
    </a:dk2>
    <a:lt2>
      <a:srgbClr val="129033"/>
    </a:lt2>
    <a:accent1>
      <a:srgbClr val="00B050"/>
    </a:accent1>
    <a:accent2>
      <a:srgbClr val="63E181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7.xml><?xml version="1.0" encoding="utf-8"?>
<a:themeOverride xmlns:a="http://schemas.openxmlformats.org/drawingml/2006/main">
  <a:clrScheme name="Другая 1">
    <a:dk1>
      <a:srgbClr val="5EFFFA"/>
    </a:dk1>
    <a:lt1>
      <a:sysClr val="window" lastClr="FFFFFF"/>
    </a:lt1>
    <a:dk2>
      <a:srgbClr val="2C2C2C"/>
    </a:dk2>
    <a:lt2>
      <a:srgbClr val="00A19D"/>
    </a:lt2>
    <a:accent1>
      <a:srgbClr val="44FFFA"/>
    </a:accent1>
    <a:accent2>
      <a:srgbClr val="44FFFA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8.xml><?xml version="1.0" encoding="utf-8"?>
<a:themeOverride xmlns:a="http://schemas.openxmlformats.org/drawingml/2006/main">
  <a:clrScheme name="Другая 4">
    <a:dk1>
      <a:srgbClr val="7810A7"/>
    </a:dk1>
    <a:lt1>
      <a:srgbClr val="C86EF0"/>
    </a:lt1>
    <a:dk2>
      <a:srgbClr val="2C2C2C"/>
    </a:dk2>
    <a:lt2>
      <a:srgbClr val="A116E0"/>
    </a:lt2>
    <a:accent1>
      <a:srgbClr val="7810A7"/>
    </a:accent1>
    <a:accent2>
      <a:srgbClr val="FFFF00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70</TotalTime>
  <Words>548</Words>
  <Application>Microsoft Office PowerPoint</Application>
  <PresentationFormat>Экран (4:3)</PresentationFormat>
  <Paragraphs>46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Аптека</vt:lpstr>
      <vt:lpstr>Базовая</vt:lpstr>
      <vt:lpstr>Воздушный поток</vt:lpstr>
      <vt:lpstr>Литейная</vt:lpstr>
      <vt:lpstr>1_Воздушный поток</vt:lpstr>
      <vt:lpstr>NewsPrint</vt:lpstr>
      <vt:lpstr>Генна інженерія</vt:lpstr>
      <vt:lpstr>Закон про Гмо у Європі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Генна інженерія</dc:title>
  <dc:creator>Vlad</dc:creator>
  <cp:lastModifiedBy>Vlad</cp:lastModifiedBy>
  <cp:revision>7</cp:revision>
  <dcterms:created xsi:type="dcterms:W3CDTF">2013-11-29T13:58:03Z</dcterms:created>
  <dcterms:modified xsi:type="dcterms:W3CDTF">2013-11-29T15:08:33Z</dcterms:modified>
</cp:coreProperties>
</file>