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Default Extension="gif" ContentType="image/gif"/>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7" r:id="rId4"/>
    <p:sldId id="258" r:id="rId5"/>
    <p:sldId id="259" r:id="rId6"/>
    <p:sldId id="260" r:id="rId7"/>
    <p:sldId id="261" r:id="rId8"/>
    <p:sldId id="262"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82" autoAdjust="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27" name="Picture 3" descr="C:\Documents and Settings\Ольга\Рабочий стол\шаблоны\гшщрн.gif"/>
          <p:cNvPicPr>
            <a:picLocks noChangeAspect="1" noChangeArrowheads="1"/>
          </p:cNvPicPr>
          <p:nvPr userDrawn="1"/>
        </p:nvPicPr>
        <p:blipFill>
          <a:blip r:embed="rId2" cstate="print"/>
          <a:srcRect/>
          <a:stretch>
            <a:fillRect/>
          </a:stretch>
        </p:blipFill>
        <p:spPr bwMode="auto">
          <a:xfrm>
            <a:off x="4786314" y="3054929"/>
            <a:ext cx="4357686" cy="3803071"/>
          </a:xfrm>
          <a:prstGeom prst="rect">
            <a:avLst/>
          </a:prstGeom>
          <a:noFill/>
        </p:spPr>
      </p:pic>
      <p:pic>
        <p:nvPicPr>
          <p:cNvPr id="1026" name="Picture 2" descr="C:\Documents and Settings\Ольга\Рабочий стол\шаблоны\лрпа76шак.gif"/>
          <p:cNvPicPr>
            <a:picLocks noChangeAspect="1" noChangeArrowheads="1"/>
          </p:cNvPicPr>
          <p:nvPr userDrawn="1"/>
        </p:nvPicPr>
        <p:blipFill>
          <a:blip r:embed="rId3" cstate="print"/>
          <a:srcRect/>
          <a:stretch>
            <a:fillRect/>
          </a:stretch>
        </p:blipFill>
        <p:spPr bwMode="auto">
          <a:xfrm>
            <a:off x="0" y="-1"/>
            <a:ext cx="3857620" cy="3366651"/>
          </a:xfrm>
          <a:prstGeom prst="rect">
            <a:avLst/>
          </a:prstGeom>
          <a:noFill/>
        </p:spPr>
      </p:pic>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3" descr="C:\Documents and Settings\Ольга\Рабочий стол\шаблоны\гшщрн.gif"/>
          <p:cNvPicPr>
            <a:picLocks noChangeAspect="1" noChangeArrowheads="1"/>
          </p:cNvPicPr>
          <p:nvPr userDrawn="1"/>
        </p:nvPicPr>
        <p:blipFill>
          <a:blip r:embed="rId2" cstate="print"/>
          <a:srcRect/>
          <a:stretch>
            <a:fillRect/>
          </a:stretch>
        </p:blipFill>
        <p:spPr bwMode="auto">
          <a:xfrm>
            <a:off x="7343194" y="5286388"/>
            <a:ext cx="1800806" cy="1571612"/>
          </a:xfrm>
          <a:prstGeom prst="rect">
            <a:avLst/>
          </a:prstGeom>
          <a:noFill/>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pic>
        <p:nvPicPr>
          <p:cNvPr id="8" name="Picture 2" descr="C:\Documents and Settings\Ольга\Рабочий стол\шаблоны\лрпа76шак.gif"/>
          <p:cNvPicPr>
            <a:picLocks noChangeAspect="1" noChangeArrowheads="1"/>
          </p:cNvPicPr>
          <p:nvPr userDrawn="1"/>
        </p:nvPicPr>
        <p:blipFill>
          <a:blip r:embed="rId3" cstate="print"/>
          <a:srcRect/>
          <a:stretch>
            <a:fillRect/>
          </a:stretch>
        </p:blipFill>
        <p:spPr bwMode="auto">
          <a:xfrm>
            <a:off x="0" y="-1"/>
            <a:ext cx="2210086" cy="1928803"/>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3" descr="C:\Documents and Settings\Ольга\Рабочий стол\шаблоны\гшщрн.gif"/>
          <p:cNvPicPr>
            <a:picLocks noChangeAspect="1" noChangeArrowheads="1"/>
          </p:cNvPicPr>
          <p:nvPr userDrawn="1"/>
        </p:nvPicPr>
        <p:blipFill>
          <a:blip r:embed="rId2" cstate="print"/>
          <a:srcRect/>
          <a:stretch>
            <a:fillRect/>
          </a:stretch>
        </p:blipFill>
        <p:spPr bwMode="auto">
          <a:xfrm>
            <a:off x="4786314" y="3054929"/>
            <a:ext cx="4357686" cy="3803071"/>
          </a:xfrm>
          <a:prstGeom prst="rect">
            <a:avLst/>
          </a:prstGeom>
          <a:noFill/>
        </p:spPr>
      </p:pic>
      <p:pic>
        <p:nvPicPr>
          <p:cNvPr id="7" name="Picture 2" descr="C:\Documents and Settings\Ольга\Рабочий стол\шаблоны\лрпа76шак.gif"/>
          <p:cNvPicPr>
            <a:picLocks noChangeAspect="1" noChangeArrowheads="1"/>
          </p:cNvPicPr>
          <p:nvPr userDrawn="1"/>
        </p:nvPicPr>
        <p:blipFill>
          <a:blip r:embed="rId3" cstate="print"/>
          <a:srcRect/>
          <a:stretch>
            <a:fillRect/>
          </a:stretch>
        </p:blipFill>
        <p:spPr bwMode="auto">
          <a:xfrm>
            <a:off x="0" y="-1"/>
            <a:ext cx="3857620" cy="3366651"/>
          </a:xfrm>
          <a:prstGeom prst="rect">
            <a:avLst/>
          </a:prstGeom>
          <a:noFill/>
        </p:spPr>
      </p:pic>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pic>
        <p:nvPicPr>
          <p:cNvPr id="9" name="Picture 3" descr="C:\Documents and Settings\Ольга\Рабочий стол\шаблоны\гшщрн.gif"/>
          <p:cNvPicPr>
            <a:picLocks noChangeAspect="1" noChangeArrowheads="1"/>
          </p:cNvPicPr>
          <p:nvPr userDrawn="1"/>
        </p:nvPicPr>
        <p:blipFill>
          <a:blip r:embed="rId2" cstate="print"/>
          <a:srcRect/>
          <a:stretch>
            <a:fillRect/>
          </a:stretch>
        </p:blipFill>
        <p:spPr bwMode="auto">
          <a:xfrm>
            <a:off x="7343194" y="5286388"/>
            <a:ext cx="1800806" cy="1571612"/>
          </a:xfrm>
          <a:prstGeom prst="rect">
            <a:avLst/>
          </a:prstGeom>
          <a:noFill/>
        </p:spPr>
      </p:pic>
      <p:pic>
        <p:nvPicPr>
          <p:cNvPr id="10" name="Picture 2" descr="C:\Documents and Settings\Ольга\Рабочий стол\шаблоны\лрпа76шак.gif"/>
          <p:cNvPicPr>
            <a:picLocks noChangeAspect="1" noChangeArrowheads="1"/>
          </p:cNvPicPr>
          <p:nvPr userDrawn="1"/>
        </p:nvPicPr>
        <p:blipFill>
          <a:blip r:embed="rId3" cstate="print"/>
          <a:srcRect/>
          <a:stretch>
            <a:fillRect/>
          </a:stretch>
        </p:blipFill>
        <p:spPr bwMode="auto">
          <a:xfrm>
            <a:off x="0" y="-1"/>
            <a:ext cx="2210086" cy="1928803"/>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pic>
        <p:nvPicPr>
          <p:cNvPr id="10" name="Picture 3" descr="C:\Documents and Settings\Ольга\Рабочий стол\шаблоны\гшщрн.gif"/>
          <p:cNvPicPr>
            <a:picLocks noChangeAspect="1" noChangeArrowheads="1"/>
          </p:cNvPicPr>
          <p:nvPr userDrawn="1"/>
        </p:nvPicPr>
        <p:blipFill>
          <a:blip r:embed="rId2" cstate="print"/>
          <a:srcRect/>
          <a:stretch>
            <a:fillRect/>
          </a:stretch>
        </p:blipFill>
        <p:spPr bwMode="auto">
          <a:xfrm>
            <a:off x="7343194" y="5286388"/>
            <a:ext cx="1800806" cy="1571612"/>
          </a:xfrm>
          <a:prstGeom prst="rect">
            <a:avLst/>
          </a:prstGeom>
          <a:noFill/>
        </p:spPr>
      </p:pic>
      <p:pic>
        <p:nvPicPr>
          <p:cNvPr id="11" name="Picture 2" descr="C:\Documents and Settings\Ольга\Рабочий стол\шаблоны\лрпа76шак.gif"/>
          <p:cNvPicPr>
            <a:picLocks noChangeAspect="1" noChangeArrowheads="1"/>
          </p:cNvPicPr>
          <p:nvPr userDrawn="1"/>
        </p:nvPicPr>
        <p:blipFill>
          <a:blip r:embed="rId3" cstate="print"/>
          <a:srcRect/>
          <a:stretch>
            <a:fillRect/>
          </a:stretch>
        </p:blipFill>
        <p:spPr bwMode="auto">
          <a:xfrm>
            <a:off x="0" y="-1"/>
            <a:ext cx="2210086" cy="1928803"/>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7" name="Picture 3" descr="C:\Documents and Settings\Ольга\Рабочий стол\шаблоны\гшщрн.gif"/>
          <p:cNvPicPr>
            <a:picLocks noChangeAspect="1" noChangeArrowheads="1"/>
          </p:cNvPicPr>
          <p:nvPr userDrawn="1"/>
        </p:nvPicPr>
        <p:blipFill>
          <a:blip r:embed="rId2" cstate="print"/>
          <a:srcRect/>
          <a:stretch>
            <a:fillRect/>
          </a:stretch>
        </p:blipFill>
        <p:spPr bwMode="auto">
          <a:xfrm>
            <a:off x="4786314" y="3054929"/>
            <a:ext cx="4357686" cy="3803071"/>
          </a:xfrm>
          <a:prstGeom prst="rect">
            <a:avLst/>
          </a:prstGeom>
          <a:noFill/>
        </p:spPr>
      </p:pic>
      <p:pic>
        <p:nvPicPr>
          <p:cNvPr id="6" name="Picture 2" descr="C:\Documents and Settings\Ольга\Рабочий стол\шаблоны\лрпа76шак.gif"/>
          <p:cNvPicPr>
            <a:picLocks noChangeAspect="1" noChangeArrowheads="1"/>
          </p:cNvPicPr>
          <p:nvPr userDrawn="1"/>
        </p:nvPicPr>
        <p:blipFill>
          <a:blip r:embed="rId3" cstate="print"/>
          <a:srcRect/>
          <a:stretch>
            <a:fillRect/>
          </a:stretch>
        </p:blipFill>
        <p:spPr bwMode="auto">
          <a:xfrm>
            <a:off x="0" y="-1"/>
            <a:ext cx="3857620" cy="3366651"/>
          </a:xfrm>
          <a:prstGeom prst="rect">
            <a:avLst/>
          </a:prstGeom>
          <a:noFill/>
        </p:spPr>
      </p:pic>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2" descr="C:\Documents and Settings\Ольга\Рабочий стол\шаблоны\лрпа76шак.gif"/>
          <p:cNvPicPr>
            <a:picLocks noChangeAspect="1" noChangeArrowheads="1"/>
          </p:cNvPicPr>
          <p:nvPr userDrawn="1"/>
        </p:nvPicPr>
        <p:blipFill>
          <a:blip r:embed="rId2" cstate="print"/>
          <a:srcRect/>
          <a:stretch>
            <a:fillRect/>
          </a:stretch>
        </p:blipFill>
        <p:spPr bwMode="auto">
          <a:xfrm>
            <a:off x="0" y="-1"/>
            <a:ext cx="3857620" cy="3366651"/>
          </a:xfrm>
          <a:prstGeom prst="rect">
            <a:avLst/>
          </a:prstGeom>
          <a:noFill/>
        </p:spPr>
      </p:pic>
      <p:pic>
        <p:nvPicPr>
          <p:cNvPr id="6" name="Picture 3" descr="C:\Documents and Settings\Ольга\Рабочий стол\шаблоны\гшщрн.gif"/>
          <p:cNvPicPr>
            <a:picLocks noChangeAspect="1" noChangeArrowheads="1"/>
          </p:cNvPicPr>
          <p:nvPr userDrawn="1"/>
        </p:nvPicPr>
        <p:blipFill>
          <a:blip r:embed="rId3" cstate="print"/>
          <a:srcRect/>
          <a:stretch>
            <a:fillRect/>
          </a:stretch>
        </p:blipFill>
        <p:spPr bwMode="auto">
          <a:xfrm>
            <a:off x="4786314" y="3054929"/>
            <a:ext cx="4357686" cy="3803071"/>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pic>
        <p:nvPicPr>
          <p:cNvPr id="10" name="Picture 3" descr="C:\Documents and Settings\Ольга\Рабочий стол\шаблоны\гшщрн.gif"/>
          <p:cNvPicPr>
            <a:picLocks noChangeAspect="1" noChangeArrowheads="1"/>
          </p:cNvPicPr>
          <p:nvPr userDrawn="1"/>
        </p:nvPicPr>
        <p:blipFill>
          <a:blip r:embed="rId2" cstate="print"/>
          <a:srcRect/>
          <a:stretch>
            <a:fillRect/>
          </a:stretch>
        </p:blipFill>
        <p:spPr bwMode="auto">
          <a:xfrm>
            <a:off x="7343194" y="5286388"/>
            <a:ext cx="1800806" cy="1571612"/>
          </a:xfrm>
          <a:prstGeom prst="rect">
            <a:avLst/>
          </a:prstGeom>
          <a:noFill/>
        </p:spPr>
      </p:pic>
      <p:pic>
        <p:nvPicPr>
          <p:cNvPr id="11" name="Picture 2" descr="C:\Documents and Settings\Ольга\Рабочий стол\шаблоны\лрпа76шак.gif"/>
          <p:cNvPicPr>
            <a:picLocks noChangeAspect="1" noChangeArrowheads="1"/>
          </p:cNvPicPr>
          <p:nvPr userDrawn="1"/>
        </p:nvPicPr>
        <p:blipFill>
          <a:blip r:embed="rId3" cstate="print"/>
          <a:srcRect/>
          <a:stretch>
            <a:fillRect/>
          </a:stretch>
        </p:blipFill>
        <p:spPr bwMode="auto">
          <a:xfrm>
            <a:off x="0" y="-1"/>
            <a:ext cx="2210086" cy="1928803"/>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9" name="Picture 3" descr="C:\Documents and Settings\Ольга\Рабочий стол\шаблоны\гшщрн.gif"/>
          <p:cNvPicPr>
            <a:picLocks noChangeAspect="1" noChangeArrowheads="1"/>
          </p:cNvPicPr>
          <p:nvPr userDrawn="1"/>
        </p:nvPicPr>
        <p:blipFill>
          <a:blip r:embed="rId2" cstate="print"/>
          <a:srcRect/>
          <a:stretch>
            <a:fillRect/>
          </a:stretch>
        </p:blipFill>
        <p:spPr bwMode="auto">
          <a:xfrm>
            <a:off x="4786314" y="3054929"/>
            <a:ext cx="4357686" cy="3803071"/>
          </a:xfrm>
          <a:prstGeom prst="rect">
            <a:avLst/>
          </a:prstGeom>
          <a:noFill/>
        </p:spPr>
      </p:pic>
      <p:pic>
        <p:nvPicPr>
          <p:cNvPr id="8" name="Picture 2" descr="C:\Documents and Settings\Ольга\Рабочий стол\шаблоны\лрпа76шак.gif"/>
          <p:cNvPicPr>
            <a:picLocks noChangeAspect="1" noChangeArrowheads="1"/>
          </p:cNvPicPr>
          <p:nvPr userDrawn="1"/>
        </p:nvPicPr>
        <p:blipFill>
          <a:blip r:embed="rId3" cstate="print"/>
          <a:srcRect/>
          <a:stretch>
            <a:fillRect/>
          </a:stretch>
        </p:blipFill>
        <p:spPr bwMode="auto">
          <a:xfrm>
            <a:off x="0" y="-1"/>
            <a:ext cx="3857620" cy="3366651"/>
          </a:xfrm>
          <a:prstGeom prst="rect">
            <a:avLst/>
          </a:prstGeom>
          <a:noFill/>
        </p:spPr>
      </p:pic>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4400" b="1" i="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i="1" kern="1200">
          <a:solidFill>
            <a:schemeClr val="tx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i="1"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i="1"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i="1"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i="1"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en.wikipedia.org/wiki/File:London_360%C2%B0_Panorama_from_the_London_Eye.jpg"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355976" y="476672"/>
            <a:ext cx="3794629"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rPr>
              <a:t>London</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rPr>
              <a:t>Eye</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endParaRPr>
          </a:p>
        </p:txBody>
      </p:sp>
      <p:sp>
        <p:nvSpPr>
          <p:cNvPr id="6" name="Прямоугольник 5"/>
          <p:cNvSpPr/>
          <p:nvPr/>
        </p:nvSpPr>
        <p:spPr>
          <a:xfrm>
            <a:off x="0" y="6021288"/>
            <a:ext cx="5724128" cy="64633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b</a:t>
            </a: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y Julia </a:t>
            </a:r>
            <a:r>
              <a:rPr lang="en-US" sz="36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Tachyns’ka</a:t>
            </a:r>
            <a:endParaRPr lang="ru-RU"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4098" name="Picture 2" descr="http://weekinlondon.ru/wp-content/uploads/london-eye3.jpg"/>
          <p:cNvPicPr>
            <a:picLocks noChangeAspect="1" noChangeArrowheads="1"/>
          </p:cNvPicPr>
          <p:nvPr/>
        </p:nvPicPr>
        <p:blipFill>
          <a:blip r:embed="rId2" cstate="print"/>
          <a:srcRect/>
          <a:stretch>
            <a:fillRect/>
          </a:stretch>
        </p:blipFill>
        <p:spPr bwMode="auto">
          <a:xfrm>
            <a:off x="971600" y="1340768"/>
            <a:ext cx="3571875" cy="47625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115616" y="1412776"/>
          <a:ext cx="3078788" cy="4063997"/>
        </p:xfrm>
        <a:graphic>
          <a:graphicData uri="http://schemas.openxmlformats.org/drawingml/2006/table">
            <a:tbl>
              <a:tblPr/>
              <a:tblGrid>
                <a:gridCol w="1539394"/>
                <a:gridCol w="1539394"/>
              </a:tblGrid>
              <a:tr h="184727">
                <a:tc gridSpan="2">
                  <a:txBody>
                    <a:bodyPr/>
                    <a:lstStyle/>
                    <a:p>
                      <a:pPr algn="ctr" fontAlgn="t"/>
                      <a:r>
                        <a:rPr lang="en-US" sz="900" b="1" dirty="0">
                          <a:solidFill>
                            <a:schemeClr val="accent6"/>
                          </a:solidFill>
                        </a:rPr>
                        <a:t>The London Eye</a:t>
                      </a:r>
                    </a:p>
                  </a:txBody>
                  <a:tcPr marL="46182" marR="46182" marT="23091" marB="2309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hMerge="1">
                  <a:txBody>
                    <a:bodyPr/>
                    <a:lstStyle/>
                    <a:p>
                      <a:endParaRPr lang="ru-RU"/>
                    </a:p>
                  </a:txBody>
                  <a:tcPr/>
                </a:tc>
              </a:tr>
              <a:tr h="184727">
                <a:tc gridSpan="2">
                  <a:txBody>
                    <a:bodyPr/>
                    <a:lstStyle/>
                    <a:p>
                      <a:pPr algn="ctr" fontAlgn="t"/>
                      <a:endParaRPr lang="ru-RU" sz="900">
                        <a:solidFill>
                          <a:schemeClr val="accent6"/>
                        </a:solidFill>
                      </a:endParaRPr>
                    </a:p>
                  </a:txBody>
                  <a:tcPr marL="46182" marR="46182" marT="23091" marB="2309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hMerge="1">
                  <a:txBody>
                    <a:bodyPr/>
                    <a:lstStyle/>
                    <a:p>
                      <a:endParaRPr lang="ru-RU"/>
                    </a:p>
                  </a:txBody>
                  <a:tcPr/>
                </a:tc>
              </a:tr>
              <a:tr h="184727">
                <a:tc gridSpan="2">
                  <a:txBody>
                    <a:bodyPr/>
                    <a:lstStyle/>
                    <a:p>
                      <a:pPr algn="ctr" fontAlgn="t"/>
                      <a:r>
                        <a:rPr lang="en-US" sz="900">
                          <a:solidFill>
                            <a:schemeClr val="accent6"/>
                          </a:solidFill>
                        </a:rPr>
                        <a:t>General information</a:t>
                      </a:r>
                    </a:p>
                  </a:txBody>
                  <a:tcPr marL="46182" marR="46182" marT="23091" marB="2309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DEDED"/>
                    </a:solidFill>
                  </a:tcPr>
                </a:tc>
                <a:tc hMerge="1">
                  <a:txBody>
                    <a:bodyPr/>
                    <a:lstStyle/>
                    <a:p>
                      <a:endParaRPr lang="ru-RU"/>
                    </a:p>
                  </a:txBody>
                  <a:tcPr/>
                </a:tc>
              </a:tr>
              <a:tr h="184727">
                <a:tc>
                  <a:txBody>
                    <a:bodyPr/>
                    <a:lstStyle/>
                    <a:p>
                      <a:pPr algn="l" fontAlgn="t"/>
                      <a:r>
                        <a:rPr lang="en-US" sz="900">
                          <a:solidFill>
                            <a:schemeClr val="accent6"/>
                          </a:solidFill>
                        </a:rPr>
                        <a:t>Status</a:t>
                      </a:r>
                    </a:p>
                  </a:txBody>
                  <a:tcPr marL="46182" marR="46182" marT="23091" marB="2309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900">
                          <a:solidFill>
                            <a:schemeClr val="accent6"/>
                          </a:solidFill>
                        </a:rPr>
                        <a:t>Complete</a:t>
                      </a:r>
                    </a:p>
                  </a:txBody>
                  <a:tcPr marL="46182" marR="46182" marT="23091" marB="2309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184727">
                <a:tc>
                  <a:txBody>
                    <a:bodyPr/>
                    <a:lstStyle/>
                    <a:p>
                      <a:pPr algn="l" fontAlgn="t"/>
                      <a:r>
                        <a:rPr lang="en-US" sz="900">
                          <a:solidFill>
                            <a:schemeClr val="accent6"/>
                          </a:solidFill>
                        </a:rPr>
                        <a:t>Type</a:t>
                      </a:r>
                    </a:p>
                  </a:txBody>
                  <a:tcPr marL="46182" marR="46182" marT="23091" marB="2309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900" u="none" strike="noStrike" dirty="0">
                          <a:solidFill>
                            <a:schemeClr val="accent6"/>
                          </a:solidFill>
                        </a:rPr>
                        <a:t>Ferris wheel</a:t>
                      </a:r>
                      <a:endParaRPr lang="en-US" sz="900" dirty="0">
                        <a:solidFill>
                          <a:schemeClr val="accent6"/>
                        </a:solidFill>
                      </a:endParaRPr>
                    </a:p>
                  </a:txBody>
                  <a:tcPr marL="46182" marR="46182" marT="23091" marB="2309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61818">
                <a:tc>
                  <a:txBody>
                    <a:bodyPr/>
                    <a:lstStyle/>
                    <a:p>
                      <a:pPr algn="l" fontAlgn="t"/>
                      <a:r>
                        <a:rPr lang="en-US" sz="900" dirty="0">
                          <a:solidFill>
                            <a:schemeClr val="accent6"/>
                          </a:solidFill>
                        </a:rPr>
                        <a:t>Location</a:t>
                      </a:r>
                    </a:p>
                  </a:txBody>
                  <a:tcPr marL="46182" marR="46182" marT="23091" marB="2309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900" u="none" strike="noStrike" dirty="0">
                          <a:solidFill>
                            <a:schemeClr val="accent6"/>
                          </a:solidFill>
                        </a:rPr>
                        <a:t>South Bank</a:t>
                      </a:r>
                      <a:r>
                        <a:rPr lang="en-US" sz="900" dirty="0">
                          <a:solidFill>
                            <a:schemeClr val="accent6"/>
                          </a:solidFill>
                        </a:rPr>
                        <a:t> of the </a:t>
                      </a:r>
                      <a:r>
                        <a:rPr lang="en-US" sz="900" u="none" strike="noStrike" dirty="0">
                          <a:solidFill>
                            <a:schemeClr val="accent6"/>
                          </a:solidFill>
                        </a:rPr>
                        <a:t>River </a:t>
                      </a:r>
                      <a:r>
                        <a:rPr lang="en-US" sz="900" u="none" strike="noStrike" dirty="0" err="1">
                          <a:solidFill>
                            <a:schemeClr val="accent6"/>
                          </a:solidFill>
                        </a:rPr>
                        <a:t>Thames</a:t>
                      </a:r>
                      <a:r>
                        <a:rPr lang="en-US" sz="900" dirty="0" err="1">
                          <a:solidFill>
                            <a:schemeClr val="accent6"/>
                          </a:solidFill>
                        </a:rPr>
                        <a:t>,</a:t>
                      </a:r>
                      <a:r>
                        <a:rPr lang="en-US" sz="900" u="none" strike="noStrike" dirty="0" err="1">
                          <a:solidFill>
                            <a:schemeClr val="accent6"/>
                          </a:solidFill>
                        </a:rPr>
                        <a:t>London</a:t>
                      </a:r>
                      <a:r>
                        <a:rPr lang="en-US" sz="900" u="none" strike="noStrike" dirty="0">
                          <a:solidFill>
                            <a:schemeClr val="accent6"/>
                          </a:solidFill>
                        </a:rPr>
                        <a:t> Borough of </a:t>
                      </a:r>
                      <a:r>
                        <a:rPr lang="en-US" sz="900" u="none" strike="noStrike" dirty="0" err="1">
                          <a:solidFill>
                            <a:schemeClr val="accent6"/>
                          </a:solidFill>
                        </a:rPr>
                        <a:t>Lambeth</a:t>
                      </a:r>
                      <a:r>
                        <a:rPr lang="en-US" sz="900" dirty="0">
                          <a:solidFill>
                            <a:schemeClr val="accent6"/>
                          </a:solidFill>
                        </a:rPr>
                        <a:t>, UK</a:t>
                      </a:r>
                    </a:p>
                  </a:txBody>
                  <a:tcPr marL="46182" marR="46182" marT="23091" marB="2309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61818">
                <a:tc>
                  <a:txBody>
                    <a:bodyPr/>
                    <a:lstStyle/>
                    <a:p>
                      <a:pPr algn="l" fontAlgn="t"/>
                      <a:r>
                        <a:rPr lang="en-US" sz="900" u="none" strike="noStrike" dirty="0">
                          <a:solidFill>
                            <a:schemeClr val="accent6"/>
                          </a:solidFill>
                        </a:rPr>
                        <a:t>Coordinates</a:t>
                      </a:r>
                      <a:endParaRPr lang="en-US" sz="900" dirty="0">
                        <a:solidFill>
                          <a:schemeClr val="accent6"/>
                        </a:solidFill>
                      </a:endParaRPr>
                    </a:p>
                  </a:txBody>
                  <a:tcPr marL="46182" marR="46182" marT="23091" marB="2309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900" u="none" strike="noStrike" dirty="0">
                          <a:solidFill>
                            <a:schemeClr val="accent6"/>
                          </a:solidFill>
                        </a:rPr>
                        <a:t>51.5033°N </a:t>
                      </a:r>
                      <a:r>
                        <a:rPr lang="en-US" sz="900" u="none" strike="noStrike" dirty="0" smtClean="0">
                          <a:solidFill>
                            <a:schemeClr val="accent6"/>
                          </a:solidFill>
                        </a:rPr>
                        <a:t>0.1197°WCoordinates</a:t>
                      </a:r>
                      <a:r>
                        <a:rPr lang="en-US" sz="900" dirty="0" smtClean="0">
                          <a:solidFill>
                            <a:schemeClr val="accent6"/>
                          </a:solidFill>
                        </a:rPr>
                        <a:t>:</a:t>
                      </a:r>
                      <a:r>
                        <a:rPr lang="en-US" sz="900" dirty="0">
                          <a:solidFill>
                            <a:schemeClr val="accent6"/>
                          </a:solidFill>
                        </a:rPr>
                        <a:t> </a:t>
                      </a:r>
                      <a:r>
                        <a:rPr lang="en-US" sz="900" u="none" strike="noStrike" dirty="0">
                          <a:solidFill>
                            <a:schemeClr val="accent6"/>
                          </a:solidFill>
                        </a:rPr>
                        <a:t>51.5033°N 0.1197°W</a:t>
                      </a:r>
                      <a:endParaRPr lang="en-US" sz="900" dirty="0">
                        <a:solidFill>
                          <a:schemeClr val="accent6"/>
                        </a:solidFill>
                      </a:endParaRPr>
                    </a:p>
                  </a:txBody>
                  <a:tcPr marL="46182" marR="46182" marT="23091" marB="2309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23273">
                <a:tc>
                  <a:txBody>
                    <a:bodyPr/>
                    <a:lstStyle/>
                    <a:p>
                      <a:pPr algn="l" fontAlgn="t"/>
                      <a:r>
                        <a:rPr lang="en-US" sz="900">
                          <a:solidFill>
                            <a:schemeClr val="accent6"/>
                          </a:solidFill>
                        </a:rPr>
                        <a:t>Inaugurated</a:t>
                      </a:r>
                    </a:p>
                  </a:txBody>
                  <a:tcPr marL="46182" marR="46182" marT="23091" marB="2309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900">
                          <a:solidFill>
                            <a:schemeClr val="accent6"/>
                          </a:solidFill>
                        </a:rPr>
                        <a:t>31 December 1999</a:t>
                      </a:r>
                      <a:br>
                        <a:rPr lang="en-US" sz="900">
                          <a:solidFill>
                            <a:schemeClr val="accent6"/>
                          </a:solidFill>
                        </a:rPr>
                      </a:br>
                      <a:r>
                        <a:rPr lang="en-US" sz="900">
                          <a:solidFill>
                            <a:schemeClr val="accent6"/>
                          </a:solidFill>
                        </a:rPr>
                        <a:t>Opened: 9 March 2000</a:t>
                      </a:r>
                    </a:p>
                  </a:txBody>
                  <a:tcPr marL="46182" marR="46182" marT="23091" marB="2309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184727">
                <a:tc>
                  <a:txBody>
                    <a:bodyPr/>
                    <a:lstStyle/>
                    <a:p>
                      <a:pPr algn="l" fontAlgn="t"/>
                      <a:r>
                        <a:rPr lang="en-US" sz="900">
                          <a:solidFill>
                            <a:schemeClr val="accent6"/>
                          </a:solidFill>
                        </a:rPr>
                        <a:t>Cost</a:t>
                      </a:r>
                    </a:p>
                  </a:txBody>
                  <a:tcPr marL="46182" marR="46182" marT="23091" marB="2309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900" dirty="0">
                          <a:solidFill>
                            <a:schemeClr val="accent6"/>
                          </a:solidFill>
                        </a:rPr>
                        <a:t>£70 </a:t>
                      </a:r>
                      <a:r>
                        <a:rPr lang="en-US" sz="900" dirty="0" smtClean="0">
                          <a:solidFill>
                            <a:schemeClr val="accent6"/>
                          </a:solidFill>
                        </a:rPr>
                        <a:t>million</a:t>
                      </a:r>
                      <a:endParaRPr lang="en-US" sz="900" dirty="0">
                        <a:solidFill>
                          <a:schemeClr val="accent6"/>
                        </a:solidFill>
                      </a:endParaRPr>
                    </a:p>
                  </a:txBody>
                  <a:tcPr marL="46182" marR="46182" marT="23091" marB="2309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184727">
                <a:tc>
                  <a:txBody>
                    <a:bodyPr/>
                    <a:lstStyle/>
                    <a:p>
                      <a:pPr algn="l" fontAlgn="t"/>
                      <a:r>
                        <a:rPr lang="en-US" sz="900">
                          <a:solidFill>
                            <a:schemeClr val="accent6"/>
                          </a:solidFill>
                        </a:rPr>
                        <a:t>Height</a:t>
                      </a:r>
                    </a:p>
                  </a:txBody>
                  <a:tcPr marL="46182" marR="46182" marT="23091" marB="2309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900" dirty="0">
                          <a:solidFill>
                            <a:schemeClr val="accent6"/>
                          </a:solidFill>
                        </a:rPr>
                        <a:t>135 </a:t>
                      </a:r>
                      <a:r>
                        <a:rPr lang="en-US" sz="900" dirty="0" err="1">
                          <a:solidFill>
                            <a:schemeClr val="accent6"/>
                          </a:solidFill>
                        </a:rPr>
                        <a:t>metres</a:t>
                      </a:r>
                      <a:r>
                        <a:rPr lang="en-US" sz="900" dirty="0">
                          <a:solidFill>
                            <a:schemeClr val="accent6"/>
                          </a:solidFill>
                        </a:rPr>
                        <a:t> (443 ft</a:t>
                      </a:r>
                      <a:r>
                        <a:rPr lang="en-US" sz="900" dirty="0" smtClean="0">
                          <a:solidFill>
                            <a:schemeClr val="accent6"/>
                          </a:solidFill>
                        </a:rPr>
                        <a:t>)</a:t>
                      </a:r>
                      <a:endParaRPr lang="en-US" sz="900" dirty="0">
                        <a:solidFill>
                          <a:schemeClr val="accent6"/>
                        </a:solidFill>
                      </a:endParaRPr>
                    </a:p>
                  </a:txBody>
                  <a:tcPr marL="46182" marR="46182" marT="23091" marB="2309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184727">
                <a:tc gridSpan="2">
                  <a:txBody>
                    <a:bodyPr/>
                    <a:lstStyle/>
                    <a:p>
                      <a:pPr algn="ctr" fontAlgn="t"/>
                      <a:r>
                        <a:rPr lang="en-US" sz="900">
                          <a:solidFill>
                            <a:schemeClr val="accent6"/>
                          </a:solidFill>
                        </a:rPr>
                        <a:t>Technical details</a:t>
                      </a:r>
                    </a:p>
                  </a:txBody>
                  <a:tcPr marL="46182" marR="46182" marT="23091" marB="2309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DEDED"/>
                    </a:solidFill>
                  </a:tcPr>
                </a:tc>
                <a:tc hMerge="1">
                  <a:txBody>
                    <a:bodyPr/>
                    <a:lstStyle/>
                    <a:p>
                      <a:endParaRPr lang="ru-RU"/>
                    </a:p>
                  </a:txBody>
                  <a:tcPr/>
                </a:tc>
              </a:tr>
              <a:tr h="184727">
                <a:tc>
                  <a:txBody>
                    <a:bodyPr/>
                    <a:lstStyle/>
                    <a:p>
                      <a:pPr algn="l" fontAlgn="t"/>
                      <a:r>
                        <a:rPr lang="en-US" sz="900">
                          <a:solidFill>
                            <a:schemeClr val="accent6"/>
                          </a:solidFill>
                        </a:rPr>
                        <a:t>Diameter</a:t>
                      </a:r>
                    </a:p>
                  </a:txBody>
                  <a:tcPr marL="46182" marR="46182" marT="23091" marB="2309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900" dirty="0">
                          <a:solidFill>
                            <a:schemeClr val="accent6"/>
                          </a:solidFill>
                        </a:rPr>
                        <a:t>120 </a:t>
                      </a:r>
                      <a:r>
                        <a:rPr lang="en-US" sz="900" dirty="0" err="1">
                          <a:solidFill>
                            <a:schemeClr val="accent6"/>
                          </a:solidFill>
                        </a:rPr>
                        <a:t>metres</a:t>
                      </a:r>
                      <a:r>
                        <a:rPr lang="en-US" sz="900" dirty="0">
                          <a:solidFill>
                            <a:schemeClr val="accent6"/>
                          </a:solidFill>
                        </a:rPr>
                        <a:t> (394 ft</a:t>
                      </a:r>
                      <a:r>
                        <a:rPr lang="en-US" sz="900" dirty="0" smtClean="0">
                          <a:solidFill>
                            <a:schemeClr val="accent6"/>
                          </a:solidFill>
                        </a:rPr>
                        <a:t>)</a:t>
                      </a:r>
                      <a:endParaRPr lang="en-US" sz="900" dirty="0">
                        <a:solidFill>
                          <a:schemeClr val="accent6"/>
                        </a:solidFill>
                      </a:endParaRPr>
                    </a:p>
                  </a:txBody>
                  <a:tcPr marL="46182" marR="46182" marT="23091" marB="2309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184727">
                <a:tc gridSpan="2">
                  <a:txBody>
                    <a:bodyPr/>
                    <a:lstStyle/>
                    <a:p>
                      <a:pPr algn="ctr" fontAlgn="t"/>
                      <a:r>
                        <a:rPr lang="en-US" sz="900">
                          <a:solidFill>
                            <a:schemeClr val="accent6"/>
                          </a:solidFill>
                        </a:rPr>
                        <a:t>Design and construction</a:t>
                      </a:r>
                    </a:p>
                  </a:txBody>
                  <a:tcPr marL="46182" marR="46182" marT="23091" marB="2309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DEDED"/>
                    </a:solidFill>
                  </a:tcPr>
                </a:tc>
                <a:tc hMerge="1">
                  <a:txBody>
                    <a:bodyPr/>
                    <a:lstStyle/>
                    <a:p>
                      <a:endParaRPr lang="ru-RU"/>
                    </a:p>
                  </a:txBody>
                  <a:tcPr/>
                </a:tc>
              </a:tr>
              <a:tr h="600364">
                <a:tc>
                  <a:txBody>
                    <a:bodyPr/>
                    <a:lstStyle/>
                    <a:p>
                      <a:pPr algn="l" fontAlgn="t"/>
                      <a:r>
                        <a:rPr lang="en-US" sz="900">
                          <a:solidFill>
                            <a:schemeClr val="accent6"/>
                          </a:solidFill>
                        </a:rPr>
                        <a:t>Architect</a:t>
                      </a:r>
                    </a:p>
                  </a:txBody>
                  <a:tcPr marL="46182" marR="46182" marT="23091" marB="2309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900" dirty="0">
                          <a:solidFill>
                            <a:schemeClr val="accent6"/>
                          </a:solidFill>
                        </a:rPr>
                        <a:t>Frank </a:t>
                      </a:r>
                      <a:r>
                        <a:rPr lang="en-US" sz="900" dirty="0" err="1">
                          <a:solidFill>
                            <a:schemeClr val="accent6"/>
                          </a:solidFill>
                        </a:rPr>
                        <a:t>Anatole</a:t>
                      </a:r>
                      <a:r>
                        <a:rPr lang="en-US" sz="900" dirty="0">
                          <a:solidFill>
                            <a:schemeClr val="accent6"/>
                          </a:solidFill>
                        </a:rPr>
                        <a:t>, Nic Bailey, Julia Barfield, Steve Chilton, Malcolm Cook, David Marks, Mark </a:t>
                      </a:r>
                      <a:r>
                        <a:rPr lang="en-US" sz="900" dirty="0" err="1" smtClean="0">
                          <a:solidFill>
                            <a:schemeClr val="accent6"/>
                          </a:solidFill>
                        </a:rPr>
                        <a:t>Sparrowhawk</a:t>
                      </a:r>
                      <a:endParaRPr lang="en-US" sz="900" dirty="0">
                        <a:solidFill>
                          <a:schemeClr val="accent6"/>
                        </a:solidFill>
                      </a:endParaRPr>
                    </a:p>
                  </a:txBody>
                  <a:tcPr marL="46182" marR="46182" marT="23091" marB="2309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184727">
                <a:tc>
                  <a:txBody>
                    <a:bodyPr/>
                    <a:lstStyle/>
                    <a:p>
                      <a:pPr algn="l" fontAlgn="t"/>
                      <a:r>
                        <a:rPr lang="en-US" sz="900">
                          <a:solidFill>
                            <a:schemeClr val="accent6"/>
                          </a:solidFill>
                        </a:rPr>
                        <a:t>Architecture firm</a:t>
                      </a:r>
                    </a:p>
                  </a:txBody>
                  <a:tcPr marL="46182" marR="46182" marT="23091" marB="2309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900" dirty="0">
                          <a:solidFill>
                            <a:schemeClr val="accent6"/>
                          </a:solidFill>
                        </a:rPr>
                        <a:t>Marks Barfield </a:t>
                      </a:r>
                      <a:r>
                        <a:rPr lang="en-US" sz="900" dirty="0" smtClean="0">
                          <a:solidFill>
                            <a:schemeClr val="accent6"/>
                          </a:solidFill>
                        </a:rPr>
                        <a:t>Architects</a:t>
                      </a:r>
                      <a:endParaRPr lang="en-US" sz="900" dirty="0">
                        <a:solidFill>
                          <a:schemeClr val="accent6"/>
                        </a:solidFill>
                      </a:endParaRPr>
                    </a:p>
                  </a:txBody>
                  <a:tcPr marL="46182" marR="46182" marT="23091" marB="2309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184727">
                <a:tc>
                  <a:txBody>
                    <a:bodyPr/>
                    <a:lstStyle/>
                    <a:p>
                      <a:pPr algn="l" fontAlgn="t"/>
                      <a:r>
                        <a:rPr lang="en-US" sz="900">
                          <a:solidFill>
                            <a:schemeClr val="accent6"/>
                          </a:solidFill>
                        </a:rPr>
                        <a:t>Engineer</a:t>
                      </a:r>
                    </a:p>
                  </a:txBody>
                  <a:tcPr marL="46182" marR="46182" marT="23091" marB="2309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900" u="none" strike="noStrike" dirty="0" smtClean="0">
                          <a:solidFill>
                            <a:schemeClr val="accent6"/>
                          </a:solidFill>
                        </a:rPr>
                        <a:t>Arup</a:t>
                      </a:r>
                      <a:endParaRPr lang="en-US" sz="900" dirty="0">
                        <a:solidFill>
                          <a:schemeClr val="accent6"/>
                        </a:solidFill>
                      </a:endParaRPr>
                    </a:p>
                  </a:txBody>
                  <a:tcPr marL="46182" marR="46182" marT="23091" marB="2309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pic>
        <p:nvPicPr>
          <p:cNvPr id="3074" name="Picture 2" descr="http://upload.wikimedia.org/wikipedia/commons/thumb/5/55/WMA_button2b.png/17px-WMA_button2b.png"/>
          <p:cNvPicPr>
            <a:picLocks noChangeAspect="1" noChangeArrowheads="1"/>
          </p:cNvPicPr>
          <p:nvPr/>
        </p:nvPicPr>
        <p:blipFill>
          <a:blip r:embed="rId2" cstate="print"/>
          <a:srcRect/>
          <a:stretch>
            <a:fillRect/>
          </a:stretch>
        </p:blipFill>
        <p:spPr bwMode="auto">
          <a:xfrm>
            <a:off x="0" y="0"/>
            <a:ext cx="161925" cy="161925"/>
          </a:xfrm>
          <a:prstGeom prst="rect">
            <a:avLst/>
          </a:prstGeom>
          <a:noFill/>
        </p:spPr>
      </p:pic>
      <p:pic>
        <p:nvPicPr>
          <p:cNvPr id="3075" name="Picture 3" descr="http://upload.wikimedia.org/wikipedia/commons/thumb/5/55/WMA_button2b.png/17px-WMA_button2b.png"/>
          <p:cNvPicPr>
            <a:picLocks noChangeAspect="1" noChangeArrowheads="1"/>
          </p:cNvPicPr>
          <p:nvPr/>
        </p:nvPicPr>
        <p:blipFill>
          <a:blip r:embed="rId2" cstate="print"/>
          <a:srcRect/>
          <a:stretch>
            <a:fillRect/>
          </a:stretch>
        </p:blipFill>
        <p:spPr bwMode="auto">
          <a:xfrm>
            <a:off x="0" y="0"/>
            <a:ext cx="161925" cy="161925"/>
          </a:xfrm>
          <a:prstGeom prst="rect">
            <a:avLst/>
          </a:prstGeom>
          <a:noFill/>
        </p:spPr>
      </p:pic>
      <p:pic>
        <p:nvPicPr>
          <p:cNvPr id="3077" name="Picture 5" descr="http://travelwithkat.com/wp-content/uploads/2012/10/London-Eye-lit-up-Pink.jpg"/>
          <p:cNvPicPr>
            <a:picLocks noChangeAspect="1" noChangeArrowheads="1"/>
          </p:cNvPicPr>
          <p:nvPr/>
        </p:nvPicPr>
        <p:blipFill>
          <a:blip r:embed="rId3" cstate="print"/>
          <a:srcRect/>
          <a:stretch>
            <a:fillRect/>
          </a:stretch>
        </p:blipFill>
        <p:spPr bwMode="auto">
          <a:xfrm>
            <a:off x="4355976" y="548680"/>
            <a:ext cx="4644008" cy="309600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3968" y="404664"/>
            <a:ext cx="4572000" cy="2031325"/>
          </a:xfrm>
          <a:prstGeom prst="rect">
            <a:avLst/>
          </a:prstGeom>
        </p:spPr>
        <p:txBody>
          <a:bodyPr>
            <a:spAutoFit/>
          </a:bodyPr>
          <a:lstStyle/>
          <a:p>
            <a:r>
              <a:rPr lang="en-US" b="1" dirty="0" smtClean="0"/>
              <a:t>A modern but already very popular tourist attraction is the London Eye, a giant observation wheel located in the Jubilee Gardens on the South Bank. The 135 meter (443ft) tall structure was built as part of London's millennium celebrations.</a:t>
            </a:r>
            <a:endParaRPr lang="ru-RU" dirty="0"/>
          </a:p>
        </p:txBody>
      </p:sp>
      <p:pic>
        <p:nvPicPr>
          <p:cNvPr id="2052" name="Picture 4" descr="http://europeandcis.blogs.ie.edu/files/2011/03/london-eye-in-colours.jpg"/>
          <p:cNvPicPr>
            <a:picLocks noChangeAspect="1" noChangeArrowheads="1"/>
          </p:cNvPicPr>
          <p:nvPr/>
        </p:nvPicPr>
        <p:blipFill>
          <a:blip r:embed="rId2" cstate="print"/>
          <a:srcRect/>
          <a:stretch>
            <a:fillRect/>
          </a:stretch>
        </p:blipFill>
        <p:spPr bwMode="auto">
          <a:xfrm>
            <a:off x="1331640" y="2420888"/>
            <a:ext cx="5184576" cy="352839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0"/>
            <a:ext cx="6347250"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Landmark for the new Millennium</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Прямоугольник 2"/>
          <p:cNvSpPr/>
          <p:nvPr/>
        </p:nvSpPr>
        <p:spPr>
          <a:xfrm>
            <a:off x="899592" y="1196752"/>
            <a:ext cx="4572000" cy="3139321"/>
          </a:xfrm>
          <a:prstGeom prst="rect">
            <a:avLst/>
          </a:prstGeom>
        </p:spPr>
        <p:txBody>
          <a:bodyPr>
            <a:spAutoFit/>
          </a:bodyPr>
          <a:lstStyle/>
          <a:p>
            <a:r>
              <a:rPr lang="en-US" dirty="0" smtClean="0"/>
              <a:t>The structure was designed by the architectural team of David Marks and Julia Barfield, husband and wife. They submitted their idea for a large observation wheel as part of a competition to design a landmark for the new millennium.</a:t>
            </a:r>
            <a:br>
              <a:rPr lang="en-US" dirty="0" smtClean="0"/>
            </a:br>
            <a:r>
              <a:rPr lang="en-US" dirty="0" smtClean="0"/>
              <a:t/>
            </a:r>
            <a:br>
              <a:rPr lang="en-US" dirty="0" smtClean="0"/>
            </a:br>
            <a:r>
              <a:rPr lang="en-US" dirty="0" smtClean="0"/>
              <a:t>None of the entrants won the competition, but the couple pressed on and eventually got the backing of British Airways, who sponsored the project.</a:t>
            </a:r>
            <a:endParaRPr lang="ru-RU" dirty="0"/>
          </a:p>
        </p:txBody>
      </p:sp>
      <p:pic>
        <p:nvPicPr>
          <p:cNvPr id="1026" name="Picture 2" descr="http://www.pigus-skrydis.lt/wp-content/themes/directorypress/thumbs/london-eye-sunset.jpg"/>
          <p:cNvPicPr>
            <a:picLocks noChangeAspect="1" noChangeArrowheads="1"/>
          </p:cNvPicPr>
          <p:nvPr/>
        </p:nvPicPr>
        <p:blipFill>
          <a:blip r:embed="rId2" cstate="print"/>
          <a:srcRect/>
          <a:stretch>
            <a:fillRect/>
          </a:stretch>
        </p:blipFill>
        <p:spPr bwMode="auto">
          <a:xfrm>
            <a:off x="5580112" y="548680"/>
            <a:ext cx="2933700" cy="402907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84731" y="332656"/>
            <a:ext cx="575926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Construction</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5361" name="Rectangle 1"/>
          <p:cNvSpPr>
            <a:spLocks noChangeArrowheads="1"/>
          </p:cNvSpPr>
          <p:nvPr/>
        </p:nvSpPr>
        <p:spPr bwMode="auto">
          <a:xfrm>
            <a:off x="971600" y="1052736"/>
            <a:ext cx="6120680"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rgbClr val="000000"/>
                </a:solidFill>
                <a:effectLst/>
                <a:latin typeface="Verdana" pitchFamily="34" charset="0"/>
                <a:cs typeface="Arial" pitchFamily="34" charset="0"/>
              </a:rPr>
              <a:t>Construction</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of</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the</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observation</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wheel</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took</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more</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than</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a</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year</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and</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a</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half</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to</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complete</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In</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the</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process</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over</a:t>
            </a:r>
            <a:r>
              <a:rPr kumimoji="0" lang="ru-RU" sz="1400" b="0" i="0" u="none" strike="noStrike" cap="none" normalizeH="0" baseline="0" dirty="0" smtClean="0">
                <a:ln>
                  <a:noFill/>
                </a:ln>
                <a:solidFill>
                  <a:srgbClr val="000000"/>
                </a:solidFill>
                <a:effectLst/>
                <a:latin typeface="Verdana" pitchFamily="34" charset="0"/>
                <a:cs typeface="Arial" pitchFamily="34" charset="0"/>
              </a:rPr>
              <a:t> 1700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tonnes</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of</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steel</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were</a:t>
            </a:r>
            <a:r>
              <a:rPr lang="en-US" sz="1400" dirty="0" smtClean="0">
                <a:solidFill>
                  <a:srgbClr val="000000"/>
                </a:solidFill>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used</a:t>
            </a:r>
            <a:r>
              <a:rPr lang="en-US" sz="1400" dirty="0" smtClean="0">
                <a:solidFill>
                  <a:srgbClr val="000000"/>
                </a:solidFill>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for</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the</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structure</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and</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more</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than</a:t>
            </a:r>
            <a:r>
              <a:rPr kumimoji="0" lang="ru-RU" sz="1400" b="0" i="0" u="none" strike="noStrike" cap="none" normalizeH="0" baseline="0" dirty="0" smtClean="0">
                <a:ln>
                  <a:noFill/>
                </a:ln>
                <a:solidFill>
                  <a:srgbClr val="000000"/>
                </a:solidFill>
                <a:effectLst/>
                <a:latin typeface="Verdana" pitchFamily="34" charset="0"/>
                <a:cs typeface="Arial" pitchFamily="34" charset="0"/>
              </a:rPr>
              <a:t> 3000</a:t>
            </a:r>
            <a:r>
              <a:rPr kumimoji="0" lang="en-US" sz="1400" b="0" i="0" u="none" strike="noStrike" cap="none" normalizeH="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tonnes</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of</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concrete</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were</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used</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for</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the</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foundations</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smtClean="0">
                <a:ln>
                  <a:noFill/>
                </a:ln>
                <a:solidFill>
                  <a:schemeClr val="tx1"/>
                </a:solidFill>
                <a:effectLst/>
                <a:latin typeface="Arial" pitchFamily="34" charset="0"/>
                <a:cs typeface="Arial" pitchFamily="34" charset="0"/>
              </a:rPr>
              <a:t/>
            </a:r>
            <a:br>
              <a:rPr kumimoji="0" lang="ru-RU" sz="1400" b="0" i="0" u="none" strike="noStrike" cap="none" normalizeH="0" baseline="0" dirty="0" smtClean="0">
                <a:ln>
                  <a:noFill/>
                </a:ln>
                <a:solidFill>
                  <a:schemeClr val="tx1"/>
                </a:solidFill>
                <a:effectLst/>
                <a:latin typeface="Arial" pitchFamily="34" charset="0"/>
                <a:cs typeface="Arial" pitchFamily="34" charset="0"/>
              </a:rPr>
            </a:br>
            <a:r>
              <a:rPr kumimoji="0" lang="ru-RU" sz="1400" b="0" i="0" u="none" strike="noStrike" cap="none" normalizeH="0" baseline="0" dirty="0" err="1" smtClean="0">
                <a:ln>
                  <a:noFill/>
                </a:ln>
                <a:solidFill>
                  <a:srgbClr val="000000"/>
                </a:solidFill>
                <a:effectLst/>
                <a:latin typeface="Verdana" pitchFamily="34" charset="0"/>
                <a:cs typeface="Arial" pitchFamily="34" charset="0"/>
              </a:rPr>
              <a:t>The</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futuristic</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looking</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capsules</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accommodating</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up</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to</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twenty-five</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passengers</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were</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transported</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all</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the</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way</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from</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France</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by</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train</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through</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the</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chunnel</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Each</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egg-shaped</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capsule</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is</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eight</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meters</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long</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and</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weighs</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five</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hundred</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kilograms</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The</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twenty-five</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meter</a:t>
            </a:r>
            <a:r>
              <a:rPr kumimoji="0" lang="ru-RU" sz="1400" b="0" i="0" u="none" strike="noStrike" cap="none" normalizeH="0" baseline="0" dirty="0" smtClean="0">
                <a:ln>
                  <a:noFill/>
                </a:ln>
                <a:solidFill>
                  <a:srgbClr val="000000"/>
                </a:solidFill>
                <a:effectLst/>
                <a:latin typeface="Verdana" pitchFamily="34" charset="0"/>
                <a:cs typeface="Arial" pitchFamily="34" charset="0"/>
              </a:rPr>
              <a:t> (82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ft</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long</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spindle</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was</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built</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in</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the</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Czech</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Republic</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The</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rim</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has</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a</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diameter</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of</a:t>
            </a:r>
            <a:r>
              <a:rPr kumimoji="0" lang="ru-RU" sz="1400" b="0" i="0" u="none" strike="noStrike" cap="none" normalizeH="0" baseline="0" dirty="0" smtClean="0">
                <a:ln>
                  <a:noFill/>
                </a:ln>
                <a:solidFill>
                  <a:srgbClr val="000000"/>
                </a:solidFill>
                <a:effectLst/>
                <a:latin typeface="Verdana" pitchFamily="34" charset="0"/>
                <a:cs typeface="Arial" pitchFamily="34" charset="0"/>
              </a:rPr>
              <a:t> 122m (400ft),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about</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two</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hundred</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times</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the</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size</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of</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a</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bicycle</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wheel</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Eighty</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spokes</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connect</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the</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rim</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with</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the</a:t>
            </a:r>
            <a:r>
              <a:rPr kumimoji="0" lang="ru-RU" sz="1400" b="0" i="0" u="none" strike="noStrike" cap="none" normalizeH="0" baseline="0" dirty="0" smtClean="0">
                <a:ln>
                  <a:noFill/>
                </a:ln>
                <a:solidFill>
                  <a:srgbClr val="000000"/>
                </a:solidFill>
                <a:effectLst/>
                <a:latin typeface="Verdana" pitchFamily="34" charset="0"/>
                <a:cs typeface="Arial" pitchFamily="34" charset="0"/>
              </a:rPr>
              <a:t> </a:t>
            </a:r>
            <a:r>
              <a:rPr kumimoji="0" lang="ru-RU" sz="1400" b="0" i="0" u="none" strike="noStrike" cap="none" normalizeH="0" baseline="0" dirty="0" err="1" smtClean="0">
                <a:ln>
                  <a:noFill/>
                </a:ln>
                <a:solidFill>
                  <a:srgbClr val="000000"/>
                </a:solidFill>
                <a:effectLst/>
                <a:latin typeface="Verdana" pitchFamily="34" charset="0"/>
                <a:cs typeface="Arial" pitchFamily="34" charset="0"/>
              </a:rPr>
              <a:t>spindle</a:t>
            </a:r>
            <a:r>
              <a:rPr kumimoji="0" lang="ru-RU" sz="1400" b="0" i="0" u="none" strike="noStrike" cap="none" normalizeH="0" baseline="0" dirty="0" smtClean="0">
                <a:ln>
                  <a:noFill/>
                </a:ln>
                <a:solidFill>
                  <a:srgbClr val="000000"/>
                </a:solidFill>
                <a:effectLst/>
                <a:latin typeface="Verdana" pitchFamily="34" charset="0"/>
                <a:cs typeface="Arial" pitchFamily="34" charset="0"/>
              </a:rPr>
              <a:t>.</a:t>
            </a:r>
            <a:r>
              <a:rPr kumimoji="0" lang="ru-RU" sz="1400" b="0" i="0" u="none" strike="noStrike" cap="none" normalizeH="0" baseline="0" dirty="0" smtClean="0">
                <a:ln>
                  <a:noFill/>
                </a:ln>
                <a:solidFill>
                  <a:schemeClr val="tx1"/>
                </a:solidFill>
                <a:effectLst/>
                <a:latin typeface="Arial" pitchFamily="34" charset="0"/>
                <a:cs typeface="Arial" pitchFamily="34" charset="0"/>
              </a:rPr>
              <a:t> </a:t>
            </a:r>
            <a:endParaRPr kumimoji="0" lang="ru-RU" sz="1400" b="0" i="0" u="none" strike="noStrike" cap="none" normalizeH="0" baseline="0" dirty="0" smtClean="0">
              <a:ln>
                <a:noFill/>
              </a:ln>
              <a:solidFill>
                <a:srgbClr val="000000"/>
              </a:solidFill>
              <a:effectLst/>
              <a:latin typeface="Verdana" pitchFamily="34" charset="0"/>
              <a:cs typeface="Arial" pitchFamily="34" charset="0"/>
            </a:endParaRPr>
          </a:p>
        </p:txBody>
      </p:sp>
      <p:pic>
        <p:nvPicPr>
          <p:cNvPr id="15364" name="Picture 4" descr="http://www.lumixgexperience.panasonic.co.uk/wp-content/uploads/gallery/5martyn5/1030084a.jpg"/>
          <p:cNvPicPr>
            <a:picLocks noChangeAspect="1" noChangeArrowheads="1"/>
          </p:cNvPicPr>
          <p:nvPr/>
        </p:nvPicPr>
        <p:blipFill>
          <a:blip r:embed="rId2" cstate="print"/>
          <a:srcRect/>
          <a:stretch>
            <a:fillRect/>
          </a:stretch>
        </p:blipFill>
        <p:spPr bwMode="auto">
          <a:xfrm>
            <a:off x="107504" y="3459222"/>
            <a:ext cx="5400600" cy="339877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79538" y="116632"/>
            <a:ext cx="6464462"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4400" b="1" dirty="0" smtClean="0">
                <a:ln/>
                <a:solidFill>
                  <a:schemeClr val="accent3"/>
                </a:solidFill>
              </a:rPr>
              <a:t>The Observation Wheel</a:t>
            </a:r>
            <a:endParaRPr lang="en-US" sz="4400" b="1" dirty="0">
              <a:ln/>
              <a:solidFill>
                <a:schemeClr val="accent3"/>
              </a:solidFill>
            </a:endParaRPr>
          </a:p>
        </p:txBody>
      </p:sp>
      <p:sp>
        <p:nvSpPr>
          <p:cNvPr id="7" name="Прямоугольник 6"/>
          <p:cNvSpPr/>
          <p:nvPr/>
        </p:nvSpPr>
        <p:spPr>
          <a:xfrm>
            <a:off x="899592" y="980728"/>
            <a:ext cx="6624736" cy="3539430"/>
          </a:xfrm>
          <a:prstGeom prst="rect">
            <a:avLst/>
          </a:prstGeom>
        </p:spPr>
        <p:txBody>
          <a:bodyPr wrap="square">
            <a:spAutoFit/>
          </a:bodyPr>
          <a:lstStyle/>
          <a:p>
            <a:r>
              <a:rPr lang="en-US" sz="1600" dirty="0" smtClean="0"/>
              <a:t>The observation wheel turns slow enough for people to embark while it is moving. A complete turn takes about thirty minutes. Thanks to the construction of the glass capsules on the outer side of the rim, London Eye Capsule</a:t>
            </a:r>
            <a:br>
              <a:rPr lang="en-US" sz="1600" dirty="0" smtClean="0"/>
            </a:br>
            <a:r>
              <a:rPr lang="en-US" sz="1600" dirty="0" smtClean="0"/>
              <a:t>Capsule</a:t>
            </a:r>
            <a:br>
              <a:rPr lang="en-US" sz="1600" dirty="0" smtClean="0"/>
            </a:br>
            <a:r>
              <a:rPr lang="en-US" sz="1600" dirty="0" smtClean="0"/>
              <a:t>the passengers have a great 360 degree view over London. </a:t>
            </a:r>
            <a:br>
              <a:rPr lang="en-US" sz="1600" dirty="0" smtClean="0"/>
            </a:br>
            <a:r>
              <a:rPr lang="en-US" sz="1600" dirty="0" smtClean="0"/>
              <a:t/>
            </a:r>
            <a:br>
              <a:rPr lang="en-US" sz="1600" dirty="0" smtClean="0"/>
            </a:br>
            <a:r>
              <a:rPr lang="en-US" sz="1600" dirty="0" smtClean="0"/>
              <a:t>Many famous landmarks are clearly visible, including Buckingham Palace, St. Paul's Cathedral and the Houses of Parliament. On a clear day you can see as far as forty kilometers (25 miles). </a:t>
            </a:r>
            <a:br>
              <a:rPr lang="en-US" sz="1600" dirty="0" smtClean="0"/>
            </a:br>
            <a:r>
              <a:rPr lang="en-US" sz="1600" dirty="0" smtClean="0"/>
              <a:t/>
            </a:r>
            <a:br>
              <a:rPr lang="en-US" sz="1600" dirty="0" smtClean="0"/>
            </a:br>
            <a:r>
              <a:rPr lang="en-US" sz="1600" dirty="0" smtClean="0"/>
              <a:t>Make sure you get your tickets in advance, lines can be very long, both the lines for embarking and for ticket purchases. It's less crowded at night when the views are even more spectacular.</a:t>
            </a:r>
            <a:endParaRPr lang="ru-RU" sz="1600" dirty="0"/>
          </a:p>
        </p:txBody>
      </p:sp>
      <p:pic>
        <p:nvPicPr>
          <p:cNvPr id="16390" name="Picture 6" descr="https://encrypted-tbn3.gstatic.com/images?q=tbn:ANd9GcS4Pt-D2oR0fP8tewMnaM5jZqcVs-vbwnfz4rm7WGeIhoYOmo8d"/>
          <p:cNvPicPr>
            <a:picLocks noChangeAspect="1" noChangeArrowheads="1"/>
          </p:cNvPicPr>
          <p:nvPr/>
        </p:nvPicPr>
        <p:blipFill>
          <a:blip r:embed="rId2" cstate="print"/>
          <a:srcRect/>
          <a:stretch>
            <a:fillRect/>
          </a:stretch>
        </p:blipFill>
        <p:spPr bwMode="auto">
          <a:xfrm>
            <a:off x="467544" y="4557028"/>
            <a:ext cx="3168352" cy="230097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1200328"/>
            <a:ext cx="9144000"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0B0080"/>
                </a:solidFill>
                <a:effectLst/>
                <a:latin typeface="Arial" pitchFamily="34" charset="0"/>
                <a:cs typeface="Arial" pitchFamily="34" charset="0"/>
                <a:hlinkClick r:id="rId2" tooltip="Panoramic skyline seen from the Eye, with Palace of Westminster and Big Ben to the left, Charing Cross railway station centre, and Waterloo railway station to the right"/>
              </a:rPr>
              <a:t>  </a:t>
            </a:r>
            <a:r>
              <a:rPr kumimoji="0" lang="ru-RU" sz="11600" b="0" i="0" u="none" strike="noStrike" cap="none" normalizeH="0" baseline="0" dirty="0" smtClean="0">
                <a:ln>
                  <a:noFill/>
                </a:ln>
                <a:solidFill>
                  <a:srgbClr val="0B0080"/>
                </a:solidFill>
                <a:effectLst/>
                <a:latin typeface="Arial" pitchFamily="34" charset="0"/>
                <a:cs typeface="Arial" pitchFamily="34" charset="0"/>
              </a:rPr>
              <a:t> </a:t>
            </a:r>
            <a:r>
              <a:rPr kumimoji="0" lang="ru-RU" sz="900" b="0" i="0" u="none" strike="noStrike" cap="none" normalizeH="0" baseline="0" dirty="0" smtClean="0">
                <a:ln>
                  <a:noFill/>
                </a:ln>
                <a:solidFill>
                  <a:srgbClr val="0B0080"/>
                </a:solidFill>
                <a:effectLst/>
                <a:latin typeface="Arial" pitchFamily="34" charset="0"/>
                <a:cs typeface="Arial" pitchFamily="34" charset="0"/>
              </a:rPr>
              <a: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rgbClr val="0B0080"/>
                </a:solidFill>
                <a:effectLst/>
                <a:latin typeface="Arial" pitchFamily="34" charset="0"/>
                <a:cs typeface="Arial" pitchFamily="34" charset="0"/>
                <a:hlinkClick r:id="rId2" tooltip="Enlarge"/>
              </a:rPr>
              <a:t>  </a:t>
            </a:r>
            <a:r>
              <a:rPr kumimoji="0" lang="ru-RU" sz="600" b="0" i="0" u="none" strike="noStrike" cap="none" normalizeH="0" baseline="0" dirty="0" smtClean="0">
                <a:ln>
                  <a:noFill/>
                </a:ln>
                <a:solidFill>
                  <a:srgbClr val="0B0080"/>
                </a:solidFill>
                <a:effectLst/>
                <a:latin typeface="Arial" pitchFamily="34" charset="0"/>
                <a:cs typeface="Arial" pitchFamily="34" charset="0"/>
              </a:rPr>
              <a:t> </a:t>
            </a:r>
            <a:r>
              <a:rPr kumimoji="0" lang="ru-RU" sz="800" b="0" i="0" u="none" strike="noStrike" cap="none" normalizeH="0" baseline="0" dirty="0" smtClean="0">
                <a:ln>
                  <a:noFill/>
                </a:ln>
                <a:solidFill>
                  <a:srgbClr val="0B0080"/>
                </a:solidFill>
                <a:effectLst/>
                <a:latin typeface="Arial" pitchFamily="34" charset="0"/>
                <a:cs typeface="Arial" pitchFamily="34" charset="0"/>
              </a:rPr>
              <a:t>    </a:t>
            </a:r>
            <a:endParaRPr kumimoji="0" lang="ru-RU" sz="8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rgbClr val="0B0080"/>
              </a:solidFill>
              <a:effectLst/>
              <a:latin typeface="Arial" pitchFamily="34" charset="0"/>
              <a:cs typeface="Arial" pitchFamily="34" charset="0"/>
            </a:endParaRPr>
          </a:p>
        </p:txBody>
      </p:sp>
      <p:pic>
        <p:nvPicPr>
          <p:cNvPr id="17411" name="Picture 3" descr="http://upload.wikimedia.org/wikipedia/commons/thumb/c/c7/London_360%C2%B0_Panorama_from_the_London_Eye.jpg/2000px-London_360%C2%B0_Panorama_from_the_London_Eye.jpg">
            <a:hlinkClick r:id="rId2" tooltip="Panoramic skyline seen from the Eye, with Palace of Westminster and Big Ben to the left, Charing Cross railway station centre, and Waterloo railway station to the right"/>
          </p:cNvPr>
          <p:cNvPicPr>
            <a:picLocks noChangeAspect="1" noChangeArrowheads="1"/>
          </p:cNvPicPr>
          <p:nvPr/>
        </p:nvPicPr>
        <p:blipFill>
          <a:blip r:embed="rId3" cstate="print"/>
          <a:srcRect/>
          <a:stretch>
            <a:fillRect/>
          </a:stretch>
        </p:blipFill>
        <p:spPr bwMode="auto">
          <a:xfrm>
            <a:off x="138608" y="2204864"/>
            <a:ext cx="9005392" cy="2016224"/>
          </a:xfrm>
          <a:prstGeom prst="rect">
            <a:avLst/>
          </a:prstGeom>
          <a:noFill/>
        </p:spPr>
      </p:pic>
      <p:pic>
        <p:nvPicPr>
          <p:cNvPr id="17412" name="Picture 4" descr="http://upload.wikimedia.org/wikipedia/commons/6/6b/Magnify-clip.png">
            <a:hlinkClick r:id="rId2" tooltip="Enlarge"/>
          </p:cNvPr>
          <p:cNvPicPr>
            <a:picLocks noChangeAspect="1" noChangeArrowheads="1"/>
          </p:cNvPicPr>
          <p:nvPr/>
        </p:nvPicPr>
        <p:blipFill>
          <a:blip r:embed="rId4" cstate="print"/>
          <a:srcRect/>
          <a:stretch>
            <a:fillRect/>
          </a:stretch>
        </p:blipFill>
        <p:spPr bwMode="auto">
          <a:xfrm>
            <a:off x="4499992" y="1196752"/>
            <a:ext cx="142875" cy="104775"/>
          </a:xfrm>
          <a:prstGeom prst="rect">
            <a:avLst/>
          </a:prstGeom>
          <a:noFill/>
        </p:spPr>
      </p:pic>
      <p:sp>
        <p:nvSpPr>
          <p:cNvPr id="5" name="Прямоугольник 4"/>
          <p:cNvSpPr/>
          <p:nvPr/>
        </p:nvSpPr>
        <p:spPr>
          <a:xfrm>
            <a:off x="395536" y="4365104"/>
            <a:ext cx="8064896" cy="923330"/>
          </a:xfrm>
          <a:prstGeom prst="rect">
            <a:avLst/>
          </a:prstGeom>
        </p:spPr>
        <p:txBody>
          <a:bodyPr wrap="square">
            <a:spAutoFit/>
          </a:bodyPr>
          <a:lstStyle/>
          <a:p>
            <a:pPr lvl="0" algn="ctr" eaLnBrk="0" fontAlgn="base" hangingPunct="0">
              <a:spcBef>
                <a:spcPct val="0"/>
              </a:spcBef>
              <a:spcAft>
                <a:spcPct val="0"/>
              </a:spcAft>
            </a:pPr>
            <a:r>
              <a:rPr lang="ru-RU" dirty="0" err="1" smtClean="0">
                <a:latin typeface="Arial" pitchFamily="34" charset="0"/>
                <a:cs typeface="Arial" pitchFamily="34" charset="0"/>
              </a:rPr>
              <a:t>Panoramic</a:t>
            </a:r>
            <a:r>
              <a:rPr lang="ru-RU" dirty="0" smtClean="0">
                <a:latin typeface="Arial" pitchFamily="34" charset="0"/>
                <a:cs typeface="Arial" pitchFamily="34" charset="0"/>
              </a:rPr>
              <a:t> </a:t>
            </a:r>
            <a:r>
              <a:rPr lang="ru-RU" dirty="0" err="1" smtClean="0">
                <a:latin typeface="Arial" pitchFamily="34" charset="0"/>
                <a:cs typeface="Arial" pitchFamily="34" charset="0"/>
              </a:rPr>
              <a:t>skyline</a:t>
            </a:r>
            <a:r>
              <a:rPr lang="ru-RU" dirty="0" smtClean="0">
                <a:latin typeface="Arial" pitchFamily="34" charset="0"/>
                <a:cs typeface="Arial" pitchFamily="34" charset="0"/>
              </a:rPr>
              <a:t> </a:t>
            </a:r>
            <a:r>
              <a:rPr lang="ru-RU" dirty="0" err="1" smtClean="0">
                <a:latin typeface="Arial" pitchFamily="34" charset="0"/>
                <a:cs typeface="Arial" pitchFamily="34" charset="0"/>
              </a:rPr>
              <a:t>seen</a:t>
            </a:r>
            <a:r>
              <a:rPr lang="ru-RU" dirty="0" smtClean="0">
                <a:latin typeface="Arial" pitchFamily="34" charset="0"/>
                <a:cs typeface="Arial" pitchFamily="34" charset="0"/>
              </a:rPr>
              <a:t> </a:t>
            </a:r>
            <a:r>
              <a:rPr lang="ru-RU" dirty="0" err="1" smtClean="0">
                <a:latin typeface="Arial" pitchFamily="34" charset="0"/>
                <a:cs typeface="Arial" pitchFamily="34" charset="0"/>
              </a:rPr>
              <a:t>from</a:t>
            </a:r>
            <a:r>
              <a:rPr lang="ru-RU" dirty="0" smtClean="0">
                <a:latin typeface="Arial" pitchFamily="34" charset="0"/>
                <a:cs typeface="Arial" pitchFamily="34" charset="0"/>
              </a:rPr>
              <a:t> </a:t>
            </a:r>
            <a:r>
              <a:rPr lang="ru-RU" dirty="0" err="1" smtClean="0">
                <a:latin typeface="Arial" pitchFamily="34" charset="0"/>
                <a:cs typeface="Arial" pitchFamily="34" charset="0"/>
              </a:rPr>
              <a:t>the</a:t>
            </a:r>
            <a:r>
              <a:rPr lang="ru-RU" dirty="0" smtClean="0">
                <a:latin typeface="Arial" pitchFamily="34" charset="0"/>
                <a:cs typeface="Arial" pitchFamily="34" charset="0"/>
              </a:rPr>
              <a:t> </a:t>
            </a:r>
            <a:r>
              <a:rPr lang="ru-RU" dirty="0" err="1" smtClean="0">
                <a:latin typeface="Arial" pitchFamily="34" charset="0"/>
                <a:cs typeface="Arial" pitchFamily="34" charset="0"/>
              </a:rPr>
              <a:t>Eye</a:t>
            </a:r>
            <a:r>
              <a:rPr lang="ru-RU" dirty="0" smtClean="0">
                <a:latin typeface="Arial" pitchFamily="34" charset="0"/>
                <a:cs typeface="Arial" pitchFamily="34" charset="0"/>
              </a:rPr>
              <a:t>, </a:t>
            </a:r>
            <a:r>
              <a:rPr lang="ru-RU" dirty="0" err="1" smtClean="0">
                <a:latin typeface="Arial" pitchFamily="34" charset="0"/>
                <a:cs typeface="Arial" pitchFamily="34" charset="0"/>
              </a:rPr>
              <a:t>with</a:t>
            </a:r>
            <a:r>
              <a:rPr lang="ru-RU" dirty="0" smtClean="0">
                <a:latin typeface="Arial" pitchFamily="34" charset="0"/>
                <a:cs typeface="Arial" pitchFamily="34" charset="0"/>
              </a:rPr>
              <a:t> </a:t>
            </a:r>
            <a:r>
              <a:rPr lang="ru-RU" dirty="0" err="1" smtClean="0">
                <a:latin typeface="Arial" pitchFamily="34" charset="0"/>
                <a:cs typeface="Arial" pitchFamily="34" charset="0"/>
              </a:rPr>
              <a:t>Palace</a:t>
            </a:r>
            <a:r>
              <a:rPr lang="ru-RU" dirty="0" smtClean="0">
                <a:latin typeface="Arial" pitchFamily="34" charset="0"/>
                <a:cs typeface="Arial" pitchFamily="34" charset="0"/>
              </a:rPr>
              <a:t> </a:t>
            </a:r>
            <a:r>
              <a:rPr lang="ru-RU" dirty="0" err="1" smtClean="0">
                <a:latin typeface="Arial" pitchFamily="34" charset="0"/>
                <a:cs typeface="Arial" pitchFamily="34" charset="0"/>
              </a:rPr>
              <a:t>of</a:t>
            </a:r>
            <a:r>
              <a:rPr lang="ru-RU" dirty="0" smtClean="0">
                <a:latin typeface="Arial" pitchFamily="34" charset="0"/>
                <a:cs typeface="Arial" pitchFamily="34" charset="0"/>
              </a:rPr>
              <a:t> </a:t>
            </a:r>
            <a:r>
              <a:rPr lang="ru-RU" dirty="0" err="1" smtClean="0">
                <a:latin typeface="Arial" pitchFamily="34" charset="0"/>
                <a:cs typeface="Arial" pitchFamily="34" charset="0"/>
              </a:rPr>
              <a:t>Westminster</a:t>
            </a:r>
            <a:r>
              <a:rPr lang="ru-RU" dirty="0" smtClean="0">
                <a:latin typeface="Arial" pitchFamily="34" charset="0"/>
                <a:cs typeface="Arial" pitchFamily="34" charset="0"/>
              </a:rPr>
              <a:t> </a:t>
            </a:r>
            <a:r>
              <a:rPr lang="ru-RU" dirty="0" err="1" smtClean="0">
                <a:latin typeface="Arial" pitchFamily="34" charset="0"/>
                <a:cs typeface="Arial" pitchFamily="34" charset="0"/>
              </a:rPr>
              <a:t>and</a:t>
            </a:r>
            <a:r>
              <a:rPr lang="ru-RU" dirty="0" smtClean="0">
                <a:latin typeface="Arial" pitchFamily="34" charset="0"/>
                <a:cs typeface="Arial" pitchFamily="34" charset="0"/>
              </a:rPr>
              <a:t> </a:t>
            </a:r>
            <a:r>
              <a:rPr lang="ru-RU" dirty="0" err="1" smtClean="0">
                <a:latin typeface="Arial" pitchFamily="34" charset="0"/>
                <a:cs typeface="Arial" pitchFamily="34" charset="0"/>
              </a:rPr>
              <a:t>Big</a:t>
            </a:r>
            <a:r>
              <a:rPr lang="ru-RU" dirty="0" smtClean="0">
                <a:latin typeface="Arial" pitchFamily="34" charset="0"/>
                <a:cs typeface="Arial" pitchFamily="34" charset="0"/>
              </a:rPr>
              <a:t> </a:t>
            </a:r>
            <a:r>
              <a:rPr lang="ru-RU" dirty="0" err="1" smtClean="0">
                <a:latin typeface="Arial" pitchFamily="34" charset="0"/>
                <a:cs typeface="Arial" pitchFamily="34" charset="0"/>
              </a:rPr>
              <a:t>Ben</a:t>
            </a:r>
            <a:r>
              <a:rPr lang="ru-RU" dirty="0" smtClean="0">
                <a:latin typeface="Arial" pitchFamily="34" charset="0"/>
                <a:cs typeface="Arial" pitchFamily="34" charset="0"/>
              </a:rPr>
              <a:t> </a:t>
            </a:r>
            <a:r>
              <a:rPr lang="ru-RU" dirty="0" err="1" smtClean="0">
                <a:latin typeface="Arial" pitchFamily="34" charset="0"/>
                <a:cs typeface="Arial" pitchFamily="34" charset="0"/>
              </a:rPr>
              <a:t>to</a:t>
            </a:r>
            <a:r>
              <a:rPr lang="ru-RU" dirty="0" smtClean="0">
                <a:latin typeface="Arial" pitchFamily="34" charset="0"/>
                <a:cs typeface="Arial" pitchFamily="34" charset="0"/>
              </a:rPr>
              <a:t> </a:t>
            </a:r>
            <a:r>
              <a:rPr lang="ru-RU" dirty="0" err="1" smtClean="0">
                <a:latin typeface="Arial" pitchFamily="34" charset="0"/>
                <a:cs typeface="Arial" pitchFamily="34" charset="0"/>
              </a:rPr>
              <a:t>the</a:t>
            </a:r>
            <a:r>
              <a:rPr lang="ru-RU" dirty="0" smtClean="0">
                <a:latin typeface="Arial" pitchFamily="34" charset="0"/>
                <a:cs typeface="Arial" pitchFamily="34" charset="0"/>
              </a:rPr>
              <a:t> </a:t>
            </a:r>
            <a:r>
              <a:rPr lang="ru-RU" dirty="0" err="1" smtClean="0">
                <a:latin typeface="Arial" pitchFamily="34" charset="0"/>
                <a:cs typeface="Arial" pitchFamily="34" charset="0"/>
              </a:rPr>
              <a:t>left</a:t>
            </a:r>
            <a:r>
              <a:rPr lang="ru-RU" dirty="0" smtClean="0">
                <a:latin typeface="Arial" pitchFamily="34" charset="0"/>
                <a:cs typeface="Arial" pitchFamily="34" charset="0"/>
              </a:rPr>
              <a:t>, </a:t>
            </a:r>
            <a:r>
              <a:rPr lang="ru-RU" dirty="0" err="1" smtClean="0">
                <a:latin typeface="Arial" pitchFamily="34" charset="0"/>
                <a:cs typeface="Arial" pitchFamily="34" charset="0"/>
              </a:rPr>
              <a:t>Charing</a:t>
            </a:r>
            <a:r>
              <a:rPr lang="ru-RU" dirty="0" smtClean="0">
                <a:latin typeface="Arial" pitchFamily="34" charset="0"/>
                <a:cs typeface="Arial" pitchFamily="34" charset="0"/>
              </a:rPr>
              <a:t> </a:t>
            </a:r>
            <a:r>
              <a:rPr lang="ru-RU" dirty="0" err="1" smtClean="0">
                <a:latin typeface="Arial" pitchFamily="34" charset="0"/>
                <a:cs typeface="Arial" pitchFamily="34" charset="0"/>
              </a:rPr>
              <a:t>Cross</a:t>
            </a:r>
            <a:r>
              <a:rPr lang="ru-RU" dirty="0" smtClean="0">
                <a:latin typeface="Arial" pitchFamily="34" charset="0"/>
                <a:cs typeface="Arial" pitchFamily="34" charset="0"/>
              </a:rPr>
              <a:t> </a:t>
            </a:r>
            <a:r>
              <a:rPr lang="ru-RU" dirty="0" err="1" smtClean="0">
                <a:latin typeface="Arial" pitchFamily="34" charset="0"/>
                <a:cs typeface="Arial" pitchFamily="34" charset="0"/>
              </a:rPr>
              <a:t>railway</a:t>
            </a:r>
            <a:r>
              <a:rPr lang="ru-RU" dirty="0" smtClean="0">
                <a:latin typeface="Arial" pitchFamily="34" charset="0"/>
                <a:cs typeface="Arial" pitchFamily="34" charset="0"/>
              </a:rPr>
              <a:t> </a:t>
            </a:r>
            <a:r>
              <a:rPr lang="ru-RU" dirty="0" err="1" smtClean="0">
                <a:latin typeface="Arial" pitchFamily="34" charset="0"/>
                <a:cs typeface="Arial" pitchFamily="34" charset="0"/>
              </a:rPr>
              <a:t>station</a:t>
            </a:r>
            <a:r>
              <a:rPr lang="ru-RU" dirty="0" smtClean="0">
                <a:latin typeface="Arial" pitchFamily="34" charset="0"/>
                <a:cs typeface="Arial" pitchFamily="34" charset="0"/>
              </a:rPr>
              <a:t> </a:t>
            </a:r>
            <a:r>
              <a:rPr lang="ru-RU" dirty="0" err="1" smtClean="0">
                <a:latin typeface="Arial" pitchFamily="34" charset="0"/>
                <a:cs typeface="Arial" pitchFamily="34" charset="0"/>
              </a:rPr>
              <a:t>centre</a:t>
            </a:r>
            <a:r>
              <a:rPr lang="ru-RU" dirty="0" smtClean="0">
                <a:latin typeface="Arial" pitchFamily="34" charset="0"/>
                <a:cs typeface="Arial" pitchFamily="34" charset="0"/>
              </a:rPr>
              <a:t>, </a:t>
            </a:r>
            <a:r>
              <a:rPr lang="ru-RU" dirty="0" err="1" smtClean="0">
                <a:latin typeface="Arial" pitchFamily="34" charset="0"/>
                <a:cs typeface="Arial" pitchFamily="34" charset="0"/>
              </a:rPr>
              <a:t>and</a:t>
            </a:r>
            <a:r>
              <a:rPr lang="ru-RU" dirty="0" smtClean="0">
                <a:latin typeface="Arial" pitchFamily="34" charset="0"/>
                <a:cs typeface="Arial" pitchFamily="34" charset="0"/>
              </a:rPr>
              <a:t> </a:t>
            </a:r>
            <a:r>
              <a:rPr lang="ru-RU" dirty="0" err="1" smtClean="0">
                <a:latin typeface="Arial" pitchFamily="34" charset="0"/>
                <a:cs typeface="Arial" pitchFamily="34" charset="0"/>
              </a:rPr>
              <a:t>Waterloo</a:t>
            </a:r>
            <a:r>
              <a:rPr lang="ru-RU" dirty="0" smtClean="0">
                <a:latin typeface="Arial" pitchFamily="34" charset="0"/>
                <a:cs typeface="Arial" pitchFamily="34" charset="0"/>
              </a:rPr>
              <a:t> </a:t>
            </a:r>
            <a:r>
              <a:rPr lang="ru-RU" dirty="0" err="1" smtClean="0">
                <a:latin typeface="Arial" pitchFamily="34" charset="0"/>
                <a:cs typeface="Arial" pitchFamily="34" charset="0"/>
              </a:rPr>
              <a:t>railway</a:t>
            </a:r>
            <a:r>
              <a:rPr lang="ru-RU" dirty="0" smtClean="0">
                <a:latin typeface="Arial" pitchFamily="34" charset="0"/>
                <a:cs typeface="Arial" pitchFamily="34" charset="0"/>
              </a:rPr>
              <a:t> </a:t>
            </a:r>
            <a:r>
              <a:rPr lang="ru-RU" dirty="0" err="1" smtClean="0">
                <a:latin typeface="Arial" pitchFamily="34" charset="0"/>
                <a:cs typeface="Arial" pitchFamily="34" charset="0"/>
              </a:rPr>
              <a:t>station</a:t>
            </a:r>
            <a:r>
              <a:rPr lang="ru-RU" dirty="0" smtClean="0">
                <a:latin typeface="Arial" pitchFamily="34" charset="0"/>
                <a:cs typeface="Arial" pitchFamily="34" charset="0"/>
              </a:rPr>
              <a:t> </a:t>
            </a:r>
            <a:r>
              <a:rPr lang="ru-RU" dirty="0" err="1" smtClean="0">
                <a:latin typeface="Arial" pitchFamily="34" charset="0"/>
                <a:cs typeface="Arial" pitchFamily="34" charset="0"/>
              </a:rPr>
              <a:t>to</a:t>
            </a:r>
            <a:r>
              <a:rPr lang="ru-RU" dirty="0" smtClean="0">
                <a:latin typeface="Arial" pitchFamily="34" charset="0"/>
                <a:cs typeface="Arial" pitchFamily="34" charset="0"/>
              </a:rPr>
              <a:t> </a:t>
            </a:r>
            <a:r>
              <a:rPr lang="ru-RU" dirty="0" err="1" smtClean="0">
                <a:latin typeface="Arial" pitchFamily="34" charset="0"/>
                <a:cs typeface="Arial" pitchFamily="34" charset="0"/>
              </a:rPr>
              <a:t>the</a:t>
            </a:r>
            <a:r>
              <a:rPr lang="ru-RU" dirty="0" smtClean="0">
                <a:latin typeface="Arial" pitchFamily="34" charset="0"/>
                <a:cs typeface="Arial" pitchFamily="34" charset="0"/>
              </a:rPr>
              <a:t> </a:t>
            </a:r>
            <a:r>
              <a:rPr lang="ru-RU" dirty="0" err="1" smtClean="0">
                <a:latin typeface="Arial" pitchFamily="34" charset="0"/>
                <a:cs typeface="Arial" pitchFamily="34" charset="0"/>
              </a:rPr>
              <a:t>right</a:t>
            </a:r>
            <a:endParaRPr lang="ru-RU" dirty="0" smtClean="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TS102425301">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Другая 1">
      <a:majorFont>
        <a:latin typeface="Constantia"/>
        <a:ea typeface=""/>
        <a:cs typeface=""/>
      </a:majorFont>
      <a:minorFont>
        <a:latin typeface="Constanti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2E5E452-E657-429B-9991-378CD8A756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TS102425301</Template>
  <TotalTime>29</TotalTime>
  <Words>253</Words>
  <Application>Microsoft Office PowerPoint</Application>
  <PresentationFormat>Экран (4:3)</PresentationFormat>
  <Paragraphs>38</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TS102425301</vt:lpstr>
      <vt:lpstr>Слайд 1</vt:lpstr>
      <vt:lpstr>Слайд 2</vt:lpstr>
      <vt:lpstr>Слайд 3</vt:lpstr>
      <vt:lpstr>Слайд 4</vt:lpstr>
      <vt:lpstr>Слайд 5</vt:lpstr>
      <vt:lpstr>Слайд 6</vt:lpstr>
      <vt:lpstr>Слайд 7</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Дмитрий Каленюк</dc:creator>
  <cp:lastModifiedBy>Дмитрий Каленюк</cp:lastModifiedBy>
  <cp:revision>14</cp:revision>
  <dcterms:created xsi:type="dcterms:W3CDTF">2014-01-19T17:52:14Z</dcterms:created>
  <dcterms:modified xsi:type="dcterms:W3CDTF">2014-01-19T18:21:28Z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TC024253019991</vt:lpwstr>
  </property>
</Properties>
</file>