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8" r:id="rId4"/>
    <p:sldId id="261" r:id="rId5"/>
    <p:sldId id="267" r:id="rId6"/>
    <p:sldId id="257" r:id="rId7"/>
    <p:sldId id="259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>
        <p:scale>
          <a:sx n="77" d="100"/>
          <a:sy n="77" d="100"/>
        </p:scale>
        <p:origin x="-864" y="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Шляхи передачі ВІЛ на 2012 р.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explosion val="2"/>
            <c:spPr>
              <a:solidFill>
                <a:srgbClr val="7030A0"/>
              </a:solidFill>
            </c:spPr>
          </c:dPt>
          <c:dPt>
            <c:idx val="1"/>
            <c:bubble3D val="0"/>
            <c:explosion val="9"/>
            <c:spPr>
              <a:solidFill>
                <a:srgbClr val="92D050"/>
              </a:solidFill>
            </c:spPr>
          </c:dPt>
          <c:dPt>
            <c:idx val="2"/>
            <c:bubble3D val="0"/>
            <c:explosion val="5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Статевий</c:v>
                </c:pt>
                <c:pt idx="1">
                  <c:v>Парентеральний</c:v>
                </c:pt>
                <c:pt idx="2">
                  <c:v>Від матері до дитини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 formatCode="0.00%">
                  <c:v>0.51</c:v>
                </c:pt>
                <c:pt idx="1">
                  <c:v>0.28999999999999998</c:v>
                </c:pt>
                <c:pt idx="2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D70877-3CEE-45BF-8A2E-42A0FBFF212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445C05-C473-4204-9BFF-A0DA6611336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71426"/>
            <a:ext cx="7175351" cy="1793167"/>
          </a:xfrm>
        </p:spPr>
        <p:txBody>
          <a:bodyPr/>
          <a:lstStyle/>
          <a:p>
            <a:pPr algn="ctr"/>
            <a:r>
              <a:rPr lang="uk-UA" dirty="0" smtClean="0"/>
              <a:t>СНІД.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Ти повинен це знати</a:t>
            </a:r>
            <a:endParaRPr lang="ru-RU" dirty="0"/>
          </a:p>
        </p:txBody>
      </p:sp>
      <p:sp>
        <p:nvSpPr>
          <p:cNvPr id="4" name="AutoShape 2" descr="data:image/jpeg;base64,/9j/4AAQSkZJRgABAQAAAQABAAD/2wCEAAkGBhISERUUEhQUFRQVFRQVFBUUFBQPFBQUFBQVFBUUFBQXHCYeFxkjGRQUHy8gIycpLCwsFR4xNTAqNSYrLCkBCQoKDgwOGg8PGikcHBwpLCkpKSksKSkpLCwpLCksLCkpLCwpKSwsKSwpKSwsKSwpLCkpKSkpKSkpKSksKSwpLP/AABEIAL8BCAMBIgACEQEDEQH/xAAbAAACAwEBAQAAAAAAAAAAAAACAwEEBQYAB//EADcQAAEDAgQDBQcEAwADAQAAAAEAAgMEEQUSITFBUWEGE3GBoSIykbHB0fAUQlLhFWLxFpKiB//EABoBAAIDAQEAAAAAAAAAAAAAAAECAAMEBQb/xAArEQACAgEEAQIFBAMAAAAAAAAAAQIRAwQSITEiQWETUaGx0QUycYEVIzP/2gAMAwEAAhEDEQA/AOapqbvCAt+Hs4Mt1zmEyubYrVm7W5RZeem53wV1wDXYSW7KhksrcONiXcoahqNvpi00isSnRNVdSyayjAW3CyAuCHOSoskZArogEDHBNJSgGxsCaIwq8b07OlAEWoDGvXunRtUtkF7KLXT5IwgAshdEEujUtjTsqICyG4gk0qDubK81wSpGptwLKxKkSBF3aVIxGyFyGYJhkBWaHI2vSkouuSC0qGypzJQigCHRFL7gq4+UKQUboJRMSEsKuFlyiMKG8hSEJRCMqyERag5EsqFilOLV5TcQwI5MrbHdUTA57tlvVUIHBU/1LWrcnfKLbGUNFkVl81z8li1OLnYL1DJJK9rGNc9zjYNaLklM8bkCmzb7kEIWUd1tQ9hq0Nu4Rg/xMl3egI9VRkjfE7LI0td149QdiFXkxuKA4yXLQhsNkmrla3c68hqfgnVtTlY5w3G3HU6C652LM86Xc48gXE+SpjFs6Wh0Kz+c3UfuaArQNmnzNk1mIt4tI8Nfss+RjmmzgWnk4Fp+BQ3R2nd/xula/b9Wb0MrHe6RflsfgjK5suV+kxYjR+o/lxHjz+aDh8jk6n9KcPLE79vU1GhPjekg6XGoPEImvVLZxGq4Y10hUXupRRuCSyAgJwZolvevGVKqAGAvFCwpjWXTogl5SAbq4YUt1PZNaIVntQp7o1HdKWiCHORtKsNp150am4gphTRKhshamtEHMlRuqAk5QllmqVkHiULz5FDWABFlVTRBLZtV5NZAF5AhTqG3Gqz6mhFrq1BPfRWXw3Gi6i8S3o5tlFrsup7HyGBzjHGXTO0Fhchg38ATa56BV4qIArVwfFW0znO01AHwP9qyOS5UW4n5pG8cRrrE9w/Tq30F7nyWRUYgyp9iQWN+Is5juO/yVj/ztrjYnTmsjGKoSO7xvvDe37m8z1HyVsqZ1VFPiSRm4pROjDmv23DuBF9HeC6rspiNPTQhrQMxAL3fucTzPJYbq9sseR3I2PK+i5KKrcwlt9iRbhoeCpjcHwWYMfi8TfHa/B9XxSrgqG5ZA1w4HiOoO4K4eu7PiN2jrtPum2vgeqzIsTdxJ+fy+y14cREjMpIvwUmt69y9wy44tQbX1M2TDP4n0WbUROYdR9l0kbgR4bqvVQh4IO3y6rGpuLqRzIfqOaEtuXn7mZh+JFmh1aeG9uoW414IBBuDsQuTdGWuLTuCtLCq0tOU+6duh/tPlxJ8o0arTLPH4kO/ubx2QNBTGvRMN1hOCQGlG1qsxQ3sALk6BdXhXZaMMvIM7uVyGj4bq7FhlkfiPDG59HHsVmIJ+O07WSWa0NtoQOnFU2TKrJGWOTiwTg4OmWCxKlRslS3uuq7YhDG3RdyvAWXu/UshLYVDoE1kwU94CimSys6BFHSq4xgS5JAFZvJZWkoykmJXHVF0uyO4ghsak6I3FLe7RVsgvvbKEpxUp1jIYn6jKrcGIXXPmuujjq12XAvo3n154KhX1Di0hKhqlFRUAqtKmRcOyng8L552RNdYvNrm5tYEk246A6L6FD/+e1LNe+iI4A5mk9DoQPiV85o5DFUxuGlpGkeBI+hXcnt069rrU6OljbfNlSlwkxzObKLZToCdCDsdN/FaOO9nYqmMOiysmaNCNA8fxd9CqmIYuJm3HvDXy4j6+SVRYkWkaqt2aI8HKd45rix4LXNNiDoQRwKYH3XTdo8JbUt7xlhKB/7AftPXkVxUVVY5ToRoQeareO+Ubseo9JGvT172cnc76G3iPrdXocYZ+5rm/wD0PTX0WPHKCjKolBS7Dl0eHP5Ncl/EXMc9r2EOuLG3Cx0uOG/on01I1/BZLI7raw0vYQTZ3Q7/ABRXCo16XTrHHb2kaL2bX3sCfEjVMYhmlD3ZgLCwFjuLDX1KlhWCSqTPIa3G8eeSquXX8G1gDRnJPAC3iV3VHlyr5vSVWQ3HS3iu0wquFrDV3H84BdLSNKJqxY/9CaMztTg7i7vGi/MdOa5gWX0yeHO3qvnPaCidDKdPZdqPHiFVrMF+aMufHa3IA7KuZLFLiqEZbdcxxMgw1Gi9Hqoyr0I1RUQFgRJjW2SS4qXBNQCy16B0d0qMpxkStEBDLFekfZR3iB8ZKBBErikOcVa7tC6JOglJ17qFoCnChWWSzgG06sNpkps6JkxXYbZePEagQ6qGXKtxxqqUqJZn4hCRlfyIv8bhVaqUhx8VvvgDmlp2IsudxAWcrcM9yr5F+KXFF/DKk3C03ktdl48Ot9QsCjkst6ofmY12zmgebD9j9VZLs3RdxNWhY4EB2Yl2gDPkkdo+wb3AzMsH21ZvcDr/ACWrgdfHG3m87uO/lyC2Y65pBJPik3V0WRVnyiCN23FaEVPp7Rt6lbPaKhbmMjNL+991RoKXNre/qqcj9Tq6WLlwHSQE7aDnxWjDBbxRMjATGhZ7s7EY7Q2NUlv5+eSaxE5qjin2ZtRp8eeO3IrK7rgtdwBufDn8bLoMIxQM1PE7c1iFnwW92OoKcvBkeTK0+wx1mt8R/N2vH4J8Sa8TjS0ctNBr90fT5/3+TsqeQloNrXGyoYthzJWkPAI6Egg/dbYbos3FGi2vxGllvnHx5OTutnA4jgXd6sdccjuPuqANlrY3OWtIvzsuZpawvuDuD8/wrl5cNLcjNnxRjzEvPkQMmIQBS0LJtoyFyOVFJOqznWCrmQlBohejnVgTBZIcUwTJqJRpRuCbJLZZ8Mqsh4KVqgUOjF0UrEDJgF6SpFktMhDGryV3y8jyQ4RtPqrDadOdFqnRxrpyylwuKmVgMRgom6qiU2xSAFz2PUtnXH7tfPiupZEqOOUWaK43br5bH6KzTz2z5GhKpHOYfYHVdXhcMUxAedrjxB4fnNcfEbFdT2agJeHcOupJ5DgulNHSxP0IxTDn0klrkxu1jdzHFp/2HruhjxYjiuqxKndUMfC4DUXaeThsR4H681yWG9lquWTuhGQQfac72YwOefYjwuVUuS53BjP8iXjXRo4/QLosN7PMZE0e661yRzd7ViONr28l0OF9kIqZgc4NkkA946hp/wBWnQeO6S86pMi9DpaC7c/6OeqKcsNnacjwd4cj0PqoaFtVEAe0tdqDw+3VYkjXQus+5Z+2S1y2/B3Tr/1UOFdHYWW+x7USE6eHPcFA6VKOMJSjLZLLlBKgaOiwrtxLEA2Qd6wbG+WRvL2tnefxW9H2mgqGkMcWv/i8ZHeXB3HYr5w+qYDbML8hqt2hwAOaHmQa8Ggm3mVfCc6rs42r0+lvc3tft+BOOPINiueoY7OkPMtHwBP1XS4rCbauzcrgA+m65umvd46/RJl/5s8/qVS45HidMD0AgRCNYUjnMJ0iloQFiK6ZoAVksuU5kJjS0EOIlWg5VY1ajQ7AwXPK85pspmICH9QikgoqumK8rGQFeRpEMaQWQZyrHcpsdKraHsVTxFyeILFPhZlTN0jBYo7JL3aEHYgg+asSmyqhtylSYpyNTTFklncPUcCugw3Eg0C3Bex2gzMzD3m+reP3+KwYJrGw3Oy6+OfxIm7DO+T6Z2aBqngG4aAcxGhI4i56rshhkLW2F/NxPqFyPY6QRsDRudXH6LrX1zeYSbUjfubZl1Liy4vccL6nwVHMixOsDn+zt8yktcqbO7p8e3GvcYqOOPy08p45LDxc5rfqVdKx+102WnA/nI0eIa1zj6lvoihsnEGzmIMZfEQBq22rT8xyWozFIyL5svMO3H3XOxxlzxYX14clryYKXNu1FwUjBj1c8XHaBqsfA9wX6nQfDdZVRicj93G3IaD4BdDhfZIuF3tPwuPRaLuzTLHZPHGjPm1uSZxME5BXYYT2iIZYrHxDCgzayyf1Bafwq/ajnyytnVV2L5t7qhRTXzW5j6rEfXXV7BX+06/ED0P9rPnh4Mz5XcTYEqkSqWsBUPaudtMRJddTGEtj01hRXBAu7QPdZNc+yU83RfJEMieje+yph1ijMl0lEPSSkqLqF66IRocbLymNwXkaAJan57BU2lNCayUE6ZSyVCIbpggshwAF2qB5sikal2uhuQUD3l1z1bQ93KCPdOo6HiF0oiQVNAJGFvHcHk4bH85q3Dl2S9iyEtrHYTiORl77/Ja2HCapDshysb78h2HQfyd0+K42iJe9sZOW5s4/xA97zFivo8VcxsIiiGVjQBp9TxJ1PVbp0js6ZPJJRRn93sOX5umsUZ0DqgDUkADc7BZT1PoXGhYHaqldO6KOPUtzl1uDnEAA+TfVdJS4NUVDLxkRMds9w9ojm1vDxOq3MJ7HxQDcudxJV0YyOVqtVjS2J2cN2e7JysdeRngfzZdWzCbHWM28iumFICmPj0TrGzkSzWYDAwDSyx8WeLHRvjsfiuir6UG9wPh9VzVdThmp9dU3QnDOTrgXE2BPl81g1eHOvtZdtPLmF9hw/wCLLqA3a2/CyZSEcDk/0ZHJW6BmVw+B81enpr7Ku2E3Rl5Kitx9DUicoe43QQyc90+y5ck06Zha2umejjTbWQd4jY64VdCgSShVnVCmoiISmR3R9BkiRMnxuVQDVWAUpGG5CChc5NZsm4YCWLyFj9VCYAtzrJkUikU97pfcWKVIJaDlLqiyS16hzLouIKPOlup2RNiCCRpQUEggmVE2QoGtVqItARpMhiYpAWO71vg/p/t910OEzkQNvu72vI7enzVGWS+3ry4qhi/eObdjjYbsGgIHK2/gtEJ2lBnW0Gqx4LnPl9Jfk0cR7SsZo32ndNh4n7J/Y6X9RPmnILW6hv7QfBcJNJxWt2fxPuzutSxVya8uvnl46XsfdqataGi223hZWP1w58F8zou1HVX29oOvRNuZl2JndurgLoHYkFw78evxSzjfVTeyfDR2M+IjLvz3WTNMxwzOIHIcupXO1GN9dN1mOxF8jv8AXfxQ5ZKSNHEIS4nJ/dvoqDqZrfe1P5ueKsGr00PPxKQTm6fNQAosv+WUmg0urLG2Tb8Dt6oAox3x2Ud6rs0IVOSOyqyw3K12Z82O1aPZ01jrKrdTnKxMx0XwQQqrn20UMeVIjulSohXJ1TQifEgUaCGCpa/VRlQFiKjQB0reK8hDrrystERZEqHOq7XIc2qqQKDkchbIVD3KA1WBDMxRifRKdHdD3ZCAaPOlXmyXUliFrUUQYQouvErzG3UYDFxbDb3cwa8QOPULGjlLSu17lUMRwBsmrfZd6Hx5eK1Ys9eMi2M64MenriDutCLFOqxKujkiNnAjruD4FLZMQttJ8ovUzpv8nrup/wAmucFUUElYVNo+83HYgXGwWkyqAbZcvSzWHVX6eYlBxIpG02p4H86KzBVAb+azGtv48FYbHl33KWhrN1srSLjUoA+51VCCay0NCkLD0rLBVyxW2nSxS3xaqIDRQNPY+OyExLQkjuOqRK8W6rLlhXKMWaG12uioTZNEqju7qI2LPVlFi3yIEyYWKW43StBCDkZKUGJ50CiYGDGF5TEdV5OKeYAvOCFoTxGlQxXMaY02RONknMnuyDO81ROKQBqn3FkCC3hAxqflQF6DQRrIrhQGWQNksmCZSwBMajcxB1RCVQDQqSMEWIBHIi4WTU9no3Xtdh6aj4FbWYXTHMFk6m49MdOjhMQwh8W+rf5Dbz5LPy6rv3xXWBjGA5fbj2/c3l1b9ltxai+JFkZ/MyqZuq1IQs+ArRpDffyWll0TVo3ADXdOOpVBsivQhVssGsd0AToJ7HXZLjYniK46JR0XhFm28keS+h3Valkymx2V2RmtwlYyFCFIqKQEK2+UbDfovBnFK/cLSfBkhpCUXLRqIf6WTM0g6rJkxuPK6Oflw7Ha6ClKQ12q866BrFSlZUP7wBPc0EKqIrqwwWRSSQrAEZ4LyvRgKEWwWVnPC82ZIcFAKCHoc8kpccRurtEQUFRodFN1AFuislhyiaa6qmROQutk1QztVeKRW42Zt0WQmkhLlbNIAkNmy6JoqOKVKwNsJ7bBVXJrpr7JbkWqCgUXeaIC5QAlYT2ZJfKVoNgFlSlZqmsCMDFKHKc7R7JOo5H7FBDKuiMILSCLgjVc1UwGJ5bw3HUcFvw5Ny2vsvhL0L8ciuU8qy4Zbq5HIrWjQjaiforDG8lm08q0aWRIyxFj9PorFK4jQ7KYyCiLQkHQxzBuN0OVFG2ylzuKDCV5BfRZtVCtQhJewFEElfBkRtGoUmEJtVTcR/1V8+iw5Mex8dHNyY3Bk3sgL0L3JTXKurELLZivL0QXkC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AAAQABAAD/2wCEAAkGBhISERUUEhQUFRQVFRQVFBUUFBQPFBQUFBQVFBUUFBQXHCYeFxkjGRQUHy8gIycpLCwsFR4xNTAqNSYrLCkBCQoKDgwOGg8PGikcHBwpLCkpKSksKSkpLCwpLCksLCkpLCwpKSwsKSwpKSwsKSwpLCkpKSkpKSkpKSksKSwpLP/AABEIAL8BCAMBIgACEQEDEQH/xAAbAAACAwEBAQAAAAAAAAAAAAACAwEEBQYAB//EADcQAAEDAgQDBQcEAwADAQAAAAEAAgMEEQUSITFBUWEGE3GBoSIykbHB0fAUQlLhFWLxFpKiB//EABoBAAIDAQEAAAAAAAAAAAAAAAECAAMEBQb/xAArEQACAgEEAQIFBAMAAAAAAAAAAQIRAwQSITEiQWETUaGx0QUycYEVIzP/2gAMAwEAAhEDEQA/AOapqbvCAt+Hs4Mt1zmEyubYrVm7W5RZeem53wV1wDXYSW7KhksrcONiXcoahqNvpi00isSnRNVdSyayjAW3CyAuCHOSoskZArogEDHBNJSgGxsCaIwq8b07OlAEWoDGvXunRtUtkF7KLXT5IwgAshdEEujUtjTsqICyG4gk0qDubK81wSpGptwLKxKkSBF3aVIxGyFyGYJhkBWaHI2vSkouuSC0qGypzJQigCHRFL7gq4+UKQUboJRMSEsKuFlyiMKG8hSEJRCMqyERag5EsqFilOLV5TcQwI5MrbHdUTA57tlvVUIHBU/1LWrcnfKLbGUNFkVl81z8li1OLnYL1DJJK9rGNc9zjYNaLklM8bkCmzb7kEIWUd1tQ9hq0Nu4Rg/xMl3egI9VRkjfE7LI0td149QdiFXkxuKA4yXLQhsNkmrla3c68hqfgnVtTlY5w3G3HU6C652LM86Xc48gXE+SpjFs6Wh0Kz+c3UfuaArQNmnzNk1mIt4tI8Nfss+RjmmzgWnk4Fp+BQ3R2nd/xula/b9Wb0MrHe6RflsfgjK5suV+kxYjR+o/lxHjz+aDh8jk6n9KcPLE79vU1GhPjekg6XGoPEImvVLZxGq4Y10hUXupRRuCSyAgJwZolvevGVKqAGAvFCwpjWXTogl5SAbq4YUt1PZNaIVntQp7o1HdKWiCHORtKsNp150am4gphTRKhshamtEHMlRuqAk5QllmqVkHiULz5FDWABFlVTRBLZtV5NZAF5AhTqG3Gqz6mhFrq1BPfRWXw3Gi6i8S3o5tlFrsup7HyGBzjHGXTO0Fhchg38ATa56BV4qIArVwfFW0znO01AHwP9qyOS5UW4n5pG8cRrrE9w/Tq30F7nyWRUYgyp9iQWN+Is5juO/yVj/ztrjYnTmsjGKoSO7xvvDe37m8z1HyVsqZ1VFPiSRm4pROjDmv23DuBF9HeC6rspiNPTQhrQMxAL3fucTzPJYbq9sseR3I2PK+i5KKrcwlt9iRbhoeCpjcHwWYMfi8TfHa/B9XxSrgqG5ZA1w4HiOoO4K4eu7PiN2jrtPum2vgeqzIsTdxJ+fy+y14cREjMpIvwUmt69y9wy44tQbX1M2TDP4n0WbUROYdR9l0kbgR4bqvVQh4IO3y6rGpuLqRzIfqOaEtuXn7mZh+JFmh1aeG9uoW414IBBuDsQuTdGWuLTuCtLCq0tOU+6duh/tPlxJ8o0arTLPH4kO/ubx2QNBTGvRMN1hOCQGlG1qsxQ3sALk6BdXhXZaMMvIM7uVyGj4bq7FhlkfiPDG59HHsVmIJ+O07WSWa0NtoQOnFU2TKrJGWOTiwTg4OmWCxKlRslS3uuq7YhDG3RdyvAWXu/UshLYVDoE1kwU94CimSys6BFHSq4xgS5JAFZvJZWkoykmJXHVF0uyO4ghsak6I3FLe7RVsgvvbKEpxUp1jIYn6jKrcGIXXPmuujjq12XAvo3n154KhX1Di0hKhqlFRUAqtKmRcOyng8L552RNdYvNrm5tYEk246A6L6FD/+e1LNe+iI4A5mk9DoQPiV85o5DFUxuGlpGkeBI+hXcnt069rrU6OljbfNlSlwkxzObKLZToCdCDsdN/FaOO9nYqmMOiysmaNCNA8fxd9CqmIYuJm3HvDXy4j6+SVRYkWkaqt2aI8HKd45rix4LXNNiDoQRwKYH3XTdo8JbUt7xlhKB/7AftPXkVxUVVY5ToRoQeareO+Ubseo9JGvT172cnc76G3iPrdXocYZ+5rm/wD0PTX0WPHKCjKolBS7Dl0eHP5Ncl/EXMc9r2EOuLG3Cx0uOG/on01I1/BZLI7raw0vYQTZ3Q7/ABRXCo16XTrHHb2kaL2bX3sCfEjVMYhmlD3ZgLCwFjuLDX1KlhWCSqTPIa3G8eeSquXX8G1gDRnJPAC3iV3VHlyr5vSVWQ3HS3iu0wquFrDV3H84BdLSNKJqxY/9CaMztTg7i7vGi/MdOa5gWX0yeHO3qvnPaCidDKdPZdqPHiFVrMF+aMufHa3IA7KuZLFLiqEZbdcxxMgw1Gi9Hqoyr0I1RUQFgRJjW2SS4qXBNQCy16B0d0qMpxkStEBDLFekfZR3iB8ZKBBErikOcVa7tC6JOglJ17qFoCnChWWSzgG06sNpkps6JkxXYbZePEagQ6qGXKtxxqqUqJZn4hCRlfyIv8bhVaqUhx8VvvgDmlp2IsudxAWcrcM9yr5F+KXFF/DKk3C03ktdl48Ot9QsCjkst6ofmY12zmgebD9j9VZLs3RdxNWhY4EB2Yl2gDPkkdo+wb3AzMsH21ZvcDr/ACWrgdfHG3m87uO/lyC2Y65pBJPik3V0WRVnyiCN23FaEVPp7Rt6lbPaKhbmMjNL+991RoKXNre/qqcj9Tq6WLlwHSQE7aDnxWjDBbxRMjATGhZ7s7EY7Q2NUlv5+eSaxE5qjin2ZtRp8eeO3IrK7rgtdwBufDn8bLoMIxQM1PE7c1iFnwW92OoKcvBkeTK0+wx1mt8R/N2vH4J8Sa8TjS0ctNBr90fT5/3+TsqeQloNrXGyoYthzJWkPAI6Egg/dbYbos3FGi2vxGllvnHx5OTutnA4jgXd6sdccjuPuqANlrY3OWtIvzsuZpawvuDuD8/wrl5cNLcjNnxRjzEvPkQMmIQBS0LJtoyFyOVFJOqznWCrmQlBohejnVgTBZIcUwTJqJRpRuCbJLZZ8Mqsh4KVqgUOjF0UrEDJgF6SpFktMhDGryV3y8jyQ4RtPqrDadOdFqnRxrpyylwuKmVgMRgom6qiU2xSAFz2PUtnXH7tfPiupZEqOOUWaK43br5bH6KzTz2z5GhKpHOYfYHVdXhcMUxAedrjxB4fnNcfEbFdT2agJeHcOupJ5DgulNHSxP0IxTDn0klrkxu1jdzHFp/2HruhjxYjiuqxKndUMfC4DUXaeThsR4H681yWG9lquWTuhGQQfac72YwOefYjwuVUuS53BjP8iXjXRo4/QLosN7PMZE0e661yRzd7ViONr28l0OF9kIqZgc4NkkA946hp/wBWnQeO6S86pMi9DpaC7c/6OeqKcsNnacjwd4cj0PqoaFtVEAe0tdqDw+3VYkjXQus+5Z+2S1y2/B3Tr/1UOFdHYWW+x7USE6eHPcFA6VKOMJSjLZLLlBKgaOiwrtxLEA2Qd6wbG+WRvL2tnefxW9H2mgqGkMcWv/i8ZHeXB3HYr5w+qYDbML8hqt2hwAOaHmQa8Ggm3mVfCc6rs42r0+lvc3tft+BOOPINiueoY7OkPMtHwBP1XS4rCbauzcrgA+m65umvd46/RJl/5s8/qVS45HidMD0AgRCNYUjnMJ0iloQFiK6ZoAVksuU5kJjS0EOIlWg5VY1ajQ7AwXPK85pspmICH9QikgoqumK8rGQFeRpEMaQWQZyrHcpsdKraHsVTxFyeILFPhZlTN0jBYo7JL3aEHYgg+asSmyqhtylSYpyNTTFklncPUcCugw3Eg0C3Bex2gzMzD3m+reP3+KwYJrGw3Oy6+OfxIm7DO+T6Z2aBqngG4aAcxGhI4i56rshhkLW2F/NxPqFyPY6QRsDRudXH6LrX1zeYSbUjfubZl1Liy4vccL6nwVHMixOsDn+zt8yktcqbO7p8e3GvcYqOOPy08p45LDxc5rfqVdKx+102WnA/nI0eIa1zj6lvoihsnEGzmIMZfEQBq22rT8xyWozFIyL5svMO3H3XOxxlzxYX14clryYKXNu1FwUjBj1c8XHaBqsfA9wX6nQfDdZVRicj93G3IaD4BdDhfZIuF3tPwuPRaLuzTLHZPHGjPm1uSZxME5BXYYT2iIZYrHxDCgzayyf1Bafwq/ajnyytnVV2L5t7qhRTXzW5j6rEfXXV7BX+06/ED0P9rPnh4Mz5XcTYEqkSqWsBUPaudtMRJddTGEtj01hRXBAu7QPdZNc+yU83RfJEMieje+yph1ijMl0lEPSSkqLqF66IRocbLymNwXkaAJan57BU2lNCayUE6ZSyVCIbpggshwAF2qB5sikal2uhuQUD3l1z1bQ93KCPdOo6HiF0oiQVNAJGFvHcHk4bH85q3Dl2S9iyEtrHYTiORl77/Ja2HCapDshysb78h2HQfyd0+K42iJe9sZOW5s4/xA97zFivo8VcxsIiiGVjQBp9TxJ1PVbp0js6ZPJJRRn93sOX5umsUZ0DqgDUkADc7BZT1PoXGhYHaqldO6KOPUtzl1uDnEAA+TfVdJS4NUVDLxkRMds9w9ojm1vDxOq3MJ7HxQDcudxJV0YyOVqtVjS2J2cN2e7JysdeRngfzZdWzCbHWM28iumFICmPj0TrGzkSzWYDAwDSyx8WeLHRvjsfiuir6UG9wPh9VzVdThmp9dU3QnDOTrgXE2BPl81g1eHOvtZdtPLmF9hw/wCLLqA3a2/CyZSEcDk/0ZHJW6BmVw+B81enpr7Ku2E3Rl5Kitx9DUicoe43QQyc90+y5ck06Zha2umejjTbWQd4jY64VdCgSShVnVCmoiISmR3R9BkiRMnxuVQDVWAUpGG5CChc5NZsm4YCWLyFj9VCYAtzrJkUikU97pfcWKVIJaDlLqiyS16hzLouIKPOlup2RNiCCRpQUEggmVE2QoGtVqItARpMhiYpAWO71vg/p/t910OEzkQNvu72vI7enzVGWS+3ry4qhi/eObdjjYbsGgIHK2/gtEJ2lBnW0Gqx4LnPl9Jfk0cR7SsZo32ndNh4n7J/Y6X9RPmnILW6hv7QfBcJNJxWt2fxPuzutSxVya8uvnl46XsfdqataGi223hZWP1w58F8zou1HVX29oOvRNuZl2JndurgLoHYkFw78evxSzjfVTeyfDR2M+IjLvz3WTNMxwzOIHIcupXO1GN9dN1mOxF8jv8AXfxQ5ZKSNHEIS4nJ/dvoqDqZrfe1P5ueKsGr00PPxKQTm6fNQAosv+WUmg0urLG2Tb8Dt6oAox3x2Ud6rs0IVOSOyqyw3K12Z82O1aPZ01jrKrdTnKxMx0XwQQqrn20UMeVIjulSohXJ1TQifEgUaCGCpa/VRlQFiKjQB0reK8hDrrystERZEqHOq7XIc2qqQKDkchbIVD3KA1WBDMxRifRKdHdD3ZCAaPOlXmyXUliFrUUQYQouvErzG3UYDFxbDb3cwa8QOPULGjlLSu17lUMRwBsmrfZd6Hx5eK1Ys9eMi2M64MenriDutCLFOqxKujkiNnAjruD4FLZMQttJ8ovUzpv8nrup/wAmucFUUElYVNo+83HYgXGwWkyqAbZcvSzWHVX6eYlBxIpG02p4H86KzBVAb+azGtv48FYbHl33KWhrN1srSLjUoA+51VCCay0NCkLD0rLBVyxW2nSxS3xaqIDRQNPY+OyExLQkjuOqRK8W6rLlhXKMWaG12uioTZNEqju7qI2LPVlFi3yIEyYWKW43StBCDkZKUGJ50CiYGDGF5TEdV5OKeYAvOCFoTxGlQxXMaY02RONknMnuyDO81ROKQBqn3FkCC3hAxqflQF6DQRrIrhQGWQNksmCZSwBMajcxB1RCVQDQqSMEWIBHIi4WTU9no3Xtdh6aj4FbWYXTHMFk6m49MdOjhMQwh8W+rf5Dbz5LPy6rv3xXWBjGA5fbj2/c3l1b9ltxai+JFkZ/MyqZuq1IQs+ArRpDffyWll0TVo3ADXdOOpVBsivQhVssGsd0AToJ7HXZLjYniK46JR0XhFm28keS+h3Valkymx2V2RmtwlYyFCFIqKQEK2+UbDfovBnFK/cLSfBkhpCUXLRqIf6WTM0g6rJkxuPK6Oflw7Ha6ClKQ12q866BrFSlZUP7wBPc0EKqIrqwwWRSSQrAEZ4LyvRgKEWwWVnPC82ZIcFAKCHoc8kpccRurtEQUFRodFN1AFuislhyiaa6qmROQutk1QztVeKRW42Zt0WQmkhLlbNIAkNmy6JoqOKVKwNsJ7bBVXJrpr7JbkWqCgUXeaIC5QAlYT2ZJfKVoNgFlSlZqmsCMDFKHKc7R7JOo5H7FBDKuiMILSCLgjVc1UwGJ5bw3HUcFvw5Ny2vsvhL0L8ciuU8qy4Zbq5HIrWjQjaiforDG8lm08q0aWRIyxFj9PorFK4jQ7KYyCiLQkHQxzBuN0OVFG2ylzuKDCV5BfRZtVCtQhJewFEElfBkRtGoUmEJtVTcR/1V8+iw5Mex8dHNyY3Bk3sgL0L3JTXKurELLZivL0QXkC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 descr="C:\Documents and Settings\Donchyk\Рабочий стол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281" y="1916832"/>
            <a:ext cx="4032448" cy="30041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7" name="TextBox 6"/>
          <p:cNvSpPr txBox="1"/>
          <p:nvPr/>
        </p:nvSpPr>
        <p:spPr>
          <a:xfrm>
            <a:off x="3561317" y="5346529"/>
            <a:ext cx="5580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Виконал</a:t>
            </a:r>
            <a:r>
              <a:rPr lang="uk-UA" sz="2800" dirty="0"/>
              <a:t>а</a:t>
            </a:r>
            <a:r>
              <a:rPr lang="uk-UA" sz="2800" dirty="0" smtClean="0"/>
              <a:t> учениця </a:t>
            </a:r>
            <a:r>
              <a:rPr lang="uk-UA" sz="2800" dirty="0" smtClean="0"/>
              <a:t>6 класу </a:t>
            </a:r>
            <a:r>
              <a:rPr lang="uk-UA" sz="2800" dirty="0" smtClean="0"/>
              <a:t>гімназії</a:t>
            </a:r>
          </a:p>
          <a:p>
            <a:r>
              <a:rPr lang="uk-UA" sz="2800" dirty="0" smtClean="0"/>
              <a:t> </a:t>
            </a:r>
            <a:r>
              <a:rPr lang="uk-UA" sz="2800" dirty="0" err="1" smtClean="0"/>
              <a:t>Голощук</a:t>
            </a:r>
            <a:r>
              <a:rPr lang="uk-UA" sz="2800" dirty="0" smtClean="0"/>
              <a:t> Дарія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4052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531440"/>
            <a:ext cx="7772400" cy="1362456"/>
          </a:xfrm>
        </p:spPr>
        <p:txBody>
          <a:bodyPr/>
          <a:lstStyle/>
          <a:p>
            <a:r>
              <a:rPr lang="uk-UA" sz="3600" dirty="0" smtClean="0"/>
              <a:t>Яких осіб обов’язково тестують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5976" y="1268760"/>
            <a:ext cx="4392488" cy="4780993"/>
          </a:xfrm>
        </p:spPr>
        <p:txBody>
          <a:bodyPr>
            <a:no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Обов’язково тестують :</a:t>
            </a:r>
          </a:p>
          <a:p>
            <a:pPr marL="342900" indent="-342900">
              <a:buAutoNum type="arabicPeriod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постійних донорів крові;</a:t>
            </a:r>
          </a:p>
          <a:p>
            <a:pPr marL="342900" indent="-342900">
              <a:buAutoNum type="arabicPeriod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сіб, які надають органи для трансплантації;</a:t>
            </a:r>
          </a:p>
          <a:p>
            <a:pPr marL="342900" indent="-342900">
              <a:buAutoNum type="arabicPeriod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сіб, які виїздили за кордон ( особливо в США та країни Африки);</a:t>
            </a:r>
          </a:p>
          <a:p>
            <a:pPr marL="342900" indent="-342900">
              <a:buAutoNum type="arabicPeriod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сіх  вагітних жінок;</a:t>
            </a:r>
          </a:p>
          <a:p>
            <a:pPr marL="342900" indent="-342900">
              <a:buAutoNum type="arabicPeriod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осіб, які позбавлені свободи (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в’знів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>
              <a:buAutoNum type="arabicPeriod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осіб, які визначаються психічно – хворими  і направляються на лікування.  </a:t>
            </a:r>
          </a:p>
        </p:txBody>
      </p:sp>
      <p:pic>
        <p:nvPicPr>
          <p:cNvPr id="5122" name="Picture 2" descr="C:\Documents and Settings\Donchyk\Рабочий стол\1353067821_1307686004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52" y="1066868"/>
            <a:ext cx="2168152" cy="268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Documents and Settings\Donchyk\Рабочий стол\загруженно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23117"/>
            <a:ext cx="3312368" cy="2114513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97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-603448"/>
            <a:ext cx="7772400" cy="1362456"/>
          </a:xfrm>
        </p:spPr>
        <p:txBody>
          <a:bodyPr/>
          <a:lstStyle/>
          <a:p>
            <a:r>
              <a:rPr lang="uk-UA" sz="3600" dirty="0" smtClean="0"/>
              <a:t>Захисні чинники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764704"/>
            <a:ext cx="8784976" cy="4644516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вся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спільнота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відзначає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Всесвітній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СНІДом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людство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згадує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про те, яку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серйозну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загрозу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глобальна проблема.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ВІЛ-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інфікування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радимо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: не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вживати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наркотичні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особливо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ін’єкційним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шляхом, не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вступати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незахищені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належним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чином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статеві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випадковими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партнерами,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обстежуватись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на ВІЛ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чоловікам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жінкам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звертатися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профілактичного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вагітним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ВІЛ-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інфікованим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народженим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матерів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/>
          </a:p>
        </p:txBody>
      </p:sp>
      <p:pic>
        <p:nvPicPr>
          <p:cNvPr id="4098" name="Picture 2" descr="http://www.bbc.co.uk/worldservice/assets/images/2009/12/01/091201011517_aids226x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304" y="3429000"/>
            <a:ext cx="4248472" cy="319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32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772400" cy="1362456"/>
          </a:xfrm>
        </p:spPr>
        <p:txBody>
          <a:bodyPr/>
          <a:lstStyle/>
          <a:p>
            <a:r>
              <a:rPr lang="uk-UA" sz="3600" dirty="0" smtClean="0"/>
              <a:t>Список використаної літератури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00808"/>
            <a:ext cx="8290120" cy="2513568"/>
          </a:xfrm>
        </p:spPr>
        <p:txBody>
          <a:bodyPr>
            <a:normAutofit fontScale="55000" lnSpcReduction="20000"/>
          </a:bodyPr>
          <a:lstStyle/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СНІД, ВІЛ «Чума ХХ </a:t>
            </a:r>
            <a:r>
              <a:rPr lang="ru-RU" sz="4200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 http://www.esc.lviv.ua/snid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uk-UA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www.antisnid.org.ua</a:t>
            </a:r>
            <a:endParaRPr lang="uk-UA" sz="4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СТРУКТУРА ВІРУСУ ІМУНОДЕФІЦИТУ ЛЮДИНИ ТА ЙОГО ДІЯ НА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www.ifp.kiev.ua/doc/people/vil-pop/vil-pop2.htm</a:t>
            </a:r>
            <a:endParaRPr lang="uk-UA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7772400" cy="1362456"/>
          </a:xfrm>
        </p:spPr>
        <p:txBody>
          <a:bodyPr/>
          <a:lstStyle/>
          <a:p>
            <a:r>
              <a:rPr lang="uk-UA" sz="3600" dirty="0" smtClean="0"/>
              <a:t>Що таке СНІД?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7308" y="1190059"/>
            <a:ext cx="8568952" cy="4104456"/>
          </a:xfrm>
        </p:spPr>
        <p:txBody>
          <a:bodyPr>
            <a:noAutofit/>
          </a:bodyPr>
          <a:lstStyle/>
          <a:p>
            <a:r>
              <a:rPr lang="ru-RU" sz="2400" i="1" dirty="0"/>
              <a:t>СНІД – </a:t>
            </a:r>
            <a:r>
              <a:rPr lang="ru-RU" sz="2400" i="1" dirty="0" err="1"/>
              <a:t>це</a:t>
            </a:r>
            <a:r>
              <a:rPr lang="ru-RU" sz="2400" i="1" dirty="0"/>
              <a:t> синдром </a:t>
            </a:r>
            <a:r>
              <a:rPr lang="ru-RU" sz="2400" i="1" dirty="0" err="1"/>
              <a:t>набутого</a:t>
            </a:r>
            <a:r>
              <a:rPr lang="ru-RU" sz="2400" i="1" dirty="0"/>
              <a:t> </a:t>
            </a:r>
            <a:r>
              <a:rPr lang="ru-RU" sz="2400" i="1" dirty="0" err="1"/>
              <a:t>імунодефіциту</a:t>
            </a:r>
            <a:r>
              <a:rPr lang="ru-RU" sz="2400" i="1" dirty="0"/>
              <a:t>, </a:t>
            </a:r>
            <a:r>
              <a:rPr lang="ru-RU" sz="2400" i="1" dirty="0" err="1"/>
              <a:t>одне</a:t>
            </a:r>
            <a:r>
              <a:rPr lang="ru-RU" sz="2400" i="1" dirty="0"/>
              <a:t> з </a:t>
            </a:r>
            <a:r>
              <a:rPr lang="ru-RU" sz="2400" i="1" dirty="0" err="1"/>
              <a:t>найпоширеніших</a:t>
            </a:r>
            <a:r>
              <a:rPr lang="ru-RU" sz="2400" i="1" dirty="0"/>
              <a:t> </a:t>
            </a:r>
            <a:r>
              <a:rPr lang="ru-RU" sz="2400" i="1" dirty="0" err="1"/>
              <a:t>захворювань</a:t>
            </a:r>
            <a:r>
              <a:rPr lang="ru-RU" sz="2400" i="1" dirty="0"/>
              <a:t> на </a:t>
            </a:r>
            <a:r>
              <a:rPr lang="ru-RU" sz="2400" i="1" dirty="0" err="1"/>
              <a:t>Землі</a:t>
            </a:r>
            <a:r>
              <a:rPr lang="ru-RU" sz="2400" i="1" dirty="0"/>
              <a:t>. </a:t>
            </a:r>
            <a:r>
              <a:rPr lang="uk-UA" sz="2400" i="1" dirty="0"/>
              <a:t>СНІД / ВІЛ був виявлений в </a:t>
            </a:r>
            <a:r>
              <a:rPr lang="uk-UA" sz="2400" i="1" dirty="0" err="1"/>
              <a:t>Монтані</a:t>
            </a:r>
            <a:r>
              <a:rPr lang="uk-UA" sz="2400" i="1" dirty="0"/>
              <a:t> в 1983 р. і Гало в 1984 р. і в</a:t>
            </a:r>
            <a:r>
              <a:rPr lang="ru-RU" sz="2400" i="1" dirty="0"/>
              <a:t> 1983 </a:t>
            </a:r>
            <a:r>
              <a:rPr lang="ru-RU" sz="2400" i="1" dirty="0" err="1"/>
              <a:t>році</a:t>
            </a:r>
            <a:r>
              <a:rPr lang="ru-RU" sz="2400" i="1" dirty="0"/>
              <a:t> </a:t>
            </a:r>
            <a:r>
              <a:rPr lang="ru-RU" sz="2400" i="1" dirty="0" err="1"/>
              <a:t>було</a:t>
            </a:r>
            <a:r>
              <a:rPr lang="ru-RU" sz="2400" i="1" dirty="0"/>
              <a:t> </a:t>
            </a:r>
            <a:r>
              <a:rPr lang="ru-RU" sz="2400" i="1" dirty="0" err="1"/>
              <a:t>встановлено</a:t>
            </a:r>
            <a:r>
              <a:rPr lang="ru-RU" sz="2400" i="1" dirty="0"/>
              <a:t> причину СНІДУ. СНІД </a:t>
            </a:r>
            <a:r>
              <a:rPr lang="ru-RU" sz="2400" i="1" dirty="0" err="1"/>
              <a:t>спричиняється</a:t>
            </a:r>
            <a:r>
              <a:rPr lang="ru-RU" sz="2400" i="1" dirty="0"/>
              <a:t> </a:t>
            </a:r>
            <a:r>
              <a:rPr lang="ru-RU" sz="2400" i="1" dirty="0" err="1"/>
              <a:t>інфікуванням</a:t>
            </a:r>
            <a:r>
              <a:rPr lang="ru-RU" sz="2400" i="1" dirty="0"/>
              <a:t> ВІЛ - </a:t>
            </a:r>
            <a:r>
              <a:rPr lang="ru-RU" sz="2400" i="1" dirty="0" err="1"/>
              <a:t>вірусом</a:t>
            </a:r>
            <a:r>
              <a:rPr lang="ru-RU" sz="2400" i="1" dirty="0"/>
              <a:t> </a:t>
            </a:r>
            <a:r>
              <a:rPr lang="ru-RU" sz="2400" i="1" dirty="0" err="1"/>
              <a:t>імунодефіциту</a:t>
            </a:r>
            <a:r>
              <a:rPr lang="ru-RU" sz="2400" i="1" dirty="0"/>
              <a:t> </a:t>
            </a:r>
            <a:r>
              <a:rPr lang="ru-RU" sz="2400" i="1" dirty="0" err="1"/>
              <a:t>людини</a:t>
            </a:r>
            <a:r>
              <a:rPr lang="ru-RU" sz="2400" i="1" dirty="0"/>
              <a:t>.. </a:t>
            </a:r>
            <a:endParaRPr lang="ru-RU" sz="2400" dirty="0"/>
          </a:p>
        </p:txBody>
      </p:sp>
      <p:pic>
        <p:nvPicPr>
          <p:cNvPr id="4" name="Picture 2" descr="https://encrypted-tbn1.gstatic.com/images?q=tbn:ANd9GcRlLXR2qHwsKPw7IZaJNcayPXJTKeM10WaXhDNgyGiJB41gVuQm-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439" y="3501008"/>
            <a:ext cx="4176464" cy="30606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5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984" y="-459432"/>
            <a:ext cx="8722168" cy="1362456"/>
          </a:xfrm>
        </p:spPr>
        <p:txBody>
          <a:bodyPr/>
          <a:lstStyle/>
          <a:p>
            <a:r>
              <a:rPr lang="uk-UA" sz="3600" dirty="0" smtClean="0"/>
              <a:t>Дія ВІЛ-інфекції на організм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046042"/>
            <a:ext cx="4605673" cy="1509712"/>
          </a:xfrm>
        </p:spPr>
        <p:txBody>
          <a:bodyPr>
            <a:noAutofit/>
          </a:bodyPr>
          <a:lstStyle/>
          <a:p>
            <a:r>
              <a:rPr lang="ru-RU" sz="2000" i="1" dirty="0" err="1" smtClean="0"/>
              <a:t>Механізм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вірусу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такий</a:t>
            </a:r>
            <a:r>
              <a:rPr lang="ru-RU" sz="2000" i="1" dirty="0" smtClean="0"/>
              <a:t>: </a:t>
            </a:r>
            <a:r>
              <a:rPr lang="ru-RU" sz="2000" i="1" dirty="0" err="1" smtClean="0"/>
              <a:t>потрапляючи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організм</a:t>
            </a:r>
            <a:r>
              <a:rPr lang="ru-RU" sz="2000" i="1" dirty="0" smtClean="0"/>
              <a:t>, ВІЛ </a:t>
            </a:r>
            <a:r>
              <a:rPr lang="ru-RU" sz="2000" i="1" dirty="0" err="1" smtClean="0"/>
              <a:t>вражає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певну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категорію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клітин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які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мають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поверхні</a:t>
            </a:r>
            <a:r>
              <a:rPr lang="ru-RU" sz="2000" i="1" dirty="0" smtClean="0"/>
              <a:t> так </a:t>
            </a:r>
            <a:r>
              <a:rPr lang="ru-RU" sz="2000" i="1" dirty="0" err="1" smtClean="0"/>
              <a:t>звані</a:t>
            </a:r>
            <a:r>
              <a:rPr lang="ru-RU" sz="2000" i="1" dirty="0" smtClean="0"/>
              <a:t> </a:t>
            </a:r>
            <a:r>
              <a:rPr lang="en-US" sz="2000" i="1" dirty="0" smtClean="0"/>
              <a:t>CD4-</a:t>
            </a:r>
            <a:r>
              <a:rPr lang="ru-RU" sz="2000" i="1" dirty="0" err="1" smtClean="0"/>
              <a:t>рецептори</a:t>
            </a:r>
            <a:r>
              <a:rPr lang="ru-RU" sz="2000" i="1" dirty="0" smtClean="0"/>
              <a:t>. До них належать </a:t>
            </a:r>
            <a:r>
              <a:rPr lang="ru-RU" sz="2000" i="1" dirty="0" err="1" smtClean="0"/>
              <a:t>імунні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клітини</a:t>
            </a:r>
            <a:r>
              <a:rPr lang="ru-RU" sz="2000" i="1" dirty="0" smtClean="0"/>
              <a:t>: Т-</a:t>
            </a:r>
            <a:r>
              <a:rPr lang="ru-RU" sz="2000" i="1" dirty="0" err="1" smtClean="0"/>
              <a:t>лімфоцити</a:t>
            </a:r>
            <a:r>
              <a:rPr lang="ru-RU" sz="2000" i="1" dirty="0" smtClean="0"/>
              <a:t> та макрофаги, а </a:t>
            </a:r>
            <a:r>
              <a:rPr lang="ru-RU" sz="2000" i="1" dirty="0" err="1" smtClean="0"/>
              <a:t>також</a:t>
            </a:r>
            <a:r>
              <a:rPr lang="ru-RU" sz="2000" i="1" dirty="0" smtClean="0"/>
              <a:t>  </a:t>
            </a:r>
            <a:r>
              <a:rPr lang="ru-RU" sz="2000" i="1" dirty="0" err="1" smtClean="0"/>
              <a:t>клітини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мікроглії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які</a:t>
            </a:r>
            <a:r>
              <a:rPr lang="ru-RU" sz="2000" i="1" dirty="0" smtClean="0"/>
              <a:t> належать до </a:t>
            </a:r>
            <a:r>
              <a:rPr lang="ru-RU" sz="2000" i="1" dirty="0" err="1" smtClean="0"/>
              <a:t>нервової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тканини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Основний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ефект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вірусу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виявляється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стадії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СНІДу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полягає</a:t>
            </a:r>
            <a:r>
              <a:rPr lang="ru-RU" sz="2000" i="1" dirty="0" smtClean="0"/>
              <a:t> в тому,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імунна</a:t>
            </a:r>
            <a:r>
              <a:rPr lang="ru-RU" sz="2000" i="1" dirty="0" smtClean="0"/>
              <a:t> система </a:t>
            </a:r>
            <a:r>
              <a:rPr lang="ru-RU" sz="2000" i="1" dirty="0" err="1" smtClean="0"/>
              <a:t>стає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слабшою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тобто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розвивається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імунодефіцит</a:t>
            </a:r>
            <a:r>
              <a:rPr lang="ru-RU" sz="2000" i="1" dirty="0" smtClean="0"/>
              <a:t>: </a:t>
            </a:r>
            <a:r>
              <a:rPr lang="ru-RU" sz="2000" i="1" dirty="0" err="1" smtClean="0"/>
              <a:t>людина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вразливою</a:t>
            </a:r>
            <a:r>
              <a:rPr lang="ru-RU" sz="2000" i="1" dirty="0" smtClean="0"/>
              <a:t> до </a:t>
            </a:r>
            <a:r>
              <a:rPr lang="ru-RU" sz="2000" i="1" dirty="0" err="1" smtClean="0"/>
              <a:t>багатьох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інфекцій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які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називають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опортуністичними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супутніми</a:t>
            </a:r>
            <a:r>
              <a:rPr lang="ru-RU" sz="2000" i="1" dirty="0" smtClean="0"/>
              <a:t>). До </a:t>
            </a:r>
            <a:r>
              <a:rPr lang="ru-RU" sz="2000" i="1" dirty="0" err="1" smtClean="0"/>
              <a:t>опортуністичних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інфекцій</a:t>
            </a:r>
            <a:r>
              <a:rPr lang="ru-RU" sz="2000" i="1" dirty="0" smtClean="0"/>
              <a:t> належать: </a:t>
            </a:r>
            <a:r>
              <a:rPr lang="ru-RU" sz="2000" i="1" dirty="0" err="1" smtClean="0"/>
              <a:t>пневмоцистна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пневмонія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туберкульоз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кандідоз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оперізуючий</a:t>
            </a:r>
            <a:r>
              <a:rPr lang="ru-RU" sz="2000" i="1" dirty="0" smtClean="0"/>
              <a:t> лишай та </a:t>
            </a:r>
            <a:r>
              <a:rPr lang="ru-RU" sz="2000" i="1" dirty="0" err="1" smtClean="0"/>
              <a:t>ін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  <p:pic>
        <p:nvPicPr>
          <p:cNvPr id="3074" name="Picture 2" descr="http://snid.cv.ua/files/editor/zagal/vl-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24744"/>
            <a:ext cx="4176464" cy="313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Documents and Settings\Donchyk\Рабочий стол\рпрпррпррп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531" y="4437112"/>
            <a:ext cx="3024336" cy="23177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3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861" y="-459432"/>
            <a:ext cx="7772400" cy="1362456"/>
          </a:xfrm>
        </p:spPr>
        <p:txBody>
          <a:bodyPr/>
          <a:lstStyle/>
          <a:p>
            <a:r>
              <a:rPr lang="uk-UA" sz="3600" dirty="0" smtClean="0"/>
              <a:t>Шляхи передачі ВІЛ- інфекції 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32756"/>
            <a:ext cx="4824536" cy="4680520"/>
          </a:xfrm>
        </p:spPr>
        <p:txBody>
          <a:bodyPr>
            <a:normAutofit/>
          </a:bodyPr>
          <a:lstStyle/>
          <a:p>
            <a:r>
              <a:rPr lang="uk-UA" b="1" dirty="0" smtClean="0"/>
              <a:t>Статевий</a:t>
            </a:r>
            <a:r>
              <a:rPr lang="uk-UA" dirty="0" smtClean="0"/>
              <a:t>: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татевий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шлях – при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незахищеному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(без презерватива)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статевому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акті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уражена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ВІЛ.</a:t>
            </a: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err="1" smtClean="0"/>
              <a:t>Паратеральний</a:t>
            </a:r>
            <a:r>
              <a:rPr lang="uk-UA" b="1" dirty="0" smtClean="0"/>
              <a:t> </a:t>
            </a:r>
            <a:r>
              <a:rPr lang="uk-UA" dirty="0" smtClean="0"/>
              <a:t>:</a:t>
            </a:r>
            <a:r>
              <a:rPr lang="uk-UA" sz="1800" dirty="0" smtClean="0"/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ерез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кров – при повторному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ін’єкцій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шприци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голки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), при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переливанні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пораненні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забрудненими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зараженою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кров'ю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предметами.</a:t>
            </a: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/>
              <a:t> </a:t>
            </a:r>
            <a:endParaRPr lang="ru-RU" sz="2000" dirty="0"/>
          </a:p>
        </p:txBody>
      </p:sp>
      <p:pic>
        <p:nvPicPr>
          <p:cNvPr id="2054" name="Picture 6" descr="C:\Documents and Settings\Donchyk\Рабочий стол\ппп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40768"/>
            <a:ext cx="2889165" cy="223224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45862" y="4259087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200" b="1" dirty="0"/>
              <a:t>Від </a:t>
            </a:r>
            <a:r>
              <a:rPr lang="uk-UA" sz="2200" b="1" dirty="0" err="1"/>
              <a:t>метері</a:t>
            </a:r>
            <a:r>
              <a:rPr lang="uk-UA" sz="2200" b="1" dirty="0"/>
              <a:t> до дитини </a:t>
            </a:r>
            <a:r>
              <a:rPr lang="uk-UA" dirty="0"/>
              <a:t>: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зараженої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ВІЛ,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підчас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вагітності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пологів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годування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грудьми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Вірус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передаватися</a:t>
            </a: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через: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слину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сльози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сечу,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піт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укуси комах,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поцілунки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потиск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руки,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спільним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посудом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8" name="Picture 10" descr="C:\Documents and Settings\Donchyk\Рабочий стол\іврпеаоглгн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65" y="4581128"/>
            <a:ext cx="2850279" cy="215443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68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76197993"/>
              </p:ext>
            </p:extLst>
          </p:nvPr>
        </p:nvGraphicFramePr>
        <p:xfrm>
          <a:off x="827584" y="620688"/>
          <a:ext cx="756084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39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362456"/>
          </a:xfrm>
        </p:spPr>
        <p:txBody>
          <a:bodyPr/>
          <a:lstStyle/>
          <a:p>
            <a:r>
              <a:rPr lang="uk-UA" sz="3600" dirty="0" smtClean="0"/>
              <a:t>Як проявляється СНІД?</a:t>
            </a:r>
            <a:br>
              <a:rPr lang="uk-UA" sz="3600" dirty="0" smtClean="0"/>
            </a:br>
            <a:r>
              <a:rPr lang="uk-UA" sz="3600" dirty="0" smtClean="0"/>
              <a:t>Які симптоми має ця хвороба?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2753" y="1340768"/>
            <a:ext cx="6801883" cy="5688632"/>
          </a:xfrm>
        </p:spPr>
        <p:txBody>
          <a:bodyPr>
            <a:noAutofit/>
          </a:bodyPr>
          <a:lstStyle/>
          <a:p>
            <a:r>
              <a:rPr lang="uk-UA" sz="1800" dirty="0" smtClean="0"/>
              <a:t>Симптоми СНІДУ у дорослих  діагностуються лише при наявності принаймні  двох серйозних  симптомів  у поєднанні з хоч би одним незначним  при відсутності відомих причин імунодефіциту  (зниження кількості лейкоцитів та лімфоцитів).</a:t>
            </a:r>
          </a:p>
          <a:p>
            <a:r>
              <a:rPr lang="uk-UA" sz="1800" dirty="0" smtClean="0"/>
              <a:t>Серйозні симптоми:</a:t>
            </a:r>
          </a:p>
          <a:p>
            <a:r>
              <a:rPr lang="uk-UA" sz="1800" dirty="0" smtClean="0"/>
              <a:t>1.зменшення маси тіла на 10 % і більше протягом місяця без причини ;</a:t>
            </a:r>
          </a:p>
          <a:p>
            <a:r>
              <a:rPr lang="uk-UA" sz="1800" dirty="0" smtClean="0"/>
              <a:t>2. хронічна діарея тривалістю більше ніж місяць;</a:t>
            </a:r>
          </a:p>
          <a:p>
            <a:r>
              <a:rPr lang="uk-UA" sz="1800" dirty="0" smtClean="0"/>
              <a:t>3  лихоманка тривалістю більше як місяць( перемінна чи постійна) .</a:t>
            </a:r>
          </a:p>
          <a:p>
            <a:r>
              <a:rPr lang="uk-UA" sz="1800" dirty="0" smtClean="0"/>
              <a:t>Незначні симптоми:</a:t>
            </a:r>
          </a:p>
          <a:p>
            <a:r>
              <a:rPr lang="uk-UA" sz="1800" dirty="0" smtClean="0"/>
              <a:t>4. постійний кашель більш , як місяць;</a:t>
            </a:r>
          </a:p>
          <a:p>
            <a:r>
              <a:rPr lang="uk-UA" sz="1800" dirty="0" smtClean="0"/>
              <a:t>5. дерматит на великій ділянці тіла ;</a:t>
            </a:r>
          </a:p>
          <a:p>
            <a:r>
              <a:rPr lang="uk-UA" sz="1800" dirty="0" smtClean="0"/>
              <a:t>6. незникаючий </a:t>
            </a:r>
            <a:r>
              <a:rPr lang="uk-UA" sz="1800" dirty="0" err="1" smtClean="0"/>
              <a:t>герпес</a:t>
            </a:r>
            <a:r>
              <a:rPr lang="uk-UA" sz="1800" dirty="0" smtClean="0"/>
              <a:t> у різних тіла , з часом прогресуючий;</a:t>
            </a:r>
          </a:p>
          <a:p>
            <a:r>
              <a:rPr lang="uk-UA" sz="1800" dirty="0" smtClean="0"/>
              <a:t>7. грибкові ураження </a:t>
            </a:r>
            <a:r>
              <a:rPr lang="uk-UA" sz="1800" dirty="0" err="1" smtClean="0"/>
              <a:t>порожнинини</a:t>
            </a:r>
            <a:r>
              <a:rPr lang="uk-UA" sz="1800" dirty="0" smtClean="0"/>
              <a:t> рота і глотка;</a:t>
            </a:r>
          </a:p>
          <a:p>
            <a:r>
              <a:rPr lang="uk-UA" sz="1800" dirty="0" smtClean="0"/>
              <a:t>8. збільшення </a:t>
            </a:r>
            <a:r>
              <a:rPr lang="uk-UA" sz="1800" dirty="0" err="1" smtClean="0"/>
              <a:t>лімфоуздів</a:t>
            </a:r>
            <a:r>
              <a:rPr lang="uk-UA" sz="1800" dirty="0" smtClean="0"/>
              <a:t> відразу у кількох місцях 0( </a:t>
            </a:r>
            <a:r>
              <a:rPr lang="uk-UA" sz="1800" dirty="0" err="1" smtClean="0"/>
              <a:t>лімфоденапатія</a:t>
            </a:r>
            <a:r>
              <a:rPr lang="uk-UA" sz="1800" dirty="0" smtClean="0"/>
              <a:t> )</a:t>
            </a:r>
            <a:endParaRPr lang="ru-RU" sz="1800" dirty="0"/>
          </a:p>
        </p:txBody>
      </p:sp>
      <p:sp>
        <p:nvSpPr>
          <p:cNvPr id="4" name="AutoShape 2" descr="data:image/jpeg;base64,/9j/4AAQSkZJRgABAQAAAQABAAD/2wCEAAkGBhQSERQUExQVFBUVGBUZGRgXFxYXFxoYFRYVFRUWFxUXHSYeGBojGRQVHy8gIycpLCwsFh4xNTAqNSYrLCkBCQoKDgwOGg8PGiwkHiQpLCwsLCwsKSwpLCwsLCwsLCwsLCwsLCwsKSksKSwpLCwpLCwsLCksLCwsLCwsLCkpKf/AABEIAMIBAwMBIgACEQEDEQH/xAAbAAABBQEBAAAAAAAAAAAAAAAFAAIDBAYBB//EAEEQAAEDAgQDBgMHAgUDBAMAAAEAAhEDIQQFEjFBUWEGEyJxgZEyobEUI0JSwdHwYuEVM3KCkrLC8RZEorMkNEP/xAAbAQACAwEBAQAAAAAAAAAAAAACAwEEBQAGB//EAC0RAAICAQQBAwQBAwUAAAAAAAABAhEDBBIhMUEFE1EiMmFxFRQzoVKBkcHh/9oADAMBAAIRAxEAPwDMCU4AqSnSlFcsyV9V0MaXHjwA/wBRNgsNJs+hTnGKtsF06RKJZfldSoYY0u5ngPMmwWsy7srSZ/mEVHflFmevF3yHREKtYtEDSGjYNAACb7aXZTeqcnUANg+zTWiarp/pZYf8jc+ituxjaQhjQwdBf1O59SqmLxgBPE+qF4uu4/yUuU66H49O5u5sv182PE++yHvzZ3AqhUY524so/s55JLm2aEcMF4CdPNyPiM8o3VvD5j13QUUjsFcw9A8YUKTOljgaXCY/Y/qilLENdGsT5j6HdZrDgj+R80Uws8P56q1CTMfUYY+CxmmRUqw1RLm3DSbOsYB2JErz3NsLiHOj7OwBlhFAWEzyhemU6sTIhSfbAOJv/Lpu2PZjZNPufBhuz2Drn/NLgwNgNMAdIbwCr5vQ8RAG0rbYigxx1NseXA+XLy+iz2e0NzCRkh5Nn0+oLZz/ALnn+JCZh3XVnMWXKp0d0lGwzc5Yf/xqf+/5Peg+a3PUIzkxBwrf949dR/cIXmdP9vZFIXi8/szNYJrFNWCjaEF8DqLVFFKDuHkh+HbxV5m3qgGR4HVtiqVSyuPMqhXN1wdkL0wrpKjc5SiLEml1kiVGUaQDYi5KVyUpRAWOCSYurjrR6N2d7Md4O8qWpj3dHLkOq21FjGNDWtDWjYCw81QqYsNAaIGkQLbAbABRNx54lXE4xPNThkyu2EK0clUq4OydQxY5+91ep12HdTxIXcsfgztTLjJtPoqpyz09FsnYIG4ITTgBy/ZA8A6OvaMicm5rpyYHqtZ9i6D3/Vcbhug+aj2EF/ISMq3JL7eis08oE7LQnC+fonNw5/k/MqVhQMtdJ+QPTy0D2VqlhQBOw629yrtSqxnVCcbnLW2H1lE1GIuMsmZ8Ifi6unb5oViM0hDcwzsTE/JBsRjpM2M+6qzy/Br4NJS+o1WHzQE2d/PJOzZoLdX8lZ3LXlx4b/KAj+IvS/nGymLbR08axzTRgs3u6UMosuiucNuqWHppN0aSVo1nZu9Jw5On3A/VqhzRo4qzkFMtkcx8xcfqpc0ofujfMStF7cjRjMQxRNCv4tl4VbSlFyh9E3CtUHb8FVZZTsfAlQdQ+o+ypvCtOqc1XrlScVXqOE4lMJRIE5KaUiuIkC2cJXAuFdCIV5OpJSuqAj06piyJ/f8AVVTjCZumYqmRshjqjp3USbF48UaDTMeW8VPSzg81l3Yw7k7cFGMeRdCpMKWCD7RvMNnJ5q9Tz8jiIXm9TNiTHDoVwZk7+XTVmkipPQY5HpZ7SgbkH6rv/qUdPZeY/wCKReTKf/jB5qf6iQH8biPR6naflHy/ZUsV2m3lywX+MHmVBVzQn+XUPPNhx9Pwx8GsxfaEkW+f8sguKzgnkgdbFyd1EaspTbfZajGEPtQRr4snf5JgHVQUJ9Fdo05UD0GcopQLfz+BaKqIpO9ICDZbR0xv7/NGsSfBA4n6f3VjGuDP1DuaRjM3ZeyZgMJfmUWxGAJJlX8uy2OCUoNsuvNGELH5ZhojorGZ4YX5H/yiGHwsIFhc3a+vVpuPhqPJYeThYD/cG+/mrOxJUZTzOWTcgBmmGGqeYH9kIewzstlmeBmbLPYnDFU5KmbGKalEGQnh3BSupqMmEI2hOcoHvTqhUGpShbGVFFKkeo0xAHJXF0psqQWxQupBd0qTqGlJSd2uKLO2nqGOw28hZ/E4bSZGwlEOzmeNqtFGpGsABhP4gI8J/qA9wrOMwBk7eyOcL5RV0+avpkZPEMkqu8ItiKMGI9wqL2R/dIL1WUjUtb3UBqKerTPJV3sXEbWMdWKb3vVcc1RFqNJC2mSGqlrlMbSKlbSXOiFFiap6TOa4ykrdKhCBsbGBJQozBRTB09oVfD4cuPGEcwGE9AuirZM5KKL+XUCSLef7ItXw8mIsBAQbOc0+zsAb/mOuNjpb+Yj5D15IS3tnXH5D5s/Yq7HbFUzFyOeSW6JqmZartHAwLhYKt20xHB4b/pY0fOEKxmeVanx1Hv8A9TiR7bKd8Ig+1mnw2bXP+07KbXMpODnmRqHwt4GD+J3ltx5LBnEXVepiJUJckznuZcw4FjRvcjzttZop1SO8FmuP4xyJ/N9fNNzPK42H85LF0a61OU9qBp0V5cOD93Do4fiHXfzXcSVM5KWF3Hr4B1XDkbqlWprYV8E17dTCHNOzm3H9j0QTEZbHFV5QaL+PNHIAalMqDSitXCxvZVjQlCN2lF7VHpRCphim/ZrItwLiDoSDFcOHT6WCJ4KdwGwpimpqdBEGZZzKvYfLOXuotsZtSBQwZ5JLRjKUl1MDfEydCvC22SdqmvAZXIDthU4Ho/8AKf6tucLAypKdaFYjKjOniUj07G5dIuN/b04IRicrj+390GybtPUojTZ9P8jtv9p/CtRhM7oVh8XduAJLX7QNyH7KXFS6Bjmni+7ozdfLzfj8voqdTDHl7wi2O7T4YOhup55tsPSd1YwNWnWBLJBAkh3LnaxhV5QaHQ9SwSe3dyZo4XyTThlqaOEbUaHMOpp2I6b7qOtloESQJsJgX5CVFMtLPjkrT4M39nKlbhjxEeaP/wCGdD7qRuU+fku2sL3IryA2Yf8AkK1SwcnaUapZQSQFZrYalRH3j2M6E+I/7Rc+yOOJsXPUwj5KmFy+wkbe391exmLbh2gkTUI8LP8Audyb8yhON7XADTQbH9bh4vNreHql2by3v3uqVZLGnxEm73b6SfqrEYpdGdmyykrfCOYHI62LcajjDSb1H7Hoxv4o5Cw5oy3sdhmjxPqvPMFjB7aSfmimKxfAWAgCBAgcB06INiMeZN/55LpSjETDHky+a/CKmYdiRE0Xlx/I/SCf9L22J6EBY/F4UsJBBBBgg2IPIhbnDZtdN7SZYMRT71g+8YPFH4mjf1AuPbkg4n0PW/C6lyvk88cuSpa1OFDKXRcTseCpG1FCCnArjgll+bPpGWOLeY3B82mxRuj2kY8/e04P5mX92OM+xWVCe16LcA4Ltdm3Zh6dX/LqMd02d6tN0ytkhHCCslSqo3iMViKNOkKdR2qqA6xkNBuG+KRMXJ4e66osr59XLTxtuyw7KCVwZKeSZg+1FR4LBUa542L6bYdz2ggf+Vo+z2NqYmp8FPum2qRAcxwHwm9wTsY4FQ4RXkpv12C7Rn6eSk7hXGZMtJmuPo0XAAjXBOkkHwggEnldZnH9qCRDHHe+k6DHTTePNDHaxL9fi3UUXGZJFyAOpt8yrFPDU2bvB6NGo/t81l6maUmaXuJ1HV8by4iCACAfM7qtU7W0+c8tg324lE1X2ozNX67lvbA0tbO3hxDcKS0GxLjcc7NSWZ/9af6vePkuLvr+DJ/lc/8AqYBLUtKKsymoRqFN0eXDmBuR6LgwIa3XUdobw/MfIcB1PzUXZ7ueohBW2DWghXqVNz6ekGNTjPkAIHlclTUH06nhZSJ/qlxd+3yURDqT3NBIgwfTpzXW0UZ5Y6yDhB0MdhmUTAaKj7SXHTTE7Dm4+wWiy7OwKbO7pgP8QeNALBEg6pcIBBFyeBQttLvGPLySQ2dpMC4gcYP1RhuFw/dEVHFgcA5xA+J7mtdJE7CYjzXOdmDPHPDkcSTs9iG031GNqUXB5BDT3jtJ/FdtvmdlN2kwr3VKLnsaabNTj3ZcQXSCA4OGppMAbFCKHaDD4cg02OquG0taxoPCwkuPmVpqWY0yXMc5rXH4nExLuIB4NnZc5yQyGV7dt8FB/aGoL/ZWjqRVI+QCo1O1db8IpNnkwn/qcUapZXTDw44ioxouQYDHDkHBygz3A069Nxw1n6mNc4WLmuMEzzuL7xK73WaC1qSe6P8AkzeKz6u6zqrx0B0fJgCFPqb/AM90bxOKrUxpfTp16IOmfi08ANY8THLuHwjQddMatQ8AdBLX7lt7OdGx434hS5PyPw+oQafFNeAFSN16RktPRhqTRxaHeZf4j9YXnWIzL7wio0zN7aXDz/uvRezOPZVpMa0+JrQCDY+ERq6iITYpkrW483Hk7ixbiN/qs3mFeCVtcVg5b7/z6rEZ1R0m46JeWLRraTIpIHjHEGzvQwj+TZzBF4P6rG1KlypcPiy0pKtFuajNUw72mycNPe0xFN5uPyOO7f8ASbkeyzNSnC1+W5y1wLXgOa4QWnl/PZCc5yfuzqb4qbj4Xcjvodyd9eCde4ppPH9L6AULoT301zSoGnWlPXGhPDVBI+ki4x7zTDSXQ0Q0hvw3Bu5vije0Ec0JY1F8sw51MkES5o5bkBA3RQ10FPG1dF3KuzArOZU1sDZOru3eKRtAj7skXPKDHAI9mRNN1SrSrVKerxFroezb8puLRxJCQzXDte9rX02u1eIAhu244Am0GOSF9osaBRMGdU8Zm17jyIQXKT5Pn+SbszuY9rX0y8OaHh7TYlwAJBEgEaoIJBE8r2WLqZg6bEzzEgqXMKxLpPn+gQ6o0gwVqYsaSFJt9k7sY43JJ8zPuufa3W6bHc+5UdKnP9lPisEWWd12IcLGCJEiQbQm8dEtWR6zz/RJQkLiLajtp6ZkmGxFdzX1H6dWxduYvIG5VvOezpqvqVnajTYJMC7iAJ0g8ys/hsRiqz9bnRwuWsEDgByAWtr4unSFOlWLiSGukGSwmCCJ49FkyuLNqDjJfV0ZnKu0Tmv0ACnTMgBu4J/E5xu53nboieD7PvqOtEcXn4fMcz0F0QZ2RpF/ePJ0m+hkAEm4Jfs0EXjdF2jU2KbC1jbX0ho6NJIv/IS8k14FR9Rnp7jHkA4/CfZ3UjTJc0y2pLR4tW/DwjTIAHuqWAzNtQ06VVhLCCG1PheImGlt9UCBzuEazKiX0yGuOoQQCZuDIBIsB5LN1cGWVS1tyx7aggE2dEgcbGPZdCSaKX9TOb3N8ljMGU6B+7otdquHVNRMcwywHrKZicC7FAPpkCpAD2/DJ21N4QYmOF+CKZtge+DQO8kcXU3EmbgANnbqlk2HFF7dRO4mQ4R6AW9fki38fkNamPTAGH7M4guAcCR5g/qvQ8oyju6RZfU4QdJuPIHdY9mKcax0Aje4Bt1mLAc0c7FViMNfVpDzt49MgEnmOfqoySbQc8ij9gIzHLX4WtDHtqVK9m2PwzB7xh4zEC+xNoClxL2MYCxuoB3hEfFUIgAN30t3jmQj2XZY84mpiKwBO1ODqGmIBixEN9pKs47Km1KtOqx2l1Mnw/E0zN7XDpO91G/mmHh1Gy778P4MozKKoY5+LLXsuSCQ6own4QHx4ZPCS1Wsmr0aNRplxBtdoGmRubnV6ITmed1MPULHsD2mQ4G7XN/8hSZbXw1SdDxSn/8AnUJEHmx5t805OS+ovYJ41Lk9Jp1vIgxfgQeMhZztNlEiQFSyjPTSe6ifGxgJMEeAyI089wSJ481pK+LY6nqLgWEWIvN4joeisuSnE2MGZRlui+PJ5HjKBaSFXpvWwzvK2vaXsIPONxyBWTq4cgqmmujdxzWSKlB2T0K5BBCOYLN7Fr/Ex1i07Efv14LPU2qy0KLpjtm5cl/M8q0Q5p1U3bHiP6XdfqhjqaN4HE20Pu1wgj6EdRzVXGYIscWnhx5jcH1EJidlVxcHTBzWqQNUndp7WKAhUG3RTBZfTAL9DdUw1xBcWmC7V4ido9ENxOLNFgLQ0kkyXAG3ACfVFMox1B1jU8TvEGEkDUWQaYc6wkH5IafZ5/1DUQm3jrlfP/RXwGeNNRzMQGvDQSS5ocQQRsTe/moe0FemabW0S0tEDS0RBnUSG8iSVLlnZsuNV1VpbMi9jOoHj5R6qvWdRplw0MdBAaXCo7zLmtgbbXRJLdweWy7Hd9mOxNPbnufU/so3YaXQ2/ARefRG84xtOpAps06ZMw1sgxYtbJ3B3JN0OpOLDqaAfOYIIg7GdlejJ0VKp0Nbg30XNLmFpkOAe0idJB2O4kK52gx9TEOFR7WsBADQ34YEmbkmSSTJ3TMzzh9ZrA6IpyAGtgAGL7kk+HiVzH5x31Om0UqdPuwA57ZBeQA1rnk2FhYDquSbabQ1U+ECvs6Skny+f7LqbbO2s2mJ7Qhp1NwtMVPzEEweYG09YVHCd7WqmpUcebnHZo4/p52Wm/xWg9+k06Y1WaTPxcARO3C8Kjj8X3boPhbtAEC9tlmp8cIvqSyR3XwH++bpaSARA0iLEcC78zrdAuV8btJHRrWiRbhFljmdo2sAaNRIJiZneZgefFPwfaElw0nQXAy4zq0i7i6NgImONglexLsyJXKXBrHVC6xnys4xwgfhCRptmwcyB+Qm3VxN78FgMx7V1HkhjixnSxPVxG5Kp0s6qs8TarjG9z8wUxaWVFhYVXLN/UxbZLQXn3FuZAgNXTnQbZrmBvAAkz73Ky2KzwvoipLtw14B0iSLOsOJ36oQc5jxCdU2JIIaOgXLTtleeNxdG/fmxcYOkk8GgT0BIIjfa+6zWYZ4+iDh6LzYnW5tpdsQ2OAiOu6DYHOIqsc7YPY5xMTDXAnboD7J2LoGliDr4OM++6dHDtfJawJ1yPOOe0z3jtQ/qM/VHcJ24rGhUYXFzgBpefiDZh1/XfgsdicOWTs6TZwIM9eaJ5BgXO1nhpcP+QgJk4R22x/F0F8loOrEMd4mk8T8M7uB4eWx+a0DexukktIeAJAmCbSBOwkcVzBYdtABve0mOg6g8kOnhdrXAeRNvVWsVmVVhhlMOJAIcC3uo5ggwTPIhU5yd8ESlNeCGrgnUW/eANe863SRBn4QCNwBayovz1jQaQfPeED+kOnwuvfcAeSlzLB1qrTFQOOk6WNba5BIDiLfFMCyC0ezwBmo6TyH6u29pRQa7bNTTZsuaHtY4/ssdn81qd8abtnnSR1mP55BE80yWCbQuYXIxVqhzHNYSRIJg6ubec724ythmWCkczAn90Tipco2vTZzwSePIecfZIUncItjsHfbmqzaUfwqu0eoi00RYSiQZRHG0S6mx/m30+Jv/cmYfD8d0SxzQKHm9vya8psEVdQ0q/ZnjTT2U0nvCaKy5i/Badkza4a0u0+K54xBgCeJNlyhkNA2YHPiAQbnaxsOkKfLnFzgRHg8Z/00/E4DrCoYLBOLHOc4Nc5wIDu82YCTHdxxeN1Cv5PL69Rhnbas0zqApUGtYCAG2EXkn9yV5vnGpj4cC1zee4nxD5FazEUX0mB2rUDMAOqRO1wXSQORWPzF5e4kkcALQI2AAAsITMEebPL50tzooU6t5PKD9QZ9EawuIoMpnUwPd6udBbzd4afi4tBPVBhSNxH9oO3zVvL8ve8lrGucS38IkWPGbNHUq3JCotoHvZJG8EfpP6LgHSzRPmTx/T0VzH5e+kWgxIEy1zXNNyLObIPIpjHMcIdLYmHATAN9LgPqESfHAzE0nyVRiD+VvzSU4ptFhWH/AAd+rV1T9JZv8nXYsiR0g/tZV62Oc4CXOMHiSfqlXbaTYkn1VfTbrxUqKKSJG1SBF/Fc9RwV/LKmovZABfTcGxzaQ8DzIaQhc8f5yT6FYggixBEHiCDMzwMwpasKLp2cLTO8Ec0xlpvJdbnxmSUZqV6Na7x3TzvpbqYTzgXaTyghRHDUaZnvNXQNeD/8wAo3fgtceGdou0YepP4tLR56g75AH3Qp7zsrGMxms7Q1uzZ269SqRKKKE5JKT4J6BW9zl2DcG6KgcxrKYDg/vKhIEeNliDAHkvPGOVgV7GShyY9zRMcmzo1FHA4ZzgG1C8kwAGEEk2G8AItWr06DXCmQXMEiDYEwJPOJWLwGJh7ZMAceS1WDyuQ6SPGxwBkXNnNjncfNVcka7LOKW9cgfLqup1R9QmGNk+pDR8yiuVdoHUy9t9EF0cWkXkcrW9kHw1HQ57XAhr26Ta4uHAx5gKangzNV8yNGmYgS6GgAG9h9FMlFhq0bTCYkNrspudqJkg89UEs67D1HVVq9NQ5dhu+bTe13jpva4sMzI0tJbwggNJ5GVC6thx/7rEg3sA5w35qrt5NDSalaZuVXf5LeGqlpBG4uPMbLc/aA+m135hI9r/NefUcQ1wlj3vAJGp7dLjxuNuPMrUdm8fqYaRNxJb1B+Iem/qn434N9yWWEcqFjaAPnf1VAYbkj9TDTwPrCY3AnlZQ8dsuQ1CjGihh8HcQFT7S1w3QziAXH/d8I9pPqEdxVVmHZrcZ/KJu48vLmVg8wx5qPc5xkuJJ/YdNgia2oBTeWV+ERPqrjbrlJkrZ5J2IJaH4gmm2x0CO8I6zZg9z0CCMHILNqIYlyZ7L2P1jRq18NIJd7BaWl2ZrVC01QKZbtqLW2Nz4GiQfmtDSfToMLaLAwc+J8zufUoTiM25n12+SNxhHszZwlqn9tL/IzGdlmOZpdXO7jLWX8UG0ngQh7uwmGO9atfpTHyIKVbNTP6qvVzOOKBZVHon+Fxze6S5JHdg8Nf76px/Cybx5TcKEdgyy9KtTfeQHtc0yNpAlp9Uw54OZP6J1LN73J9yu99Psh+g4n1wDM07G4gkve17v6h94IHCW/CLmLBBXdnCLix4G1+cj916DhM5jZ1/P9kQFelVHjY1x/NADv+QvPnKNTT6MbU+hTjzFnlDuzruTfp8kl6HU7HUiZGIqAHgWNJHqCJ9gki+r5M3+Ky/D/AOP/AE8yzTLoe/iGk2Hvfoq2Dyh1TYsBfsHPa0uI5A8JMSVqM7y8Fzj/AFEmOI4mZvshGDzN9CC1tN4k6Q9uqJ4tcCHN9/RdCbceDOhV8gfH5RUpH7xjmctQifLmOoQ95iyP5/m/fBgDAwNkwCTJO5vt5IGKJJ+qsQbauQbq+OhjasX/AJPNcDiZv1/nuuubtaAmsN004WkpjmLSdncHTqODXCmS5wH3tR1IBvEtcCBPmT5Kt2lwdKliajKD9dNpAa6Q7gC4axZ0GRqHL3BTV7Q64sCgJ+ld0QeXmpAywJO6JsWOp0z7jdE8BVLBI8v1VuhRoUG6qre9eY8LidAtYaQQXHzMdE//AB5hEOwtIN/paGGOjmwQVXlLd4HrA6uwzRqsqmXMk3uDE2sSI8hbmr1PEtNtLdENlnQmNQO+oFBMvc0Olp1Nfr0kxaAdTHRxBIPWZ42J5bVuydtiDezr+11TmqFSzZIurDOVOpUzqYx2rS8y6LQwusBuUEr5pXqB5fLW928ggR4gAWwR1+qK5ZLWE3OkOiLukscRHOQZHmoBig9hbUFbndhEgby4khLi+bovaaTyrl8/AHw+Jf8AZ2aySdT4J3iGT813D5iWuBBIIMgjcEK/j8ve5oLWtDWizGvaXtG5LhxdxP0EQgDymKXNntNFFLCoXddm5wPbRpH3rDNhqZF/Np4+SlxXbem0fd0yTzeQAPRtz7rz8ViuGsU33WNeli2Fsyzl9V2p7pPsAOQHAKnSGoqq0ytN2SyL7RWDXWY0ann+kfhHVxt7lCvqYc3HDC/g0/Yrs2A0YiqBw7sH/wCwj6e6P4zFDf3/AEUmLxENgWiwGwgWAEdFm8bjDJEk/RPnJQVIzMOOWee6RzG4yTJty8+aC4nEmeMfVNrYwk8vqh+Ir3IuSfZUZSs9BhwqCHVsXeLKpiMRb1UbnQNlWr1egHzQpD3Kh5xR8l1uKdz/AJ+qpGsE0V0W0X7gYZjucohhc3v+qzHfEcU9mKXbWjt8XwzZNzZ3M+6SzAzJ44pLrYO2HwFnuqwC5lGlP5pc6SN+PPkq3+GAvY1wpPDiSS5/ckA7aZLeXIoriaVjqsBxdYQD4b8TFvQIHmzxo0ucBEhuoidLr242KKHPR8mjJ30Ue0uSU6EFuq5IDXEGQAPG0gTpmRJ3hNyDBU6ulhFIzq166vdvmTp0EuAiNPO8oRiKU3bpJO4aQT7bqo4x6wryi3GrDunbQY7W5XToVQ1hddslri1xaZMQ5oEgi+yzr7Rf+FPqVOH9k1tMujn/ACNk+CaXIPb4ONqJwqFTYjL30zD2uY61nAtMHYwQo6FMk291NohkfGTureBp6qjB1Cs5NktTEP0026jBJktaABaS51heEq+CfRdpeHsewiQ4QQRtbz90DknwcuKbFh266/jvEmOcAkD1NvVQVsa8iXHfhw9BwCNPwQq/fURcfGwfE13MDi3iChVXLXvcSWkcyRA9zZAmr5Lz6tEuW4ghjuWph9Yf+k+y0mHq3aRsQLW3cLfSPRZxzA0BjTOmZP5nEcOgFh5uRDL6umx3IH7g+8JOWN8lDNzI12H06KkvAYWuDSeRIA8PGACFTq91Tpuc1+pzdodUAEkCS0nSfJVqmTGteY0gSJgAkk/WVTxORQyoA+XEC3i/CQTuI2VaKj8l/TY24XFE2T5hqbWe6SGNBHmSIVDFfEff3upezWD1CtTdbUy3Uggx6iVHiRc+3sIRTST4PR+juTk/0V0kklB6MnwzZK9S7KYUUcI134qxLjz0iQwfr/uXl+GK9Rw9YGjQ07d0z/pAP0KbidclDVxcmojMyx8Eif4Vn8Zi1axziSes7/JBqpJSZybL2nxKCIsRiRG5J/nFD31oVirhp6qtUZPollt2QVKpPFVqjjzVl9KFC+miQmSZA5Mcpu7TXMRpi6ZDqhdFRdfTUZaj4YDsm7/ySVeEl21EbmanM8OxjDUqufWfEeM21Ha0zHGZ4IFSc17tVRwvzWh7TYcvpPLR+V3Xd0/VY7L6Je/RBJO39yVOJXGz5tglY/OMu7pwI6EHzuCCjGTZHQxFM63VKdUzpcIdTJABGtsagZO4KjzSHClRb4u6aGlw2Jkkx0BMeiOZViKOHZ94+mHfEWuDi4CLBukbmT8kcpvbx2WmoqXPR57jKJa4tO7SQfMGCr3Z/FdzWpVoB7t7XX28Jn+dYVbGO1VHHmSb73MrVdn2DC0RW0tNV4JplwnQ0Et1AH8TnA34ACN0+cqjyVMcN0uCbPqOKxmlzm1a5GrS/unt8DrhniAJvfjF7rK4rKn03htRjqZ5Pa5p87i4W4pZHjMS3vnO0g8SYnzJTMwo1GNFCudTDziQXbOa7gR0VeGTbwuixPT7ueTKZJnDsPULmQQbEHiAZ34GRYhPznODWu5z3nUSC+C4NI+ARuAb8kOxWFLHuZxaS0+lvmovsrrcSZhWNsb3FFyaW2x4rOBmS21oMH5Jz8Y50anE+ZJ+ZTBhSZHu47W6rtKgTAaCb+iLgDd4Nd2bzmm2maTw0gkkh0FjzBLAXbsOogavmEPxDmioXABpcPhD+8DXGbBw3AsdzG0oZQwzrjbmf08kUwWWOsCDMggAXvxPoq0lGLbOlO1tDT3H7MJaDqc0HU/u7slzb8SST/xSwmum7/KcSB8JxLTvxDXb+SnxFVoLcOKhpuF3yGua5zhZjwbEgAHkC71SwlAUqmqvRY5z/gjWHFxdpkUgY53jySH1yXtNFqmU8VmTgCGhrJ30gTcXGqSOlkIcjWd5eab40lstBAM2ndsnkUGc1LR9A0kMaxrYM0roC7CUIi4SUTdeh9kcYKtHu/x0hYc2EzPoSR7LzkFE8pzJ1J7XsMOabH6g8wdiEzHKnyV9Rjco8dm/xWAm5CE18tJ6LV5NmrMVT1CzhZzeR/Y8FYfl3KPJWXhUuUZ2PWvH9MjBVsB0gqjVy0TbdegVco6IfiOz88v1SJYGX8evg+zD1sARwkKtUwXJbY5IG81SrZPyslPG0Wo6iEjHVMKojhSeC1VXLOio4jLSOBHJBTQ1bWZt1KN0x1JG3YQmzh+6r1MIAu3HOAJ0BJXjhxySR7gPbNkxgPAfB/2rD16YFQwAL8uq6kiw+T5Zg6CGXMHIboTn3+a/1SSTIfcM1H2r9gRu62OO/wAvBjh3VH/pCSSbl8Habpmg7cvIbhwCQNIsNthwQXGuJosk7OcB0FrBJJU4GlPtmdzv/wDYq+Z/6WobSaJCSSvx6MDJ9zLeGbd385JZlZoiySShdgQ7NJkTAaNIkAn7zfo4QtHlY48dL78bCySSqZBkvvMDUcdYPEySeZO5K9CypgLKVQgF7adfS/8AE3Sy2l24jokkpyeP0amn6BmPeXULkmKlpvEtdMew9kEcEkkuJ7LQf2UMIUbgkkpZpIYU+luuJKCX0bHsS8jE04JEhwPUQbHmvSWpJLSwfaeb1v8Acf6JWJtZohJJP8FFdg/EtsUOc3dJJVpmlh6B9UKnWFlxJVZGtjAuJF1TqBJJVmaZUdukkko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AAAQABAAD/2wCEAAkGBhQSERQUExQVFBUVGBUZGRgXFxYXFxoYFRYVFRUWFxUXHSYeGBojGRQVHy8gIycpLCwsFh4xNTAqNSYrLCkBCQoKDgwOGg8PGiwkHiQpLCwsLCwsKSwpLCwsLCwsLCwsLCwsLCwsKSksKSwpLCwpLCwsLCksLCwsLCwsLCkpKf/AABEIAMIBAwMBIgACEQEDEQH/xAAbAAABBQEBAAAAAAAAAAAAAAAFAAIDBAYBB//EAEEQAAEDAgQDBgMHAgUDBAMAAAEAAhEDIQQFEjFBUWEGEyJxgZEyobEUI0JSwdHwYuEVM3KCkrLC8RZEorMkNEP/xAAbAQACAwEBAQAAAAAAAAAAAAACAwEEBQAGB//EAC0RAAICAQQBAwQBAwUAAAAAAAABAhEDBBIhMUEFE1EiMmFxFRQzoVKBkcHh/9oADAMBAAIRAxEAPwDMCU4AqSnSlFcsyV9V0MaXHjwA/wBRNgsNJs+hTnGKtsF06RKJZfldSoYY0u5ngPMmwWsy7srSZ/mEVHflFmevF3yHREKtYtEDSGjYNAACb7aXZTeqcnUANg+zTWiarp/pZYf8jc+ituxjaQhjQwdBf1O59SqmLxgBPE+qF4uu4/yUuU66H49O5u5sv182PE++yHvzZ3AqhUY524so/s55JLm2aEcMF4CdPNyPiM8o3VvD5j13QUUjsFcw9A8YUKTOljgaXCY/Y/qilLENdGsT5j6HdZrDgj+R80Uws8P56q1CTMfUYY+CxmmRUqw1RLm3DSbOsYB2JErz3NsLiHOj7OwBlhFAWEzyhemU6sTIhSfbAOJv/Lpu2PZjZNPufBhuz2Drn/NLgwNgNMAdIbwCr5vQ8RAG0rbYigxx1NseXA+XLy+iz2e0NzCRkh5Nn0+oLZz/ALnn+JCZh3XVnMWXKp0d0lGwzc5Yf/xqf+/5Peg+a3PUIzkxBwrf949dR/cIXmdP9vZFIXi8/szNYJrFNWCjaEF8DqLVFFKDuHkh+HbxV5m3qgGR4HVtiqVSyuPMqhXN1wdkL0wrpKjc5SiLEml1kiVGUaQDYi5KVyUpRAWOCSYurjrR6N2d7Md4O8qWpj3dHLkOq21FjGNDWtDWjYCw81QqYsNAaIGkQLbAbABRNx54lXE4xPNThkyu2EK0clUq4OydQxY5+91ep12HdTxIXcsfgztTLjJtPoqpyz09FsnYIG4ITTgBy/ZA8A6OvaMicm5rpyYHqtZ9i6D3/Vcbhug+aj2EF/ISMq3JL7eis08oE7LQnC+fonNw5/k/MqVhQMtdJ+QPTy0D2VqlhQBOw629yrtSqxnVCcbnLW2H1lE1GIuMsmZ8Ifi6unb5oViM0hDcwzsTE/JBsRjpM2M+6qzy/Br4NJS+o1WHzQE2d/PJOzZoLdX8lZ3LXlx4b/KAj+IvS/nGymLbR08axzTRgs3u6UMosuiucNuqWHppN0aSVo1nZu9Jw5On3A/VqhzRo4qzkFMtkcx8xcfqpc0ofujfMStF7cjRjMQxRNCv4tl4VbSlFyh9E3CtUHb8FVZZTsfAlQdQ+o+ypvCtOqc1XrlScVXqOE4lMJRIE5KaUiuIkC2cJXAuFdCIV5OpJSuqAj06piyJ/f8AVVTjCZumYqmRshjqjp3USbF48UaDTMeW8VPSzg81l3Yw7k7cFGMeRdCpMKWCD7RvMNnJ5q9Tz8jiIXm9TNiTHDoVwZk7+XTVmkipPQY5HpZ7SgbkH6rv/qUdPZeY/wCKReTKf/jB5qf6iQH8biPR6naflHy/ZUsV2m3lywX+MHmVBVzQn+XUPPNhx9Pwx8GsxfaEkW+f8sguKzgnkgdbFyd1EaspTbfZajGEPtQRr4snf5JgHVQUJ9Fdo05UD0GcopQLfz+BaKqIpO9ICDZbR0xv7/NGsSfBA4n6f3VjGuDP1DuaRjM3ZeyZgMJfmUWxGAJJlX8uy2OCUoNsuvNGELH5ZhojorGZ4YX5H/yiGHwsIFhc3a+vVpuPhqPJYeThYD/cG+/mrOxJUZTzOWTcgBmmGGqeYH9kIewzstlmeBmbLPYnDFU5KmbGKalEGQnh3BSupqMmEI2hOcoHvTqhUGpShbGVFFKkeo0xAHJXF0psqQWxQupBd0qTqGlJSd2uKLO2nqGOw28hZ/E4bSZGwlEOzmeNqtFGpGsABhP4gI8J/qA9wrOMwBk7eyOcL5RV0+avpkZPEMkqu8ItiKMGI9wqL2R/dIL1WUjUtb3UBqKerTPJV3sXEbWMdWKb3vVcc1RFqNJC2mSGqlrlMbSKlbSXOiFFiap6TOa4ykrdKhCBsbGBJQozBRTB09oVfD4cuPGEcwGE9AuirZM5KKL+XUCSLef7ItXw8mIsBAQbOc0+zsAb/mOuNjpb+Yj5D15IS3tnXH5D5s/Yq7HbFUzFyOeSW6JqmZartHAwLhYKt20xHB4b/pY0fOEKxmeVanx1Hv8A9TiR7bKd8Ig+1mnw2bXP+07KbXMpODnmRqHwt4GD+J3ltx5LBnEXVepiJUJckznuZcw4FjRvcjzttZop1SO8FmuP4xyJ/N9fNNzPK42H85LF0a61OU9qBp0V5cOD93Do4fiHXfzXcSVM5KWF3Hr4B1XDkbqlWprYV8E17dTCHNOzm3H9j0QTEZbHFV5QaL+PNHIAalMqDSitXCxvZVjQlCN2lF7VHpRCphim/ZrItwLiDoSDFcOHT6WCJ4KdwGwpimpqdBEGZZzKvYfLOXuotsZtSBQwZ5JLRjKUl1MDfEydCvC22SdqmvAZXIDthU4Ho/8AKf6tucLAypKdaFYjKjOniUj07G5dIuN/b04IRicrj+390GybtPUojTZ9P8jtv9p/CtRhM7oVh8XduAJLX7QNyH7KXFS6Bjmni+7ozdfLzfj8voqdTDHl7wi2O7T4YOhup55tsPSd1YwNWnWBLJBAkh3LnaxhV5QaHQ9SwSe3dyZo4XyTThlqaOEbUaHMOpp2I6b7qOtloESQJsJgX5CVFMtLPjkrT4M39nKlbhjxEeaP/wCGdD7qRuU+fku2sL3IryA2Yf8AkK1SwcnaUapZQSQFZrYalRH3j2M6E+I/7Rc+yOOJsXPUwj5KmFy+wkbe391exmLbh2gkTUI8LP8Audyb8yhON7XADTQbH9bh4vNreHql2by3v3uqVZLGnxEm73b6SfqrEYpdGdmyykrfCOYHI62LcajjDSb1H7Hoxv4o5Cw5oy3sdhmjxPqvPMFjB7aSfmimKxfAWAgCBAgcB06INiMeZN/55LpSjETDHky+a/CKmYdiRE0Xlx/I/SCf9L22J6EBY/F4UsJBBBBgg2IPIhbnDZtdN7SZYMRT71g+8YPFH4mjf1AuPbkg4n0PW/C6lyvk88cuSpa1OFDKXRcTseCpG1FCCnArjgll+bPpGWOLeY3B82mxRuj2kY8/e04P5mX92OM+xWVCe16LcA4Ltdm3Zh6dX/LqMd02d6tN0ytkhHCCslSqo3iMViKNOkKdR2qqA6xkNBuG+KRMXJ4e66osr59XLTxtuyw7KCVwZKeSZg+1FR4LBUa542L6bYdz2ggf+Vo+z2NqYmp8FPum2qRAcxwHwm9wTsY4FQ4RXkpv12C7Rn6eSk7hXGZMtJmuPo0XAAjXBOkkHwggEnldZnH9qCRDHHe+k6DHTTePNDHaxL9fi3UUXGZJFyAOpt8yrFPDU2bvB6NGo/t81l6maUmaXuJ1HV8by4iCACAfM7qtU7W0+c8tg324lE1X2ozNX67lvbA0tbO3hxDcKS0GxLjcc7NSWZ/9af6vePkuLvr+DJ/lc/8AqYBLUtKKsymoRqFN0eXDmBuR6LgwIa3XUdobw/MfIcB1PzUXZ7ueohBW2DWghXqVNz6ekGNTjPkAIHlclTUH06nhZSJ/qlxd+3yURDqT3NBIgwfTpzXW0UZ5Y6yDhB0MdhmUTAaKj7SXHTTE7Dm4+wWiy7OwKbO7pgP8QeNALBEg6pcIBBFyeBQttLvGPLySQ2dpMC4gcYP1RhuFw/dEVHFgcA5xA+J7mtdJE7CYjzXOdmDPHPDkcSTs9iG031GNqUXB5BDT3jtJ/FdtvmdlN2kwr3VKLnsaabNTj3ZcQXSCA4OGppMAbFCKHaDD4cg02OquG0taxoPCwkuPmVpqWY0yXMc5rXH4nExLuIB4NnZc5yQyGV7dt8FB/aGoL/ZWjqRVI+QCo1O1db8IpNnkwn/qcUapZXTDw44ioxouQYDHDkHBygz3A069Nxw1n6mNc4WLmuMEzzuL7xK73WaC1qSe6P8AkzeKz6u6zqrx0B0fJgCFPqb/AM90bxOKrUxpfTp16IOmfi08ANY8THLuHwjQddMatQ8AdBLX7lt7OdGx434hS5PyPw+oQafFNeAFSN16RktPRhqTRxaHeZf4j9YXnWIzL7wio0zN7aXDz/uvRezOPZVpMa0+JrQCDY+ERq6iITYpkrW483Hk7ixbiN/qs3mFeCVtcVg5b7/z6rEZ1R0m46JeWLRraTIpIHjHEGzvQwj+TZzBF4P6rG1KlypcPiy0pKtFuajNUw72mycNPe0xFN5uPyOO7f8ASbkeyzNSnC1+W5y1wLXgOa4QWnl/PZCc5yfuzqb4qbj4Xcjvodyd9eCde4ppPH9L6AULoT301zSoGnWlPXGhPDVBI+ki4x7zTDSXQ0Q0hvw3Bu5vije0Ec0JY1F8sw51MkES5o5bkBA3RQ10FPG1dF3KuzArOZU1sDZOru3eKRtAj7skXPKDHAI9mRNN1SrSrVKerxFroezb8puLRxJCQzXDte9rX02u1eIAhu244Am0GOSF9osaBRMGdU8Zm17jyIQXKT5Pn+SbszuY9rX0y8OaHh7TYlwAJBEgEaoIJBE8r2WLqZg6bEzzEgqXMKxLpPn+gQ6o0gwVqYsaSFJt9k7sY43JJ8zPuufa3W6bHc+5UdKnP9lPisEWWd12IcLGCJEiQbQm8dEtWR6zz/RJQkLiLajtp6ZkmGxFdzX1H6dWxduYvIG5VvOezpqvqVnajTYJMC7iAJ0g8ys/hsRiqz9bnRwuWsEDgByAWtr4unSFOlWLiSGukGSwmCCJ49FkyuLNqDjJfV0ZnKu0Tmv0ACnTMgBu4J/E5xu53nboieD7PvqOtEcXn4fMcz0F0QZ2RpF/ePJ0m+hkAEm4Jfs0EXjdF2jU2KbC1jbX0ho6NJIv/IS8k14FR9Rnp7jHkA4/CfZ3UjTJc0y2pLR4tW/DwjTIAHuqWAzNtQ06VVhLCCG1PheImGlt9UCBzuEazKiX0yGuOoQQCZuDIBIsB5LN1cGWVS1tyx7aggE2dEgcbGPZdCSaKX9TOb3N8ljMGU6B+7otdquHVNRMcwywHrKZicC7FAPpkCpAD2/DJ21N4QYmOF+CKZtge+DQO8kcXU3EmbgANnbqlk2HFF7dRO4mQ4R6AW9fki38fkNamPTAGH7M4guAcCR5g/qvQ8oyju6RZfU4QdJuPIHdY9mKcax0Aje4Bt1mLAc0c7FViMNfVpDzt49MgEnmOfqoySbQc8ij9gIzHLX4WtDHtqVK9m2PwzB7xh4zEC+xNoClxL2MYCxuoB3hEfFUIgAN30t3jmQj2XZY84mpiKwBO1ODqGmIBixEN9pKs47Km1KtOqx2l1Mnw/E0zN7XDpO91G/mmHh1Gy778P4MozKKoY5+LLXsuSCQ6own4QHx4ZPCS1Wsmr0aNRplxBtdoGmRubnV6ITmed1MPULHsD2mQ4G7XN/8hSZbXw1SdDxSn/8AnUJEHmx5t805OS+ovYJ41Lk9Jp1vIgxfgQeMhZztNlEiQFSyjPTSe6ifGxgJMEeAyI089wSJ481pK+LY6nqLgWEWIvN4joeisuSnE2MGZRlui+PJ5HjKBaSFXpvWwzvK2vaXsIPONxyBWTq4cgqmmujdxzWSKlB2T0K5BBCOYLN7Fr/Ex1i07Efv14LPU2qy0KLpjtm5cl/M8q0Q5p1U3bHiP6XdfqhjqaN4HE20Pu1wgj6EdRzVXGYIscWnhx5jcH1EJidlVxcHTBzWqQNUndp7WKAhUG3RTBZfTAL9DdUw1xBcWmC7V4ido9ENxOLNFgLQ0kkyXAG3ACfVFMox1B1jU8TvEGEkDUWQaYc6wkH5IafZ5/1DUQm3jrlfP/RXwGeNNRzMQGvDQSS5ocQQRsTe/moe0FemabW0S0tEDS0RBnUSG8iSVLlnZsuNV1VpbMi9jOoHj5R6qvWdRplw0MdBAaXCo7zLmtgbbXRJLdweWy7Hd9mOxNPbnufU/so3YaXQ2/ARefRG84xtOpAps06ZMw1sgxYtbJ3B3JN0OpOLDqaAfOYIIg7GdlejJ0VKp0Nbg30XNLmFpkOAe0idJB2O4kK52gx9TEOFR7WsBADQ34YEmbkmSSTJ3TMzzh9ZrA6IpyAGtgAGL7kk+HiVzH5x31Om0UqdPuwA57ZBeQA1rnk2FhYDquSbabQ1U+ECvs6Skny+f7LqbbO2s2mJ7Qhp1NwtMVPzEEweYG09YVHCd7WqmpUcebnHZo4/p52Wm/xWg9+k06Y1WaTPxcARO3C8Kjj8X3boPhbtAEC9tlmp8cIvqSyR3XwH++bpaSARA0iLEcC78zrdAuV8btJHRrWiRbhFljmdo2sAaNRIJiZneZgefFPwfaElw0nQXAy4zq0i7i6NgImONglexLsyJXKXBrHVC6xnys4xwgfhCRptmwcyB+Qm3VxN78FgMx7V1HkhjixnSxPVxG5Kp0s6qs8TarjG9z8wUxaWVFhYVXLN/UxbZLQXn3FuZAgNXTnQbZrmBvAAkz73Ky2KzwvoipLtw14B0iSLOsOJ36oQc5jxCdU2JIIaOgXLTtleeNxdG/fmxcYOkk8GgT0BIIjfa+6zWYZ4+iDh6LzYnW5tpdsQ2OAiOu6DYHOIqsc7YPY5xMTDXAnboD7J2LoGliDr4OM++6dHDtfJawJ1yPOOe0z3jtQ/qM/VHcJ24rGhUYXFzgBpefiDZh1/XfgsdicOWTs6TZwIM9eaJ5BgXO1nhpcP+QgJk4R22x/F0F8loOrEMd4mk8T8M7uB4eWx+a0DexukktIeAJAmCbSBOwkcVzBYdtABve0mOg6g8kOnhdrXAeRNvVWsVmVVhhlMOJAIcC3uo5ggwTPIhU5yd8ESlNeCGrgnUW/eANe863SRBn4QCNwBayovz1jQaQfPeED+kOnwuvfcAeSlzLB1qrTFQOOk6WNba5BIDiLfFMCyC0ezwBmo6TyH6u29pRQa7bNTTZsuaHtY4/ssdn81qd8abtnnSR1mP55BE80yWCbQuYXIxVqhzHNYSRIJg6ubec724ythmWCkczAn90Tipco2vTZzwSePIecfZIUncItjsHfbmqzaUfwqu0eoi00RYSiQZRHG0S6mx/m30+Jv/cmYfD8d0SxzQKHm9vya8psEVdQ0q/ZnjTT2U0nvCaKy5i/Badkza4a0u0+K54xBgCeJNlyhkNA2YHPiAQbnaxsOkKfLnFzgRHg8Z/00/E4DrCoYLBOLHOc4Nc5wIDu82YCTHdxxeN1Cv5PL69Rhnbas0zqApUGtYCAG2EXkn9yV5vnGpj4cC1zee4nxD5FazEUX0mB2rUDMAOqRO1wXSQORWPzF5e4kkcALQI2AAAsITMEebPL50tzooU6t5PKD9QZ9EawuIoMpnUwPd6udBbzd4afi4tBPVBhSNxH9oO3zVvL8ve8lrGucS38IkWPGbNHUq3JCotoHvZJG8EfpP6LgHSzRPmTx/T0VzH5e+kWgxIEy1zXNNyLObIPIpjHMcIdLYmHATAN9LgPqESfHAzE0nyVRiD+VvzSU4ptFhWH/AAd+rV1T9JZv8nXYsiR0g/tZV62Oc4CXOMHiSfqlXbaTYkn1VfTbrxUqKKSJG1SBF/Fc9RwV/LKmovZABfTcGxzaQ8DzIaQhc8f5yT6FYggixBEHiCDMzwMwpasKLp2cLTO8Ec0xlpvJdbnxmSUZqV6Na7x3TzvpbqYTzgXaTyghRHDUaZnvNXQNeD/8wAo3fgtceGdou0YepP4tLR56g75AH3Qp7zsrGMxms7Q1uzZ269SqRKKKE5JKT4J6BW9zl2DcG6KgcxrKYDg/vKhIEeNliDAHkvPGOVgV7GShyY9zRMcmzo1FHA4ZzgG1C8kwAGEEk2G8AItWr06DXCmQXMEiDYEwJPOJWLwGJh7ZMAceS1WDyuQ6SPGxwBkXNnNjncfNVcka7LOKW9cgfLqup1R9QmGNk+pDR8yiuVdoHUy9t9EF0cWkXkcrW9kHw1HQ57XAhr26Ta4uHAx5gKangzNV8yNGmYgS6GgAG9h9FMlFhq0bTCYkNrspudqJkg89UEs67D1HVVq9NQ5dhu+bTe13jpva4sMzI0tJbwggNJ5GVC6thx/7rEg3sA5w35qrt5NDSalaZuVXf5LeGqlpBG4uPMbLc/aA+m135hI9r/NefUcQ1wlj3vAJGp7dLjxuNuPMrUdm8fqYaRNxJb1B+Iem/qn434N9yWWEcqFjaAPnf1VAYbkj9TDTwPrCY3AnlZQ8dsuQ1CjGihh8HcQFT7S1w3QziAXH/d8I9pPqEdxVVmHZrcZ/KJu48vLmVg8wx5qPc5xkuJJ/YdNgia2oBTeWV+ERPqrjbrlJkrZ5J2IJaH4gmm2x0CO8I6zZg9z0CCMHILNqIYlyZ7L2P1jRq18NIJd7BaWl2ZrVC01QKZbtqLW2Nz4GiQfmtDSfToMLaLAwc+J8zufUoTiM25n12+SNxhHszZwlqn9tL/IzGdlmOZpdXO7jLWX8UG0ngQh7uwmGO9atfpTHyIKVbNTP6qvVzOOKBZVHon+Fxze6S5JHdg8Nf76px/Cybx5TcKEdgyy9KtTfeQHtc0yNpAlp9Uw54OZP6J1LN73J9yu99Psh+g4n1wDM07G4gkve17v6h94IHCW/CLmLBBXdnCLix4G1+cj916DhM5jZ1/P9kQFelVHjY1x/NADv+QvPnKNTT6MbU+hTjzFnlDuzruTfp8kl6HU7HUiZGIqAHgWNJHqCJ9gki+r5M3+Ky/D/AOP/AE8yzTLoe/iGk2Hvfoq2Dyh1TYsBfsHPa0uI5A8JMSVqM7y8Fzj/AFEmOI4mZvshGDzN9CC1tN4k6Q9uqJ4tcCHN9/RdCbceDOhV8gfH5RUpH7xjmctQifLmOoQ95iyP5/m/fBgDAwNkwCTJO5vt5IGKJJ+qsQbauQbq+OhjasX/AJPNcDiZv1/nuuubtaAmsN004WkpjmLSdncHTqODXCmS5wH3tR1IBvEtcCBPmT5Kt2lwdKliajKD9dNpAa6Q7gC4axZ0GRqHL3BTV7Q64sCgJ+ld0QeXmpAywJO6JsWOp0z7jdE8BVLBI8v1VuhRoUG6qre9eY8LidAtYaQQXHzMdE//AB5hEOwtIN/paGGOjmwQVXlLd4HrA6uwzRqsqmXMk3uDE2sSI8hbmr1PEtNtLdENlnQmNQO+oFBMvc0Olp1Nfr0kxaAdTHRxBIPWZ42J5bVuydtiDezr+11TmqFSzZIurDOVOpUzqYx2rS8y6LQwusBuUEr5pXqB5fLW928ggR4gAWwR1+qK5ZLWE3OkOiLukscRHOQZHmoBig9hbUFbndhEgby4khLi+bovaaTyrl8/AHw+Jf8AZ2aySdT4J3iGT813D5iWuBBIIMgjcEK/j8ve5oLWtDWizGvaXtG5LhxdxP0EQgDymKXNntNFFLCoXddm5wPbRpH3rDNhqZF/Np4+SlxXbem0fd0yTzeQAPRtz7rz8ViuGsU33WNeli2Fsyzl9V2p7pPsAOQHAKnSGoqq0ytN2SyL7RWDXWY0ann+kfhHVxt7lCvqYc3HDC/g0/Yrs2A0YiqBw7sH/wCwj6e6P4zFDf3/AEUmLxENgWiwGwgWAEdFm8bjDJEk/RPnJQVIzMOOWee6RzG4yTJty8+aC4nEmeMfVNrYwk8vqh+Ir3IuSfZUZSs9BhwqCHVsXeLKpiMRb1UbnQNlWr1egHzQpD3Kh5xR8l1uKdz/AJ+qpGsE0V0W0X7gYZjucohhc3v+qzHfEcU9mKXbWjt8XwzZNzZ3M+6SzAzJ44pLrYO2HwFnuqwC5lGlP5pc6SN+PPkq3+GAvY1wpPDiSS5/ckA7aZLeXIoriaVjqsBxdYQD4b8TFvQIHmzxo0ucBEhuoidLr242KKHPR8mjJ30Ue0uSU6EFuq5IDXEGQAPG0gTpmRJ3hNyDBU6ulhFIzq166vdvmTp0EuAiNPO8oRiKU3bpJO4aQT7bqo4x6wryi3GrDunbQY7W5XToVQ1hddslri1xaZMQ5oEgi+yzr7Rf+FPqVOH9k1tMujn/ACNk+CaXIPb4ONqJwqFTYjL30zD2uY61nAtMHYwQo6FMk291NohkfGTureBp6qjB1Cs5NktTEP0026jBJktaABaS51heEq+CfRdpeHsewiQ4QQRtbz90DknwcuKbFh266/jvEmOcAkD1NvVQVsa8iXHfhw9BwCNPwQq/fURcfGwfE13MDi3iChVXLXvcSWkcyRA9zZAmr5Lz6tEuW4ghjuWph9Yf+k+y0mHq3aRsQLW3cLfSPRZxzA0BjTOmZP5nEcOgFh5uRDL6umx3IH7g+8JOWN8lDNzI12H06KkvAYWuDSeRIA8PGACFTq91Tpuc1+pzdodUAEkCS0nSfJVqmTGteY0gSJgAkk/WVTxORQyoA+XEC3i/CQTuI2VaKj8l/TY24XFE2T5hqbWe6SGNBHmSIVDFfEff3upezWD1CtTdbUy3Uggx6iVHiRc+3sIRTST4PR+juTk/0V0kklB6MnwzZK9S7KYUUcI134qxLjz0iQwfr/uXl+GK9Rw9YGjQ07d0z/pAP0KbidclDVxcmojMyx8Eif4Vn8Zi1axziSes7/JBqpJSZybL2nxKCIsRiRG5J/nFD31oVirhp6qtUZPollt2QVKpPFVqjjzVl9KFC+miQmSZA5Mcpu7TXMRpi6ZDqhdFRdfTUZaj4YDsm7/ySVeEl21EbmanM8OxjDUqufWfEeM21Ha0zHGZ4IFSc17tVRwvzWh7TYcvpPLR+V3Xd0/VY7L6Je/RBJO39yVOJXGz5tglY/OMu7pwI6EHzuCCjGTZHQxFM63VKdUzpcIdTJABGtsagZO4KjzSHClRb4u6aGlw2Jkkx0BMeiOZViKOHZ94+mHfEWuDi4CLBukbmT8kcpvbx2WmoqXPR57jKJa4tO7SQfMGCr3Z/FdzWpVoB7t7XX28Jn+dYVbGO1VHHmSb73MrVdn2DC0RW0tNV4JplwnQ0Et1AH8TnA34ACN0+cqjyVMcN0uCbPqOKxmlzm1a5GrS/unt8DrhniAJvfjF7rK4rKn03htRjqZ5Pa5p87i4W4pZHjMS3vnO0g8SYnzJTMwo1GNFCudTDziQXbOa7gR0VeGTbwuixPT7ueTKZJnDsPULmQQbEHiAZ34GRYhPznODWu5z3nUSC+C4NI+ARuAb8kOxWFLHuZxaS0+lvmovsrrcSZhWNsb3FFyaW2x4rOBmS21oMH5Jz8Y50anE+ZJ+ZTBhSZHu47W6rtKgTAaCb+iLgDd4Nd2bzmm2maTw0gkkh0FjzBLAXbsOogavmEPxDmioXABpcPhD+8DXGbBw3AsdzG0oZQwzrjbmf08kUwWWOsCDMggAXvxPoq0lGLbOlO1tDT3H7MJaDqc0HU/u7slzb8SST/xSwmum7/KcSB8JxLTvxDXb+SnxFVoLcOKhpuF3yGua5zhZjwbEgAHkC71SwlAUqmqvRY5z/gjWHFxdpkUgY53jySH1yXtNFqmU8VmTgCGhrJ30gTcXGqSOlkIcjWd5eab40lstBAM2ndsnkUGc1LR9A0kMaxrYM0roC7CUIi4SUTdeh9kcYKtHu/x0hYc2EzPoSR7LzkFE8pzJ1J7XsMOabH6g8wdiEzHKnyV9Rjco8dm/xWAm5CE18tJ6LV5NmrMVT1CzhZzeR/Y8FYfl3KPJWXhUuUZ2PWvH9MjBVsB0gqjVy0TbdegVco6IfiOz88v1SJYGX8evg+zD1sARwkKtUwXJbY5IG81SrZPyslPG0Wo6iEjHVMKojhSeC1VXLOio4jLSOBHJBTQ1bWZt1KN0x1JG3YQmzh+6r1MIAu3HOAJ0BJXjhxySR7gPbNkxgPAfB/2rD16YFQwAL8uq6kiw+T5Zg6CGXMHIboTn3+a/1SSTIfcM1H2r9gRu62OO/wAvBjh3VH/pCSSbl8Habpmg7cvIbhwCQNIsNthwQXGuJosk7OcB0FrBJJU4GlPtmdzv/wDYq+Z/6WobSaJCSSvx6MDJ9zLeGbd385JZlZoiySShdgQ7NJkTAaNIkAn7zfo4QtHlY48dL78bCySSqZBkvvMDUcdYPEySeZO5K9CypgLKVQgF7adfS/8AE3Sy2l24jokkpyeP0amn6BmPeXULkmKlpvEtdMew9kEcEkkuJ7LQf2UMIUbgkkpZpIYU+luuJKCX0bHsS8jE04JEhwPUQbHmvSWpJLSwfaeb1v8Acf6JWJtZohJJP8FFdg/EtsUOc3dJJVpmlh6B9UKnWFlxJVZGtjAuJF1TqBJJVmaZUdukkkoOP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 descr="C:\Documents and Settings\Donchyk\Рабочий стол\рпрпррпррп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799"/>
            <a:ext cx="2330559" cy="2620821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10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772400" cy="1362456"/>
          </a:xfrm>
        </p:spPr>
        <p:txBody>
          <a:bodyPr/>
          <a:lstStyle/>
          <a:p>
            <a:r>
              <a:rPr lang="uk-UA" sz="3600" dirty="0" smtClean="0"/>
              <a:t>Саркома </a:t>
            </a:r>
            <a:r>
              <a:rPr lang="uk-UA" sz="3600" dirty="0" err="1" smtClean="0"/>
              <a:t>Капоші</a:t>
            </a:r>
            <a:endParaRPr lang="ru-RU" sz="3600" dirty="0"/>
          </a:p>
        </p:txBody>
      </p:sp>
      <p:pic>
        <p:nvPicPr>
          <p:cNvPr id="4098" name="Picture 2" descr="C:\Documents and Settings\Donchyk\Рабочий стол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610" y="3663347"/>
            <a:ext cx="3565344" cy="28768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9024" y="1196752"/>
            <a:ext cx="878497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У хворих на СНІД  виникає так звана СНІД – асоційована  саркома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Капоші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, вона характеризується  наявністю  великої  кількості  пухлин  і виразок по шкірі , на слизових та внутрішніх органах ( виявляються при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ренгені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) , швидко прогресуюча і виникає у людей молодше 40 років 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Волосиста лейкоплакія – як досліджено , зустрічається лише у хворих на СНІД. Хвороба проявляється у вигляді білих бородавчатих  висипів на  бічних поверхнях язика та щоках із середини.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298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2400" cy="1362456"/>
          </a:xfrm>
        </p:spPr>
        <p:txBody>
          <a:bodyPr/>
          <a:lstStyle/>
          <a:p>
            <a:r>
              <a:rPr lang="uk-UA" sz="3600" dirty="0" smtClean="0"/>
              <a:t>В яких випадках розвивається імунодефіцит без участі ВІЛ? Чи існує СНІД у тварин?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722181"/>
            <a:ext cx="8136904" cy="1509712"/>
          </a:xfrm>
        </p:spPr>
        <p:txBody>
          <a:bodyPr>
            <a:no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Активно розвивається імунодефіцит без участі ВІЛ при опроміненні, при довготривалій терапії  хіміопрепаратами у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онкохворих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, при трансплантації органів та при нервових враженнях організму( не психічних). Імунодефіцит проявляється у загальному зниженні кількості лейкоцитів , яке ніколи не супроводжується зміною лейкоцитарної  формули.  </a:t>
            </a:r>
          </a:p>
        </p:txBody>
      </p:sp>
      <p:pic>
        <p:nvPicPr>
          <p:cNvPr id="3074" name="Picture 2" descr="C:\Documents and Settings\Donchyk\Рабочий стол\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789040"/>
            <a:ext cx="2689853" cy="20173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4067944" y="3355784"/>
            <a:ext cx="46805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тварин СНІД поки що не виявлений.  Його прослідкували лише у людей і мавп , причому віруси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мавп’ячого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і людського СНІДУ дуже схожі між собою. Взагалі звірі  не є носіями ВІЛ.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Домашні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тварини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собаки,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морські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свинки,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дикі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тварини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лисиці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білки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комахи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воші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комарі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— не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переносять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ВІЛ.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вірус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жодному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поза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людським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мавп’ячим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90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7772400" cy="1362456"/>
          </a:xfrm>
        </p:spPr>
        <p:txBody>
          <a:bodyPr/>
          <a:lstStyle/>
          <a:p>
            <a:r>
              <a:rPr lang="uk-UA" sz="3600" dirty="0" smtClean="0"/>
              <a:t>Як виявляють ВІЛ спеціалісти?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1106448"/>
            <a:ext cx="55446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Для того , щоб виявити ВІЛ, у хворих на СНІД беруть кров і із клітин крові виділяють вірус. Цей отриманий вірус використовують як антиген у тестах. Що це означає? Беруть кров у підозрюваного на СНІД. Із неї отримують сироватку , у яку додають антиген ( вірус). Якщо антитіла є , то їх взаємодія проявляється у вигляді кольорової реакції ( зміна кольору сироватки).  Якщо тест підтвердив наявність ВІЛ ( позитивна реакція) то обов’язково проводять додатковий тест для попередження помилок. </a:t>
            </a:r>
          </a:p>
          <a:p>
            <a:endParaRPr lang="uk-UA" sz="800" dirty="0" smtClean="0"/>
          </a:p>
          <a:p>
            <a:endParaRPr lang="uk-UA" sz="800" dirty="0"/>
          </a:p>
        </p:txBody>
      </p:sp>
      <p:pic>
        <p:nvPicPr>
          <p:cNvPr id="4101" name="Picture 5" descr="C:\Documents and Settings\Donchyk\Рабочий стол\загруженное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37" y="1299989"/>
            <a:ext cx="2524125" cy="1809750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Documents and Settings\Donchyk\Рабочий стол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80" y="3930969"/>
            <a:ext cx="2769638" cy="183639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08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913</TotalTime>
  <Words>809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СНІД. Ти повинен це знати</vt:lpstr>
      <vt:lpstr>Що таке СНІД?</vt:lpstr>
      <vt:lpstr>Дія ВІЛ-інфекції на організм</vt:lpstr>
      <vt:lpstr>Шляхи передачі ВІЛ- інфекції  </vt:lpstr>
      <vt:lpstr>Презентация PowerPoint</vt:lpstr>
      <vt:lpstr>Як проявляється СНІД? Які симптоми має ця хвороба?</vt:lpstr>
      <vt:lpstr>Саркома Капоші</vt:lpstr>
      <vt:lpstr>В яких випадках розвивається імунодефіцит без участі ВІЛ? Чи існує СНІД у тварин?</vt:lpstr>
      <vt:lpstr>Як виявляють ВІЛ спеціалісти?</vt:lpstr>
      <vt:lpstr>Яких осіб обов’язково тестують</vt:lpstr>
      <vt:lpstr>Захисні чинники</vt:lpstr>
      <vt:lpstr>Список використаної літератури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СНІД. Ти повинен це знати</dc:title>
  <dc:creator>User</dc:creator>
  <cp:lastModifiedBy>Голощук Дарія</cp:lastModifiedBy>
  <cp:revision>55</cp:revision>
  <dcterms:created xsi:type="dcterms:W3CDTF">2013-02-08T16:35:18Z</dcterms:created>
  <dcterms:modified xsi:type="dcterms:W3CDTF">2014-06-06T14:40:45Z</dcterms:modified>
</cp:coreProperties>
</file>