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94660"/>
  </p:normalViewPr>
  <p:slideViewPr>
    <p:cSldViewPr>
      <p:cViewPr varScale="1">
        <p:scale>
          <a:sx n="70" d="100"/>
          <a:sy n="70" d="100"/>
        </p:scale>
        <p:origin x="-15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09.06.2014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09.06.2014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09.06.2014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09.06.2014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rgbClr val="FFFF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09.06.2014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388" y="1084163"/>
            <a:ext cx="6874980" cy="4865117"/>
          </a:xfrm>
        </p:spPr>
        <p:style>
          <a:lnRef idx="1">
            <a:schemeClr val="accent6"/>
          </a:lnRef>
          <a:fillRef idx="2">
            <a:schemeClr val="accent6"/>
          </a:fillRef>
          <a:effectRef idx="1">
            <a:schemeClr val="accent6"/>
          </a:effectRef>
          <a:fontRef idx="minor">
            <a:schemeClr val="dk1"/>
          </a:fontRef>
        </p:style>
        <p:txBody>
          <a:bodyPr/>
          <a:lstStyle/>
          <a:p>
            <a:pPr algn="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ndalus" panose="02020603050405020304" pitchFamily="18" charset="-78"/>
                <a:cs typeface="Andalus" panose="02020603050405020304" pitchFamily="18" charset="-78"/>
              </a:rPr>
              <a:t>UKRAINE</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ndalus" panose="02020603050405020304" pitchFamily="18" charset="-78"/>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88" y="1340768"/>
            <a:ext cx="703580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74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3789040"/>
            <a:ext cx="7408333" cy="2592288"/>
          </a:xfrm>
        </p:spPr>
        <p:txBody>
          <a:bodyPr>
            <a:normAutofit fontScale="92500" lnSpcReduction="20000"/>
          </a:bodyPr>
          <a:lstStyle/>
          <a:p>
            <a:pPr marL="0" indent="0" algn="just">
              <a:buNone/>
            </a:pPr>
            <a:r>
              <a:rPr lang="en-US" dirty="0"/>
              <a:t>Ukraine  is a country in Eastern Europe. Ukraine borders Russia to the east and northeast, Belarus to the northwest, Poland, Slovakia and Hungary to the west, Romania and Moldova to the southwest, and the Black Sea and Sea of Azov to the south and southeast, respectively. </a:t>
            </a:r>
            <a:endParaRPr lang="ru-RU" dirty="0" smtClean="0"/>
          </a:p>
          <a:p>
            <a:pPr marL="0" indent="0" algn="just">
              <a:buNone/>
            </a:pPr>
            <a:r>
              <a:rPr lang="en-US" dirty="0" smtClean="0"/>
              <a:t>Its </a:t>
            </a:r>
            <a:r>
              <a:rPr lang="en-US" dirty="0"/>
              <a:t>population is about </a:t>
            </a:r>
            <a:r>
              <a:rPr lang="en-US" dirty="0" smtClean="0"/>
              <a:t>46 </a:t>
            </a:r>
            <a:r>
              <a:rPr lang="en-US" dirty="0" err="1"/>
              <a:t>mln</a:t>
            </a:r>
            <a:r>
              <a:rPr lang="en-US" dirty="0"/>
              <a:t> people. Ukraine covers about 603.700-sq. km being larger than any country in Western Europe. </a:t>
            </a:r>
            <a:r>
              <a:rPr lang="en-US" dirty="0" smtClean="0"/>
              <a:t>From </a:t>
            </a:r>
            <a:r>
              <a:rPr lang="en-US" dirty="0"/>
              <a:t>east to west Ukraine stretches for more than 1300 km and from north to south for almost 900 km.</a:t>
            </a:r>
            <a:endParaRPr lang="ru-RU" dirty="0"/>
          </a:p>
        </p:txBody>
      </p:sp>
      <p:sp>
        <p:nvSpPr>
          <p:cNvPr id="2" name="Заголовок 1"/>
          <p:cNvSpPr>
            <a:spLocks noGrp="1"/>
          </p:cNvSpPr>
          <p:nvPr>
            <p:ph type="title"/>
          </p:nvPr>
        </p:nvSpPr>
        <p:spPr/>
        <p:txBody>
          <a:bodyPr/>
          <a:lstStyle/>
          <a:p>
            <a:endParaRPr lang="ru-RU"/>
          </a:p>
        </p:txBody>
      </p:sp>
      <p:pic>
        <p:nvPicPr>
          <p:cNvPr id="1026" name="Picture 2" descr="C:\Users\Овруч\Desktop\Europe-Ukraine-Disput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3456384"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391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вруч\Desktop\Времена года, место, дерево, природа, природная красота, 1600x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539552" y="2675467"/>
            <a:ext cx="8208911" cy="3450696"/>
          </a:xfrm>
          <a:ln>
            <a:solidFill>
              <a:schemeClr val="bg2">
                <a:lumMod val="75000"/>
              </a:schemeClr>
            </a:solidFill>
            <a:prstDash val="lgDashDot"/>
          </a:ln>
        </p:spPr>
        <p:txBody>
          <a:bodyPr>
            <a:normAutofit/>
          </a:bodyPr>
          <a:lstStyle/>
          <a:p>
            <a:pPr marL="0" indent="0" algn="just">
              <a:buNone/>
            </a:pPr>
            <a:r>
              <a:rPr lang="en-US" dirty="0">
                <a:solidFill>
                  <a:schemeClr val="bg1"/>
                </a:solidFill>
              </a:rPr>
              <a:t>Ukraine has a mostly temperate continental climate, although the southern coast has a humid subtropical climate. Precipitation is disproportionately distributed; it is highest in the west and north and lowest in the east and southeast. Western Ukraine receives around 1,200 </a:t>
            </a:r>
            <a:r>
              <a:rPr lang="en-US" dirty="0" err="1">
                <a:solidFill>
                  <a:schemeClr val="bg1"/>
                </a:solidFill>
              </a:rPr>
              <a:t>millimetres</a:t>
            </a:r>
            <a:r>
              <a:rPr lang="en-US" dirty="0">
                <a:solidFill>
                  <a:schemeClr val="bg1"/>
                </a:solidFill>
              </a:rPr>
              <a:t>  of precipitation annually, while Crimea receives around 400 </a:t>
            </a:r>
            <a:r>
              <a:rPr lang="en-US" dirty="0" err="1">
                <a:solidFill>
                  <a:schemeClr val="bg1"/>
                </a:solidFill>
              </a:rPr>
              <a:t>millimetres</a:t>
            </a:r>
            <a:r>
              <a:rPr lang="en-US" dirty="0">
                <a:solidFill>
                  <a:schemeClr val="bg1"/>
                </a:solidFill>
              </a:rPr>
              <a:t> . Winters vary from cool along the Black Sea to cold farther inland. Average annual temperatures range from </a:t>
            </a:r>
            <a:r>
              <a:rPr lang="en-US" dirty="0" smtClean="0">
                <a:solidFill>
                  <a:schemeClr val="bg1"/>
                </a:solidFill>
              </a:rPr>
              <a:t>5–7 </a:t>
            </a:r>
            <a:r>
              <a:rPr lang="en-US" dirty="0">
                <a:solidFill>
                  <a:schemeClr val="bg1"/>
                </a:solidFill>
              </a:rPr>
              <a:t>°C  in the north, to 11–13 °C  in the south.</a:t>
            </a:r>
            <a:endParaRPr lang="ru-RU" dirty="0">
              <a:solidFill>
                <a:schemeClr val="bg1"/>
              </a:solidFill>
            </a:endParaRPr>
          </a:p>
        </p:txBody>
      </p:sp>
      <p:sp>
        <p:nvSpPr>
          <p:cNvPr id="3" name="Заголовок 2"/>
          <p:cNvSpPr>
            <a:spLocks noGrp="1"/>
          </p:cNvSpPr>
          <p:nvPr>
            <p:ph type="title"/>
          </p:nvPr>
        </p:nvSpPr>
        <p:spPr>
          <a:xfrm>
            <a:off x="457200" y="338328"/>
            <a:ext cx="8291264" cy="1252728"/>
          </a:xfrm>
        </p:spPr>
        <p:txBody>
          <a:bodyPr/>
          <a:lstStyle/>
          <a:p>
            <a:pPr algn="l"/>
            <a:r>
              <a:rPr lang="en-US" dirty="0">
                <a:solidFill>
                  <a:schemeClr val="bg2"/>
                </a:solidFill>
              </a:rPr>
              <a:t>Climate</a:t>
            </a:r>
            <a:endParaRPr lang="ru-RU" dirty="0">
              <a:solidFill>
                <a:schemeClr val="bg2"/>
              </a:solidFill>
            </a:endParaRPr>
          </a:p>
        </p:txBody>
      </p:sp>
    </p:spTree>
    <p:extLst>
      <p:ext uri="{BB962C8B-B14F-4D97-AF65-F5344CB8AC3E}">
        <p14:creationId xmlns:p14="http://schemas.microsoft.com/office/powerpoint/2010/main" val="53468186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вруч\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872067" y="1340768"/>
            <a:ext cx="7732381" cy="4785395"/>
          </a:xfrm>
        </p:spPr>
        <p:txBody>
          <a:bodyPr>
            <a:normAutofit fontScale="77500" lnSpcReduction="20000"/>
          </a:bodyPr>
          <a:lstStyle/>
          <a:p>
            <a:pPr marL="0" indent="0">
              <a:buNone/>
            </a:pPr>
            <a:r>
              <a:rPr lang="en-US" dirty="0">
                <a:solidFill>
                  <a:schemeClr val="bg1"/>
                </a:solidFill>
              </a:rPr>
              <a:t>Ukraine is a republic under a mixed </a:t>
            </a:r>
            <a:r>
              <a:rPr lang="en-US" dirty="0" smtClean="0">
                <a:solidFill>
                  <a:schemeClr val="bg1"/>
                </a:solidFill>
              </a:rPr>
              <a:t>semi-parliamentary</a:t>
            </a:r>
            <a:r>
              <a:rPr lang="ru-RU" dirty="0" smtClean="0">
                <a:solidFill>
                  <a:schemeClr val="bg1"/>
                </a:solidFill>
              </a:rPr>
              <a:t>,</a:t>
            </a:r>
            <a:r>
              <a:rPr lang="en-US" dirty="0" smtClean="0">
                <a:solidFill>
                  <a:schemeClr val="bg1"/>
                </a:solidFill>
              </a:rPr>
              <a:t> </a:t>
            </a:r>
            <a:r>
              <a:rPr lang="en-US" dirty="0">
                <a:solidFill>
                  <a:schemeClr val="bg1"/>
                </a:solidFill>
              </a:rPr>
              <a:t>semi-presidential system with separate legislative, </a:t>
            </a:r>
            <a:r>
              <a:rPr lang="en-US" dirty="0" smtClean="0">
                <a:solidFill>
                  <a:schemeClr val="bg1"/>
                </a:solidFill>
              </a:rPr>
              <a:t>executive </a:t>
            </a:r>
            <a:r>
              <a:rPr lang="en-US" dirty="0">
                <a:solidFill>
                  <a:schemeClr val="bg1"/>
                </a:solidFill>
              </a:rPr>
              <a:t>and judicial branches</a:t>
            </a:r>
            <a:r>
              <a:rPr lang="en-US" dirty="0" smtClean="0">
                <a:solidFill>
                  <a:schemeClr val="bg1"/>
                </a:solidFill>
              </a:rPr>
              <a:t>.</a:t>
            </a:r>
            <a:endParaRPr lang="ru-RU" dirty="0" smtClean="0">
              <a:solidFill>
                <a:schemeClr val="bg1"/>
              </a:solidFill>
            </a:endParaRPr>
          </a:p>
          <a:p>
            <a:pPr marL="0" indent="0">
              <a:buNone/>
            </a:pPr>
            <a:r>
              <a:rPr lang="en-US" dirty="0">
                <a:solidFill>
                  <a:schemeClr val="bg1"/>
                </a:solidFill>
              </a:rPr>
              <a:t>The President is elected by popular vote for a five-year term and is the formal head of state. Ukraine's legislative branch includes the 450-seat unicameral parliament, the </a:t>
            </a:r>
            <a:r>
              <a:rPr lang="en-US" dirty="0" err="1">
                <a:solidFill>
                  <a:schemeClr val="bg1"/>
                </a:solidFill>
              </a:rPr>
              <a:t>Verkhovna</a:t>
            </a:r>
            <a:r>
              <a:rPr lang="en-US" dirty="0">
                <a:solidFill>
                  <a:schemeClr val="bg1"/>
                </a:solidFill>
              </a:rPr>
              <a:t> </a:t>
            </a:r>
            <a:r>
              <a:rPr lang="en-US" dirty="0" err="1">
                <a:solidFill>
                  <a:schemeClr val="bg1"/>
                </a:solidFill>
              </a:rPr>
              <a:t>Rada.The</a:t>
            </a:r>
            <a:r>
              <a:rPr lang="en-US" dirty="0">
                <a:solidFill>
                  <a:schemeClr val="bg1"/>
                </a:solidFill>
              </a:rPr>
              <a:t> parliament is primarily responsible for the formation of the executive branch and the Cabinet of Ministers, headed by the Prime Minister. However, the President still retains the authority to nominate the Ministers of the Foreign Affairs and of </a:t>
            </a:r>
            <a:r>
              <a:rPr lang="en-US" dirty="0" err="1">
                <a:solidFill>
                  <a:schemeClr val="bg1"/>
                </a:solidFill>
              </a:rPr>
              <a:t>Defence</a:t>
            </a:r>
            <a:r>
              <a:rPr lang="en-US" dirty="0">
                <a:solidFill>
                  <a:schemeClr val="bg1"/>
                </a:solidFill>
              </a:rPr>
              <a:t> for parliamentary approval, as well as the power to appoint the Prosecutor General and the head of the Security Service</a:t>
            </a:r>
            <a:r>
              <a:rPr lang="en-US" dirty="0" smtClean="0">
                <a:solidFill>
                  <a:schemeClr val="bg1"/>
                </a:solidFill>
              </a:rPr>
              <a:t>.</a:t>
            </a:r>
            <a:endParaRPr lang="en-US" dirty="0">
              <a:solidFill>
                <a:schemeClr val="bg1"/>
              </a:solidFill>
            </a:endParaRPr>
          </a:p>
          <a:p>
            <a:pPr marL="0" indent="0">
              <a:buNone/>
            </a:pPr>
            <a:r>
              <a:rPr lang="en-US" dirty="0">
                <a:solidFill>
                  <a:schemeClr val="bg1"/>
                </a:solidFill>
              </a:rPr>
              <a:t>Laws, acts of the parliament and the cabinet, presidential decrees, and acts of the Crimean parliament may be abrogated by the Constitutional Court, should they be found to violate the constitution. Other normative acts are subject to judicial review. The Supreme Court is the main body in the system of courts of general jurisdiction. Local self-government is officially guaranteed. Local councils and city mayors are popularly elected and exercise control over local budgets. The heads of regional and district administrations are appointed by the President in accordance with the proposals of the Prime Minister. </a:t>
            </a:r>
          </a:p>
        </p:txBody>
      </p:sp>
      <p:sp>
        <p:nvSpPr>
          <p:cNvPr id="3" name="Заголовок 2"/>
          <p:cNvSpPr>
            <a:spLocks noGrp="1"/>
          </p:cNvSpPr>
          <p:nvPr>
            <p:ph type="title"/>
          </p:nvPr>
        </p:nvSpPr>
        <p:spPr>
          <a:xfrm>
            <a:off x="457200" y="116632"/>
            <a:ext cx="8229600" cy="1008112"/>
          </a:xfrm>
        </p:spPr>
        <p:txBody>
          <a:bodyPr/>
          <a:lstStyle/>
          <a:p>
            <a:r>
              <a:rPr lang="en-US" dirty="0">
                <a:solidFill>
                  <a:srgbClr val="FFFF00"/>
                </a:solidFill>
              </a:rPr>
              <a:t>Politics</a:t>
            </a:r>
            <a:endParaRPr lang="ru-RU" dirty="0">
              <a:solidFill>
                <a:srgbClr val="FFFF00"/>
              </a:solidFill>
            </a:endParaRPr>
          </a:p>
        </p:txBody>
      </p:sp>
    </p:spTree>
    <p:extLst>
      <p:ext uri="{BB962C8B-B14F-4D97-AF65-F5344CB8AC3E}">
        <p14:creationId xmlns:p14="http://schemas.microsoft.com/office/powerpoint/2010/main" val="1833602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Овруч\Desktop\konstutyz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 y="1700808"/>
            <a:ext cx="3735387" cy="515719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Овруч\Desktop\1386876232_kon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440346"/>
            <a:ext cx="4211960"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67545" y="1700808"/>
            <a:ext cx="8208912" cy="5157192"/>
          </a:xfrm>
        </p:spPr>
        <p:txBody>
          <a:bodyPr>
            <a:normAutofit fontScale="85000" lnSpcReduction="10000"/>
          </a:bodyPr>
          <a:lstStyle/>
          <a:p>
            <a:pPr marL="0" indent="0">
              <a:buNone/>
            </a:pPr>
            <a:r>
              <a:rPr lang="en-US" dirty="0">
                <a:solidFill>
                  <a:schemeClr val="tx1"/>
                </a:solidFill>
              </a:rPr>
              <a:t>The adoption of a new constitution of Ukraine on the 28th of June 1996 became an important event in the life of the people of Ukraine. Our country has long-standing constitutional </a:t>
            </a:r>
            <a:r>
              <a:rPr lang="en-US" dirty="0" err="1">
                <a:solidFill>
                  <a:schemeClr val="tx1"/>
                </a:solidFill>
              </a:rPr>
              <a:t>traditions.Common</a:t>
            </a:r>
            <a:r>
              <a:rPr lang="en-US" dirty="0">
                <a:solidFill>
                  <a:schemeClr val="tx1"/>
                </a:solidFill>
              </a:rPr>
              <a:t> to all mankind principles of democracy are embodied in the Constitution. The basic economic, social, cultural, public and political rights are guaranteed by the Constitution. According to the Constitution of Ukraine is a sovereign, independent, democratic, social and juridical state. Territorial integrity and inviolability of Ukraine are proclaimed in the Constitution. The power in Ukraine belongs to people. It is exercised through democratic elections and referendums and by state government bodies and self-government institutions. The form of state government is a republic. The head of state is the president. The </a:t>
            </a:r>
            <a:r>
              <a:rPr lang="en-US" dirty="0" err="1">
                <a:solidFill>
                  <a:schemeClr val="tx1"/>
                </a:solidFill>
              </a:rPr>
              <a:t>Verkhovna</a:t>
            </a:r>
            <a:r>
              <a:rPr lang="en-US" dirty="0">
                <a:solidFill>
                  <a:schemeClr val="tx1"/>
                </a:solidFill>
              </a:rPr>
              <a:t> </a:t>
            </a:r>
            <a:r>
              <a:rPr lang="en-US" dirty="0" err="1">
                <a:solidFill>
                  <a:schemeClr val="tx1"/>
                </a:solidFill>
              </a:rPr>
              <a:t>Rada</a:t>
            </a:r>
            <a:r>
              <a:rPr lang="en-US" dirty="0">
                <a:solidFill>
                  <a:schemeClr val="tx1"/>
                </a:solidFill>
              </a:rPr>
              <a:t> of Ukraine is the highest legislative body in the country. The principles of economic, political and ideological </a:t>
            </a:r>
            <a:r>
              <a:rPr lang="en-US" dirty="0" err="1">
                <a:solidFill>
                  <a:schemeClr val="tx1"/>
                </a:solidFill>
              </a:rPr>
              <a:t>multiformity</a:t>
            </a:r>
            <a:r>
              <a:rPr lang="en-US" dirty="0">
                <a:solidFill>
                  <a:schemeClr val="tx1"/>
                </a:solidFill>
              </a:rPr>
              <a:t> are proclaimed in the Constitution. All citizens have equal rights. People are proclaimed to be the greatest social value in Ukraine. These and other regulations are successively developed in the chapters of the Constitution. The best national traditions are embodied in the Constitution, it creates the legal bases of regulation of social relations.</a:t>
            </a:r>
            <a:endParaRPr lang="ru-RU" dirty="0">
              <a:solidFill>
                <a:schemeClr val="tx1"/>
              </a:solidFill>
            </a:endParaRPr>
          </a:p>
        </p:txBody>
      </p:sp>
      <p:sp>
        <p:nvSpPr>
          <p:cNvPr id="3" name="Заголовок 2"/>
          <p:cNvSpPr>
            <a:spLocks noGrp="1"/>
          </p:cNvSpPr>
          <p:nvPr>
            <p:ph type="title"/>
          </p:nvPr>
        </p:nvSpPr>
        <p:spPr/>
        <p:txBody>
          <a:bodyPr/>
          <a:lstStyle/>
          <a:p>
            <a:r>
              <a:rPr lang="en-US" dirty="0"/>
              <a:t>The constitution of Ukraine</a:t>
            </a:r>
            <a:endParaRPr lang="ru-RU" dirty="0"/>
          </a:p>
        </p:txBody>
      </p:sp>
    </p:spTree>
    <p:extLst>
      <p:ext uri="{BB962C8B-B14F-4D97-AF65-F5344CB8AC3E}">
        <p14:creationId xmlns:p14="http://schemas.microsoft.com/office/powerpoint/2010/main" val="1618486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Овруч\Desktop\1169117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221" y="3717031"/>
            <a:ext cx="4422779" cy="314097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Овруч\Desktop\12911278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27984" cy="37170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Овруч\Desktop\images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7160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251521" y="1412776"/>
            <a:ext cx="8646820" cy="5445224"/>
          </a:xfrm>
        </p:spPr>
        <p:txBody>
          <a:bodyPr>
            <a:normAutofit fontScale="92500" lnSpcReduction="20000"/>
          </a:bodyPr>
          <a:lstStyle/>
          <a:p>
            <a:pPr marL="0" indent="0">
              <a:buNone/>
            </a:pPr>
            <a:r>
              <a:rPr lang="en-US" dirty="0">
                <a:solidFill>
                  <a:schemeClr val="bg1"/>
                </a:solidFill>
              </a:rPr>
              <a:t>Kiev is the capital of our country. It is the largest city in Ukraine. More than three million people live there.  It is the political, economic, industrial and cultural </a:t>
            </a:r>
            <a:r>
              <a:rPr lang="en-US" dirty="0" err="1">
                <a:solidFill>
                  <a:schemeClr val="bg1"/>
                </a:solidFill>
              </a:rPr>
              <a:t>centre</a:t>
            </a:r>
            <a:r>
              <a:rPr lang="en-US" dirty="0">
                <a:solidFill>
                  <a:schemeClr val="bg1"/>
                </a:solidFill>
              </a:rPr>
              <a:t> of our country. There are many factories in Kiev. They make different products. In Kiev there are many museums, monuments, theatres, cinemas, libraries and palaces. Thousand of students study at Kiev-</a:t>
            </a:r>
            <a:r>
              <a:rPr lang="en-US" dirty="0" err="1">
                <a:solidFill>
                  <a:schemeClr val="bg1"/>
                </a:solidFill>
              </a:rPr>
              <a:t>Mohila</a:t>
            </a:r>
            <a:r>
              <a:rPr lang="en-US" dirty="0">
                <a:solidFill>
                  <a:schemeClr val="bg1"/>
                </a:solidFill>
              </a:rPr>
              <a:t> academy, at Kiev University, many institutes and colleges. Kiev is a large transport </a:t>
            </a:r>
            <a:r>
              <a:rPr lang="en-US" dirty="0" err="1">
                <a:solidFill>
                  <a:schemeClr val="bg1"/>
                </a:solidFill>
              </a:rPr>
              <a:t>centre</a:t>
            </a:r>
            <a:r>
              <a:rPr lang="en-US" dirty="0">
                <a:solidFill>
                  <a:schemeClr val="bg1"/>
                </a:solidFill>
              </a:rPr>
              <a:t>. Kiev metro is very beautiful. Kiev is on the banks of the river Dnieper. The city is very green. It is one of the most beautiful cities of Ukraine. Ukrainian </a:t>
            </a:r>
            <a:r>
              <a:rPr lang="en-US" dirty="0" err="1">
                <a:solidFill>
                  <a:schemeClr val="bg1"/>
                </a:solidFill>
              </a:rPr>
              <a:t>Verkhovna</a:t>
            </a:r>
            <a:r>
              <a:rPr lang="en-US" dirty="0">
                <a:solidFill>
                  <a:schemeClr val="bg1"/>
                </a:solidFill>
              </a:rPr>
              <a:t> </a:t>
            </a:r>
            <a:r>
              <a:rPr lang="en-US" dirty="0" err="1">
                <a:solidFill>
                  <a:schemeClr val="bg1"/>
                </a:solidFill>
              </a:rPr>
              <a:t>Rada</a:t>
            </a:r>
            <a:r>
              <a:rPr lang="en-US" dirty="0">
                <a:solidFill>
                  <a:schemeClr val="bg1"/>
                </a:solidFill>
              </a:rPr>
              <a:t>, president and government are in Kiev.  We are proud that our capital is one of the best and oldest cities in the world. </a:t>
            </a:r>
            <a:r>
              <a:rPr lang="en-US" dirty="0" err="1">
                <a:solidFill>
                  <a:schemeClr val="bg1"/>
                </a:solidFill>
              </a:rPr>
              <a:t>Khreschatyk</a:t>
            </a:r>
            <a:r>
              <a:rPr lang="en-US" dirty="0">
                <a:solidFill>
                  <a:schemeClr val="bg1"/>
                </a:solidFill>
              </a:rPr>
              <a:t> is the main street in Kiev.   You can see many cars and trolley buses in </a:t>
            </a:r>
            <a:r>
              <a:rPr lang="en-US" dirty="0" err="1">
                <a:solidFill>
                  <a:schemeClr val="bg1"/>
                </a:solidFill>
              </a:rPr>
              <a:t>Khreschatyk</a:t>
            </a:r>
            <a:r>
              <a:rPr lang="en-US" dirty="0">
                <a:solidFill>
                  <a:schemeClr val="bg1"/>
                </a:solidFill>
              </a:rPr>
              <a:t>. There are many big green trees in it. A lot of people go to </a:t>
            </a:r>
            <a:r>
              <a:rPr lang="en-US" dirty="0" err="1">
                <a:solidFill>
                  <a:schemeClr val="bg1"/>
                </a:solidFill>
              </a:rPr>
              <a:t>Khreschatyk</a:t>
            </a:r>
            <a:r>
              <a:rPr lang="en-US" dirty="0">
                <a:solidFill>
                  <a:schemeClr val="bg1"/>
                </a:solidFill>
              </a:rPr>
              <a:t> every day. Some of them go shopping because there are many good shops and big market there. Other people go to the cinema, look at the fountains or sit on the benches. In the evening many people walk in </a:t>
            </a:r>
            <a:r>
              <a:rPr lang="en-US" dirty="0" err="1">
                <a:solidFill>
                  <a:schemeClr val="bg1"/>
                </a:solidFill>
              </a:rPr>
              <a:t>Khreschatyk</a:t>
            </a:r>
            <a:r>
              <a:rPr lang="en-US" dirty="0">
                <a:solidFill>
                  <a:schemeClr val="bg1"/>
                </a:solidFill>
              </a:rPr>
              <a:t>. There you can see many bright lights. People like the main street of Kiev because it is nice and green.</a:t>
            </a:r>
            <a:endParaRPr lang="ru-RU" dirty="0">
              <a:solidFill>
                <a:schemeClr val="bg1"/>
              </a:solidFill>
            </a:endParaRPr>
          </a:p>
        </p:txBody>
      </p:sp>
      <p:sp>
        <p:nvSpPr>
          <p:cNvPr id="3" name="Заголовок 2"/>
          <p:cNvSpPr>
            <a:spLocks noGrp="1"/>
          </p:cNvSpPr>
          <p:nvPr>
            <p:ph type="title"/>
          </p:nvPr>
        </p:nvSpPr>
        <p:spPr/>
        <p:txBody>
          <a:bodyPr/>
          <a:lstStyle/>
          <a:p>
            <a:r>
              <a:rPr lang="en-US" dirty="0">
                <a:solidFill>
                  <a:srgbClr val="00B0F0"/>
                </a:solidFill>
              </a:rPr>
              <a:t>Kiev, </a:t>
            </a:r>
            <a:r>
              <a:rPr lang="en-US" dirty="0" err="1">
                <a:solidFill>
                  <a:srgbClr val="00B0F0"/>
                </a:solidFill>
              </a:rPr>
              <a:t>Khreschatyk</a:t>
            </a:r>
            <a:endParaRPr lang="ru-RU" dirty="0">
              <a:solidFill>
                <a:srgbClr val="00B0F0"/>
              </a:solidFill>
            </a:endParaRPr>
          </a:p>
        </p:txBody>
      </p:sp>
    </p:spTree>
    <p:extLst>
      <p:ext uri="{BB962C8B-B14F-4D97-AF65-F5344CB8AC3E}">
        <p14:creationId xmlns:p14="http://schemas.microsoft.com/office/powerpoint/2010/main" val="33283318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Овруч\Desktop\2013_05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9" y="149511"/>
            <a:ext cx="9144000" cy="22832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Овруч\Desktop\1231832487_shhedrik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2807"/>
            <a:ext cx="5184576" cy="44251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Овруч\Desktop\velukden_re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576" y="4622730"/>
            <a:ext cx="3959424" cy="223527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Овруч\Desktop\hq-wallpapers_ru_flowers_23806_1920x1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5976" y="2432807"/>
            <a:ext cx="3988024" cy="2212596"/>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755577" y="1916832"/>
            <a:ext cx="7920880" cy="4752528"/>
          </a:xfrm>
        </p:spPr>
        <p:txBody>
          <a:bodyPr>
            <a:normAutofit fontScale="77500" lnSpcReduction="20000"/>
          </a:bodyPr>
          <a:lstStyle/>
          <a:p>
            <a:r>
              <a:rPr lang="en-US" b="1" dirty="0">
                <a:solidFill>
                  <a:schemeClr val="accent6"/>
                </a:solidFill>
              </a:rPr>
              <a:t>We have many holidays in </a:t>
            </a:r>
            <a:r>
              <a:rPr lang="en-US" b="1" dirty="0" smtClean="0">
                <a:solidFill>
                  <a:schemeClr val="accent6"/>
                </a:solidFill>
              </a:rPr>
              <a:t>Ukraine</a:t>
            </a:r>
            <a:r>
              <a:rPr lang="ru-RU" b="1" dirty="0" smtClean="0">
                <a:solidFill>
                  <a:schemeClr val="accent6"/>
                </a:solidFill>
              </a:rPr>
              <a:t>,</a:t>
            </a:r>
            <a:r>
              <a:rPr lang="en-US" b="1" dirty="0" smtClean="0">
                <a:solidFill>
                  <a:schemeClr val="accent6"/>
                </a:solidFill>
              </a:rPr>
              <a:t> </a:t>
            </a:r>
            <a:r>
              <a:rPr lang="en-US" b="1" dirty="0">
                <a:solidFill>
                  <a:schemeClr val="accent6"/>
                </a:solidFill>
              </a:rPr>
              <a:t>but I would like to tell about the main of them. First it is the New Year. It is my </a:t>
            </a:r>
            <a:r>
              <a:rPr lang="en-US" b="1" dirty="0" err="1">
                <a:solidFill>
                  <a:schemeClr val="accent6"/>
                </a:solidFill>
              </a:rPr>
              <a:t>favourite</a:t>
            </a:r>
            <a:r>
              <a:rPr lang="en-US" b="1" dirty="0">
                <a:solidFill>
                  <a:schemeClr val="accent6"/>
                </a:solidFill>
              </a:rPr>
              <a:t> holiday. It is merry to decorate the New Year Tree, to dance near it and to receive presents. Then in a week there is Christmas. In Ukraine it is an old and popular holiday. In the morning boys go from house to house, from flat to flat, sing traditional holiday songs and wish everything good to the people they visit. The people give them sweets, cakes and money. </a:t>
            </a:r>
          </a:p>
          <a:p>
            <a:r>
              <a:rPr lang="en-US" b="1" dirty="0">
                <a:solidFill>
                  <a:schemeClr val="accent6"/>
                </a:solidFill>
              </a:rPr>
              <a:t>The 8th of March is the </a:t>
            </a:r>
            <a:r>
              <a:rPr lang="en-US" b="1" dirty="0" err="1">
                <a:solidFill>
                  <a:schemeClr val="accent6"/>
                </a:solidFill>
              </a:rPr>
              <a:t>Women"s</a:t>
            </a:r>
            <a:r>
              <a:rPr lang="en-US" b="1" dirty="0">
                <a:solidFill>
                  <a:schemeClr val="accent6"/>
                </a:solidFill>
              </a:rPr>
              <a:t> Day. </a:t>
            </a:r>
            <a:r>
              <a:rPr lang="en-US" b="1" dirty="0" smtClean="0">
                <a:solidFill>
                  <a:schemeClr val="accent6"/>
                </a:solidFill>
              </a:rPr>
              <a:t>Men </a:t>
            </a:r>
            <a:r>
              <a:rPr lang="en-US" b="1" dirty="0">
                <a:solidFill>
                  <a:schemeClr val="accent6"/>
                </a:solidFill>
              </a:rPr>
              <a:t>give presents to our mothers, grandmothers, teachers, sisters and girl-friends and wish everything good to them. </a:t>
            </a:r>
          </a:p>
          <a:p>
            <a:r>
              <a:rPr lang="en-US" b="1" dirty="0">
                <a:solidFill>
                  <a:schemeClr val="accent6"/>
                </a:solidFill>
              </a:rPr>
              <a:t>On the 1st of May we celebrate May Day. On the 9th of May we have Victory Day. It is a great holiday. We say, "Thank you very much" to old people who took part in the Great Patriotic War and defended our Motherland against the fascists. In spring we have one more traditional holiday. It is Easter. Usually people bake cakes and paint and </a:t>
            </a:r>
            <a:r>
              <a:rPr lang="en-US" b="1" dirty="0" err="1">
                <a:solidFill>
                  <a:schemeClr val="accent6"/>
                </a:solidFill>
              </a:rPr>
              <a:t>colour</a:t>
            </a:r>
            <a:r>
              <a:rPr lang="en-US" b="1" dirty="0">
                <a:solidFill>
                  <a:schemeClr val="accent6"/>
                </a:solidFill>
              </a:rPr>
              <a:t> eggs for the holiday. </a:t>
            </a:r>
          </a:p>
          <a:p>
            <a:r>
              <a:rPr lang="en-US" b="1" dirty="0">
                <a:solidFill>
                  <a:schemeClr val="accent6"/>
                </a:solidFill>
              </a:rPr>
              <a:t>On the 24th of August we celebrate Independence Day. </a:t>
            </a:r>
          </a:p>
          <a:p>
            <a:r>
              <a:rPr lang="en-US" b="1" dirty="0">
                <a:solidFill>
                  <a:schemeClr val="accent6"/>
                </a:solidFill>
              </a:rPr>
              <a:t>The 1st of September is a holiday for everybody who studies. Each holiday is interesting in its way but all of them are good and merry.</a:t>
            </a:r>
            <a:endParaRPr lang="ru-RU" b="1" dirty="0">
              <a:solidFill>
                <a:schemeClr val="accent6"/>
              </a:solidFill>
            </a:endParaRPr>
          </a:p>
        </p:txBody>
      </p:sp>
      <p:sp>
        <p:nvSpPr>
          <p:cNvPr id="3" name="Заголовок 2"/>
          <p:cNvSpPr>
            <a:spLocks noGrp="1"/>
          </p:cNvSpPr>
          <p:nvPr>
            <p:ph type="title"/>
          </p:nvPr>
        </p:nvSpPr>
        <p:spPr/>
        <p:txBody>
          <a:bodyPr/>
          <a:lstStyle/>
          <a:p>
            <a:r>
              <a:rPr lang="en-US" dirty="0">
                <a:solidFill>
                  <a:srgbClr val="FFFF00"/>
                </a:solidFill>
              </a:rPr>
              <a:t>Holidays</a:t>
            </a:r>
            <a:r>
              <a:rPr lang="en-US" dirty="0"/>
              <a:t> </a:t>
            </a:r>
            <a:r>
              <a:rPr lang="en-US" dirty="0">
                <a:solidFill>
                  <a:srgbClr val="92D050"/>
                </a:solidFill>
              </a:rPr>
              <a:t>in</a:t>
            </a:r>
            <a:r>
              <a:rPr lang="en-US" dirty="0"/>
              <a:t> </a:t>
            </a:r>
            <a:r>
              <a:rPr lang="en-US" dirty="0">
                <a:solidFill>
                  <a:srgbClr val="00B0F0"/>
                </a:solidFill>
              </a:rPr>
              <a:t>Ukraine</a:t>
            </a:r>
            <a:endParaRPr lang="ru-RU" dirty="0">
              <a:solidFill>
                <a:srgbClr val="00B0F0"/>
              </a:solidFill>
            </a:endParaRPr>
          </a:p>
        </p:txBody>
      </p:sp>
    </p:spTree>
    <p:extLst>
      <p:ext uri="{BB962C8B-B14F-4D97-AF65-F5344CB8AC3E}">
        <p14:creationId xmlns:p14="http://schemas.microsoft.com/office/powerpoint/2010/main" val="1902960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Овруч\Desktop\ku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 y="2120280"/>
            <a:ext cx="9119902" cy="4725143"/>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79511" y="2132856"/>
            <a:ext cx="8964489" cy="4536503"/>
          </a:xfrm>
        </p:spPr>
        <p:txBody>
          <a:bodyPr>
            <a:normAutofit/>
          </a:bodyPr>
          <a:lstStyle/>
          <a:p>
            <a:pPr marL="0" indent="0">
              <a:buNone/>
            </a:pPr>
            <a:r>
              <a:rPr lang="en-US" dirty="0">
                <a:solidFill>
                  <a:schemeClr val="bg1"/>
                </a:solidFill>
              </a:rPr>
              <a:t>The traditional Ukrainian diet includes chicken, pork, beef, fish and mushrooms. Ukrainians also tend to eat a lot of potatoes, grains, fresh and pickled vegetables. Popular traditional dishes include </a:t>
            </a:r>
            <a:r>
              <a:rPr lang="en-US" dirty="0" err="1">
                <a:solidFill>
                  <a:schemeClr val="bg1"/>
                </a:solidFill>
              </a:rPr>
              <a:t>varenyky</a:t>
            </a:r>
            <a:r>
              <a:rPr lang="en-US" dirty="0">
                <a:solidFill>
                  <a:schemeClr val="bg1"/>
                </a:solidFill>
              </a:rPr>
              <a:t> (boiled dumplings with mushrooms, potatoes, sauerkraut, cottage cheese or cherries), borsch (soup made of beets, cabbage and mushrooms or meat), </a:t>
            </a:r>
            <a:r>
              <a:rPr lang="en-US" dirty="0" err="1">
                <a:solidFill>
                  <a:schemeClr val="bg1"/>
                </a:solidFill>
              </a:rPr>
              <a:t>holubtsi</a:t>
            </a:r>
            <a:r>
              <a:rPr lang="en-US" dirty="0">
                <a:solidFill>
                  <a:schemeClr val="bg1"/>
                </a:solidFill>
              </a:rPr>
              <a:t> (stuffed cabbage rolls filled with rice, carrots and meat) and </a:t>
            </a:r>
            <a:r>
              <a:rPr lang="en-US" dirty="0" err="1">
                <a:solidFill>
                  <a:schemeClr val="bg1"/>
                </a:solidFill>
              </a:rPr>
              <a:t>pierogi</a:t>
            </a:r>
            <a:r>
              <a:rPr lang="en-US" dirty="0">
                <a:solidFill>
                  <a:schemeClr val="bg1"/>
                </a:solidFill>
              </a:rPr>
              <a:t> (dumplings filled with boiled potatoes and cheese or meat). Ukrainian specialties also include Chicken Kiev and Kiev Cake. Ukrainians drink stewed fruit, juices, milk, buttermilk (they make cottage cheese from this), mineral water, tea and coffee, beer, wine and </a:t>
            </a:r>
            <a:r>
              <a:rPr lang="en-US" dirty="0" err="1">
                <a:solidFill>
                  <a:schemeClr val="bg1"/>
                </a:solidFill>
              </a:rPr>
              <a:t>horilka</a:t>
            </a:r>
            <a:endParaRPr lang="ru-RU" dirty="0">
              <a:solidFill>
                <a:schemeClr val="bg1"/>
              </a:solidFill>
            </a:endParaRPr>
          </a:p>
        </p:txBody>
      </p:sp>
      <p:sp>
        <p:nvSpPr>
          <p:cNvPr id="3" name="Заголовок 2"/>
          <p:cNvSpPr>
            <a:spLocks noGrp="1"/>
          </p:cNvSpPr>
          <p:nvPr>
            <p:ph type="title"/>
          </p:nvPr>
        </p:nvSpPr>
        <p:spPr>
          <a:xfrm>
            <a:off x="457200" y="338327"/>
            <a:ext cx="8229600" cy="1663971"/>
          </a:xfrm>
        </p:spPr>
        <p:txBody>
          <a:bodyPr/>
          <a:lstStyle/>
          <a:p>
            <a:r>
              <a:rPr lang="en-US" dirty="0"/>
              <a:t>Cuisine</a:t>
            </a:r>
            <a:endParaRPr lang="ru-RU" dirty="0"/>
          </a:p>
        </p:txBody>
      </p:sp>
      <p:pic>
        <p:nvPicPr>
          <p:cNvPr id="5122" name="Picture 2" descr="C:\Users\Овруч\Desktop\Borscht_serv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 y="544513"/>
            <a:ext cx="2123728" cy="1588343"/>
          </a:xfrm>
          <a:prstGeom prst="rect">
            <a:avLst/>
          </a:prstGeom>
          <a:noFill/>
          <a:ln w="571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5123" name="Picture 3" descr="C:\Users\Овруч\Desktop\Martiniouk_Pas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629980"/>
            <a:ext cx="2374639" cy="137231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098" y="260648"/>
            <a:ext cx="397183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Ukrainian borscht soup with </a:t>
            </a:r>
            <a:r>
              <a:rPr lang="en-US" dirty="0" err="1"/>
              <a:t>smetana</a:t>
            </a:r>
            <a:endParaRPr lang="ru-RU" dirty="0"/>
          </a:p>
        </p:txBody>
      </p:sp>
      <p:sp>
        <p:nvSpPr>
          <p:cNvPr id="6" name="TextBox 5"/>
          <p:cNvSpPr txBox="1"/>
          <p:nvPr/>
        </p:nvSpPr>
        <p:spPr>
          <a:xfrm>
            <a:off x="5364088" y="260648"/>
            <a:ext cx="377991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en-US" dirty="0"/>
              <a:t>Traditional Ukrainian </a:t>
            </a:r>
            <a:r>
              <a:rPr lang="en-US" dirty="0" err="1"/>
              <a:t>Paska</a:t>
            </a:r>
            <a:r>
              <a:rPr lang="en-US" dirty="0"/>
              <a:t> for Easter</a:t>
            </a:r>
            <a:endParaRPr lang="ru-RU" dirty="0"/>
          </a:p>
        </p:txBody>
      </p:sp>
    </p:spTree>
    <p:extLst>
      <p:ext uri="{BB962C8B-B14F-4D97-AF65-F5344CB8AC3E}">
        <p14:creationId xmlns:p14="http://schemas.microsoft.com/office/powerpoint/2010/main" val="222242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6146" name="Picture 2" descr="C:\Users\Овруч\Desktop\thanks-for-watching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7" y="548680"/>
            <a:ext cx="9144000" cy="5373216"/>
          </a:xfrm>
          <a:prstGeom prst="rect">
            <a:avLst/>
          </a:prstGeom>
          <a:noFill/>
          <a:effectLst>
            <a:glow rad="228600">
              <a:schemeClr val="accent6">
                <a:satMod val="175000"/>
                <a:alpha val="40000"/>
              </a:schemeClr>
            </a:glow>
            <a:reflection blurRad="6350" stA="50000" endA="300" endPos="55500" dist="101600" dir="5400000" sy="-100000" algn="bl" rotWithShape="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6811" y="5775913"/>
            <a:ext cx="2933462" cy="954107"/>
          </a:xfrm>
          <a:prstGeom prst="rect">
            <a:avLst/>
          </a:prstGeom>
          <a:noFill/>
        </p:spPr>
        <p:txBody>
          <a:bodyPr wrap="square" rtlCol="0">
            <a:spAutoFit/>
            <a:scene3d>
              <a:camera prst="orthographicFront">
                <a:rot lat="0" lon="0" rev="600000"/>
              </a:camera>
              <a:lightRig rig="threePt" dir="t"/>
            </a:scene3d>
          </a:bodyPr>
          <a:lstStyle/>
          <a:p>
            <a:r>
              <a:rPr lang="en-US" sz="2800" i="1" dirty="0">
                <a:effectLst>
                  <a:outerShdw blurRad="38100" dist="38100" dir="2700000" algn="tl">
                    <a:srgbClr val="000000">
                      <a:alpha val="43137"/>
                    </a:srgbClr>
                  </a:outerShdw>
                </a:effectLst>
                <a:latin typeface="Harlow Solid Italic" panose="04030604020F02020D02" pitchFamily="82" charset="0"/>
              </a:rPr>
              <a:t>b</a:t>
            </a:r>
            <a:r>
              <a:rPr lang="en-US" sz="2800" i="1" dirty="0" smtClean="0">
                <a:effectLst>
                  <a:outerShdw blurRad="38100" dist="38100" dir="2700000" algn="tl">
                    <a:srgbClr val="000000">
                      <a:alpha val="43137"/>
                    </a:srgbClr>
                  </a:outerShdw>
                </a:effectLst>
                <a:latin typeface="Harlow Solid Italic" panose="04030604020F02020D02" pitchFamily="82" charset="0"/>
              </a:rPr>
              <a:t>y </a:t>
            </a:r>
            <a:r>
              <a:rPr lang="en-US" sz="2800" i="1" dirty="0" err="1" smtClean="0">
                <a:effectLst>
                  <a:outerShdw blurRad="38100" dist="38100" dir="2700000" algn="tl">
                    <a:srgbClr val="000000">
                      <a:alpha val="43137"/>
                    </a:srgbClr>
                  </a:outerShdw>
                </a:effectLst>
                <a:latin typeface="Harlow Solid Italic" panose="04030604020F02020D02" pitchFamily="82" charset="0"/>
              </a:rPr>
              <a:t>Aniuta</a:t>
            </a:r>
            <a:r>
              <a:rPr lang="en-US" sz="2800" i="1" dirty="0" smtClean="0">
                <a:effectLst>
                  <a:outerShdw blurRad="38100" dist="38100" dir="2700000" algn="tl">
                    <a:srgbClr val="000000">
                      <a:alpha val="43137"/>
                    </a:srgbClr>
                  </a:outerShdw>
                </a:effectLst>
                <a:latin typeface="Harlow Solid Italic" panose="04030604020F02020D02" pitchFamily="82" charset="0"/>
              </a:rPr>
              <a:t> </a:t>
            </a:r>
            <a:r>
              <a:rPr lang="en-US" sz="2800" i="1" dirty="0" err="1" smtClean="0">
                <a:effectLst>
                  <a:outerShdw blurRad="38100" dist="38100" dir="2700000" algn="tl">
                    <a:srgbClr val="000000">
                      <a:alpha val="43137"/>
                    </a:srgbClr>
                  </a:outerShdw>
                </a:effectLst>
                <a:latin typeface="Harlow Solid Italic" panose="04030604020F02020D02" pitchFamily="82" charset="0"/>
              </a:rPr>
              <a:t>Nevmerzhitska</a:t>
            </a:r>
            <a:endParaRPr lang="ru-RU"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3546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357</TotalTime>
  <Words>1294</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UKRAINE</vt:lpstr>
      <vt:lpstr>Презентация PowerPoint</vt:lpstr>
      <vt:lpstr>Climate</vt:lpstr>
      <vt:lpstr>Politics</vt:lpstr>
      <vt:lpstr>The constitution of Ukraine</vt:lpstr>
      <vt:lpstr>Kiev, Khreschatyk</vt:lpstr>
      <vt:lpstr>Holidays in Ukraine</vt:lpstr>
      <vt:lpstr>Cuisine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Овруч</dc:creator>
  <cp:lastModifiedBy>Овруч</cp:lastModifiedBy>
  <cp:revision>37</cp:revision>
  <dcterms:created xsi:type="dcterms:W3CDTF">2014-06-05T09:26:59Z</dcterms:created>
  <dcterms:modified xsi:type="dcterms:W3CDTF">2014-06-09T21:08:58Z</dcterms:modified>
</cp:coreProperties>
</file>