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6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8E16BF8-E8B8-423C-B372-98C4D0971F4B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57D3733-F09C-477E-AB52-13D0C33C0EC2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6BF8-E8B8-423C-B372-98C4D0971F4B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3733-F09C-477E-AB52-13D0C33C0E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6BF8-E8B8-423C-B372-98C4D0971F4B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3733-F09C-477E-AB52-13D0C33C0EC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6BF8-E8B8-423C-B372-98C4D0971F4B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3733-F09C-477E-AB52-13D0C33C0EC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8E16BF8-E8B8-423C-B372-98C4D0971F4B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57D3733-F09C-477E-AB52-13D0C33C0EC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6BF8-E8B8-423C-B372-98C4D0971F4B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3733-F09C-477E-AB52-13D0C33C0EC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6BF8-E8B8-423C-B372-98C4D0971F4B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3733-F09C-477E-AB52-13D0C33C0EC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6BF8-E8B8-423C-B372-98C4D0971F4B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3733-F09C-477E-AB52-13D0C33C0EC2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6BF8-E8B8-423C-B372-98C4D0971F4B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3733-F09C-477E-AB52-13D0C33C0EC2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6BF8-E8B8-423C-B372-98C4D0971F4B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3733-F09C-477E-AB52-13D0C33C0EC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6BF8-E8B8-423C-B372-98C4D0971F4B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3733-F09C-477E-AB52-13D0C33C0EC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8E16BF8-E8B8-423C-B372-98C4D0971F4B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57D3733-F09C-477E-AB52-13D0C33C0EC2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C%D0%B5%D1%80%D0%B8%D1%81%D1%82%D0%B5%D0%BC%D0%B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вірна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рослинна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тканина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81192" cy="536798"/>
          </a:xfrm>
        </p:spPr>
        <p:txBody>
          <a:bodyPr>
            <a:normAutofit/>
          </a:bodyPr>
          <a:lstStyle/>
          <a:p>
            <a:r>
              <a:rPr lang="uk-UA" dirty="0" smtClean="0"/>
              <a:t>Підготувала учениця 10-Б класу </a:t>
            </a:r>
            <a:r>
              <a:rPr lang="uk-UA" dirty="0" err="1" smtClean="0"/>
              <a:t>Стоколюк</a:t>
            </a:r>
            <a:r>
              <a:rPr lang="uk-UA" dirty="0" smtClean="0"/>
              <a:t> Вікторія</a:t>
            </a:r>
            <a:endParaRPr lang="ru-RU" dirty="0"/>
          </a:p>
        </p:txBody>
      </p:sp>
      <p:pic>
        <p:nvPicPr>
          <p:cNvPr id="22532" name="Picture 4" descr="http://upload.wikimedia.org/wikipedia/commons/thumb/c/c9/Meristemo_apical_1.jpg/300px-Meristemo_apical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404664"/>
            <a:ext cx="4142923" cy="3024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534" name="Picture 6" descr="http://upload.wikimedia.org/wikipedia/commons/7/70/M%C3%A9rist%C3%A8me_couch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5" y="1340768"/>
            <a:ext cx="2990517" cy="20585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Первинні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меристеми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19256" cy="3721968"/>
          </a:xfrm>
        </p:spPr>
        <p:txBody>
          <a:bodyPr/>
          <a:lstStyle/>
          <a:p>
            <a:r>
              <a:rPr lang="ru-RU" b="1" i="1" dirty="0" err="1" smtClean="0"/>
              <a:t>Первинні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меристеми</a:t>
            </a:r>
            <a:r>
              <a:rPr lang="ru-RU" dirty="0" smtClean="0"/>
              <a:t> </a:t>
            </a:r>
            <a:r>
              <a:rPr lang="ru-RU" dirty="0" err="1" smtClean="0"/>
              <a:t>знаходяться</a:t>
            </a:r>
            <a:r>
              <a:rPr lang="ru-RU" dirty="0" smtClean="0"/>
              <a:t> в </a:t>
            </a:r>
            <a:r>
              <a:rPr lang="ru-RU" dirty="0" err="1" smtClean="0"/>
              <a:t>тісному</a:t>
            </a:r>
            <a:r>
              <a:rPr lang="ru-RU" dirty="0" smtClean="0"/>
              <a:t>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апікальними</a:t>
            </a:r>
            <a:r>
              <a:rPr lang="ru-RU" dirty="0" smtClean="0"/>
              <a:t> меристемами та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утворюються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протодерма</a:t>
            </a:r>
            <a:r>
              <a:rPr lang="ru-RU" dirty="0" smtClean="0"/>
              <a:t>, </a:t>
            </a:r>
            <a:r>
              <a:rPr lang="ru-RU" dirty="0" err="1" smtClean="0"/>
              <a:t>основна</a:t>
            </a:r>
            <a:r>
              <a:rPr lang="ru-RU" dirty="0" smtClean="0"/>
              <a:t> меристема, </a:t>
            </a:r>
            <a:r>
              <a:rPr lang="ru-RU" dirty="0" err="1" smtClean="0"/>
              <a:t>прокамбій</a:t>
            </a:r>
            <a:r>
              <a:rPr lang="ru-RU" dirty="0" smtClean="0"/>
              <a:t>. </a:t>
            </a:r>
            <a:r>
              <a:rPr lang="ru-RU" dirty="0" err="1" smtClean="0"/>
              <a:t>Протодерма</a:t>
            </a:r>
            <a:r>
              <a:rPr lang="ru-RU" dirty="0" smtClean="0"/>
              <a:t> — </a:t>
            </a:r>
            <a:r>
              <a:rPr lang="ru-RU" dirty="0" err="1" smtClean="0"/>
              <a:t>одношаровий</a:t>
            </a:r>
            <a:r>
              <a:rPr lang="ru-RU" dirty="0" smtClean="0"/>
              <a:t> шар </a:t>
            </a:r>
            <a:r>
              <a:rPr lang="ru-RU" dirty="0" err="1" smtClean="0"/>
              <a:t>малодиференційованих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вкриває</a:t>
            </a:r>
            <a:r>
              <a:rPr lang="ru-RU" dirty="0" smtClean="0"/>
              <a:t> апекс </a:t>
            </a:r>
            <a:r>
              <a:rPr lang="ru-RU" dirty="0" err="1" smtClean="0"/>
              <a:t>ззовні</a:t>
            </a:r>
            <a:r>
              <a:rPr lang="ru-RU" dirty="0" smtClean="0"/>
              <a:t>, в </a:t>
            </a:r>
            <a:r>
              <a:rPr lang="ru-RU" dirty="0" err="1" smtClean="0"/>
              <a:t>подальшому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формується</a:t>
            </a:r>
            <a:r>
              <a:rPr lang="ru-RU" dirty="0" smtClean="0"/>
              <a:t> </a:t>
            </a:r>
            <a:r>
              <a:rPr lang="ru-RU" dirty="0" err="1" smtClean="0"/>
              <a:t>епідерма</a:t>
            </a:r>
            <a:r>
              <a:rPr lang="ru-RU" dirty="0" smtClean="0"/>
              <a:t>. З </a:t>
            </a:r>
            <a:r>
              <a:rPr lang="ru-RU" dirty="0" err="1" smtClean="0"/>
              <a:t>основної</a:t>
            </a:r>
            <a:r>
              <a:rPr lang="ru-RU" dirty="0" smtClean="0"/>
              <a:t> </a:t>
            </a:r>
            <a:r>
              <a:rPr lang="ru-RU" dirty="0" err="1" smtClean="0"/>
              <a:t>меристеми</a:t>
            </a:r>
            <a:r>
              <a:rPr lang="ru-RU" dirty="0" smtClean="0"/>
              <a:t> </a:t>
            </a:r>
            <a:r>
              <a:rPr lang="ru-RU" dirty="0" err="1" smtClean="0"/>
              <a:t>формується</a:t>
            </a:r>
            <a:r>
              <a:rPr lang="ru-RU" dirty="0" smtClean="0"/>
              <a:t> кора, 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прокамбію</a:t>
            </a:r>
            <a:r>
              <a:rPr lang="ru-RU" dirty="0" smtClean="0"/>
              <a:t>,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витягнуті</a:t>
            </a:r>
            <a:r>
              <a:rPr lang="ru-RU" dirty="0" smtClean="0"/>
              <a:t> </a:t>
            </a:r>
            <a:r>
              <a:rPr lang="ru-RU" dirty="0" err="1" smtClean="0"/>
              <a:t>вздовж</a:t>
            </a:r>
            <a:r>
              <a:rPr lang="ru-RU" dirty="0" smtClean="0"/>
              <a:t> </a:t>
            </a:r>
            <a:r>
              <a:rPr lang="ru-RU" dirty="0" err="1" smtClean="0"/>
              <a:t>осі</a:t>
            </a:r>
            <a:r>
              <a:rPr lang="ru-RU" dirty="0" smtClean="0"/>
              <a:t> стебла, </a:t>
            </a:r>
            <a:r>
              <a:rPr lang="ru-RU" dirty="0" err="1" smtClean="0"/>
              <a:t>формується</a:t>
            </a:r>
            <a:r>
              <a:rPr lang="ru-RU" dirty="0" smtClean="0"/>
              <a:t> </a:t>
            </a:r>
            <a:r>
              <a:rPr lang="ru-RU" dirty="0" err="1" smtClean="0"/>
              <a:t>центральний</a:t>
            </a:r>
            <a:r>
              <a:rPr lang="ru-RU" dirty="0" smtClean="0"/>
              <a:t> </a:t>
            </a:r>
            <a:r>
              <a:rPr lang="ru-RU" dirty="0" err="1" smtClean="0"/>
              <a:t>циліндр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Вторинні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меристеми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i="1" dirty="0" err="1" smtClean="0"/>
              <a:t>Вторинні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меристеми</a:t>
            </a:r>
            <a:r>
              <a:rPr lang="ru-RU" dirty="0" smtClean="0"/>
              <a:t> </a:t>
            </a:r>
            <a:r>
              <a:rPr lang="ru-RU" dirty="0" err="1" smtClean="0"/>
              <a:t>вникають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спеціалізованих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зрілих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та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латеральний</a:t>
            </a:r>
            <a:r>
              <a:rPr lang="ru-RU" dirty="0" smtClean="0"/>
              <a:t> </a:t>
            </a:r>
            <a:r>
              <a:rPr lang="ru-RU" dirty="0" err="1" smtClean="0"/>
              <a:t>ріст</a:t>
            </a:r>
            <a:r>
              <a:rPr lang="ru-RU" dirty="0" smtClean="0"/>
              <a:t> (</a:t>
            </a:r>
            <a:r>
              <a:rPr lang="ru-RU" dirty="0" err="1" smtClean="0"/>
              <a:t>фелоген</a:t>
            </a:r>
            <a:r>
              <a:rPr lang="ru-RU" dirty="0" smtClean="0"/>
              <a:t>, перицикл, </a:t>
            </a:r>
            <a:r>
              <a:rPr lang="ru-RU" dirty="0" err="1" smtClean="0"/>
              <a:t>камбій</a:t>
            </a:r>
            <a:r>
              <a:rPr lang="ru-RU" dirty="0" smtClean="0"/>
              <a:t>). </a:t>
            </a:r>
            <a:r>
              <a:rPr lang="ru-RU" dirty="0" err="1" smtClean="0"/>
              <a:t>Тканини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первинної</a:t>
            </a:r>
            <a:r>
              <a:rPr lang="ru-RU" dirty="0" smtClean="0"/>
              <a:t> </a:t>
            </a:r>
            <a:r>
              <a:rPr lang="ru-RU" dirty="0" err="1" smtClean="0"/>
              <a:t>меристеми</a:t>
            </a:r>
            <a:r>
              <a:rPr lang="ru-RU" dirty="0" smtClean="0"/>
              <a:t>, </a:t>
            </a:r>
            <a:r>
              <a:rPr lang="ru-RU" dirty="0" err="1" smtClean="0"/>
              <a:t>називаються</a:t>
            </a:r>
            <a:r>
              <a:rPr lang="ru-RU" dirty="0" smtClean="0"/>
              <a:t> </a:t>
            </a:r>
            <a:r>
              <a:rPr lang="ru-RU" dirty="0" err="1" smtClean="0"/>
              <a:t>первинними</a:t>
            </a:r>
            <a:r>
              <a:rPr lang="ru-RU" dirty="0" smtClean="0"/>
              <a:t>, 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вторинної</a:t>
            </a:r>
            <a:r>
              <a:rPr lang="ru-RU" dirty="0" smtClean="0"/>
              <a:t> — </a:t>
            </a:r>
            <a:r>
              <a:rPr lang="ru-RU" dirty="0" err="1" smtClean="0"/>
              <a:t>вторинними</a:t>
            </a:r>
            <a:r>
              <a:rPr lang="ru-RU" dirty="0" smtClean="0"/>
              <a:t>. До </a:t>
            </a:r>
            <a:r>
              <a:rPr lang="ru-RU" dirty="0" err="1" smtClean="0"/>
              <a:t>вторинних</a:t>
            </a:r>
            <a:r>
              <a:rPr lang="ru-RU" dirty="0" smtClean="0"/>
              <a:t> меристем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віднести</a:t>
            </a:r>
            <a:r>
              <a:rPr lang="ru-RU" dirty="0" smtClean="0"/>
              <a:t> так </a:t>
            </a:r>
            <a:r>
              <a:rPr lang="ru-RU" dirty="0" err="1" smtClean="0"/>
              <a:t>звані</a:t>
            </a:r>
            <a:r>
              <a:rPr lang="ru-RU" dirty="0" smtClean="0"/>
              <a:t> </a:t>
            </a:r>
            <a:r>
              <a:rPr lang="ru-RU" dirty="0" err="1" smtClean="0"/>
              <a:t>травматичні</a:t>
            </a:r>
            <a:r>
              <a:rPr lang="ru-RU" dirty="0" smtClean="0"/>
              <a:t> </a:t>
            </a:r>
            <a:r>
              <a:rPr lang="ru-RU" dirty="0" err="1" smtClean="0"/>
              <a:t>меристеми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формуються</a:t>
            </a:r>
            <a:r>
              <a:rPr lang="ru-RU" dirty="0" smtClean="0"/>
              <a:t> в </a:t>
            </a:r>
            <a:r>
              <a:rPr lang="ru-RU" dirty="0" err="1" smtClean="0"/>
              <a:t>місцях</a:t>
            </a:r>
            <a:r>
              <a:rPr lang="ru-RU" dirty="0" smtClean="0"/>
              <a:t> </a:t>
            </a:r>
            <a:r>
              <a:rPr lang="ru-RU" dirty="0" err="1" smtClean="0"/>
              <a:t>ушкодження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та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регенерацію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перерахованих</a:t>
            </a:r>
            <a:r>
              <a:rPr lang="ru-RU" dirty="0" smtClean="0"/>
              <a:t> </a:t>
            </a:r>
            <a:r>
              <a:rPr lang="ru-RU" dirty="0" err="1" smtClean="0"/>
              <a:t>типів</a:t>
            </a:r>
            <a:r>
              <a:rPr lang="ru-RU" dirty="0" smtClean="0"/>
              <a:t> меристем </a:t>
            </a:r>
            <a:r>
              <a:rPr lang="ru-RU" dirty="0" err="1" smtClean="0"/>
              <a:t>першою</a:t>
            </a:r>
            <a:r>
              <a:rPr lang="ru-RU" dirty="0" smtClean="0"/>
              <a:t> в </a:t>
            </a:r>
            <a:r>
              <a:rPr lang="ru-RU" dirty="0" err="1" smtClean="0"/>
              <a:t>онтогенезі</a:t>
            </a:r>
            <a:r>
              <a:rPr lang="ru-RU" dirty="0" smtClean="0"/>
              <a:t> </a:t>
            </a:r>
            <a:r>
              <a:rPr lang="ru-RU" dirty="0" err="1" smtClean="0"/>
              <a:t>з'являється</a:t>
            </a:r>
            <a:r>
              <a:rPr lang="ru-RU" dirty="0" smtClean="0"/>
              <a:t> </a:t>
            </a:r>
            <a:r>
              <a:rPr lang="ru-RU" dirty="0" err="1" smtClean="0"/>
              <a:t>апікальна</a:t>
            </a:r>
            <a:r>
              <a:rPr lang="ru-RU" dirty="0" smtClean="0"/>
              <a:t> меристема,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диференціація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тканин. </a:t>
            </a:r>
            <a:r>
              <a:rPr lang="ru-RU" dirty="0" err="1" smtClean="0"/>
              <a:t>Розташована</a:t>
            </a:r>
            <a:r>
              <a:rPr lang="ru-RU" dirty="0" smtClean="0"/>
              <a:t> вона на </a:t>
            </a:r>
            <a:r>
              <a:rPr lang="ru-RU" dirty="0" err="1" smtClean="0"/>
              <a:t>верхівках</a:t>
            </a:r>
            <a:r>
              <a:rPr lang="ru-RU" dirty="0" smtClean="0"/>
              <a:t> (апексах) стебла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кореня</a:t>
            </a:r>
            <a:r>
              <a:rPr lang="ru-RU" dirty="0" smtClean="0"/>
              <a:t> та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бічних</a:t>
            </a:r>
            <a:r>
              <a:rPr lang="ru-RU" dirty="0" smtClean="0"/>
              <a:t> </a:t>
            </a:r>
            <a:r>
              <a:rPr lang="ru-RU" dirty="0" err="1" smtClean="0"/>
              <a:t>відгалужень</a:t>
            </a:r>
            <a:r>
              <a:rPr lang="ru-RU" dirty="0" smtClean="0"/>
              <a:t>. </a:t>
            </a:r>
            <a:r>
              <a:rPr lang="ru-RU" dirty="0" err="1" smtClean="0"/>
              <a:t>Особливістю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</a:t>
            </a:r>
            <a:r>
              <a:rPr lang="ru-RU" dirty="0" err="1" smtClean="0"/>
              <a:t>рослинного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твірної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у </a:t>
            </a:r>
            <a:r>
              <a:rPr lang="ru-RU" dirty="0" err="1" smtClean="0"/>
              <a:t>апікальних</a:t>
            </a:r>
            <a:r>
              <a:rPr lang="ru-RU" dirty="0" smtClean="0"/>
              <a:t> меристем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онтогенезу, тому </a:t>
            </a:r>
            <a:r>
              <a:rPr lang="ru-RU" dirty="0" err="1" smtClean="0"/>
              <a:t>говорять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здатні</a:t>
            </a:r>
            <a:r>
              <a:rPr lang="ru-RU" dirty="0" smtClean="0"/>
              <a:t> до </a:t>
            </a:r>
            <a:r>
              <a:rPr lang="ru-RU" dirty="0" err="1" smtClean="0"/>
              <a:t>необмеженого</a:t>
            </a:r>
            <a:r>
              <a:rPr lang="ru-RU" dirty="0" smtClean="0"/>
              <a:t> росту.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Твірна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тканина(Меристема)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219200"/>
            <a:ext cx="8352928" cy="3937992"/>
          </a:xfrm>
        </p:spPr>
        <p:txBody>
          <a:bodyPr/>
          <a:lstStyle/>
          <a:p>
            <a:r>
              <a:rPr lang="ru-RU" dirty="0" smtClean="0">
                <a:hlinkClick r:id="rId2" tooltip="Меристема"/>
              </a:rPr>
              <a:t>Меристема</a:t>
            </a:r>
            <a:r>
              <a:rPr lang="ru-RU" dirty="0" smtClean="0"/>
              <a:t> - </a:t>
            </a:r>
            <a:r>
              <a:rPr lang="ru-RU" dirty="0" err="1" smtClean="0"/>
              <a:t>твірна</a:t>
            </a:r>
            <a:r>
              <a:rPr lang="ru-RU" dirty="0" smtClean="0"/>
              <a:t> </a:t>
            </a:r>
            <a:r>
              <a:rPr lang="ru-RU" dirty="0" err="1" smtClean="0"/>
              <a:t>рослинна</a:t>
            </a:r>
            <a:r>
              <a:rPr lang="ru-RU" dirty="0" smtClean="0"/>
              <a:t> тканина,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утворюватися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, </a:t>
            </a:r>
            <a:r>
              <a:rPr lang="ru-RU" dirty="0" err="1" smtClean="0"/>
              <a:t>меристематичні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тривалий</a:t>
            </a:r>
            <a:r>
              <a:rPr lang="ru-RU" dirty="0" smtClean="0"/>
              <a:t> час </a:t>
            </a:r>
            <a:r>
              <a:rPr lang="ru-RU" dirty="0" err="1" smtClean="0"/>
              <a:t>зберігають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до </a:t>
            </a:r>
            <a:r>
              <a:rPr lang="ru-RU" dirty="0" err="1" smtClean="0"/>
              <a:t>поділу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утворенням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неспеціалізованих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меристеми</a:t>
            </a:r>
            <a:r>
              <a:rPr lang="ru-RU" dirty="0" smtClean="0"/>
              <a:t> </a:t>
            </a:r>
            <a:r>
              <a:rPr lang="ru-RU" dirty="0" err="1" smtClean="0"/>
              <a:t>сплощені</a:t>
            </a:r>
            <a:r>
              <a:rPr lang="ru-RU" dirty="0" smtClean="0"/>
              <a:t>, </a:t>
            </a:r>
            <a:r>
              <a:rPr lang="ru-RU" dirty="0" err="1" smtClean="0"/>
              <a:t>дрібні</a:t>
            </a:r>
            <a:r>
              <a:rPr lang="ru-RU" dirty="0" smtClean="0"/>
              <a:t>, </a:t>
            </a:r>
            <a:r>
              <a:rPr lang="ru-RU" dirty="0" err="1" smtClean="0"/>
              <a:t>щільно</a:t>
            </a:r>
            <a:r>
              <a:rPr lang="ru-RU" dirty="0" smtClean="0"/>
              <a:t> </a:t>
            </a:r>
            <a:r>
              <a:rPr lang="ru-RU" dirty="0" err="1" smtClean="0"/>
              <a:t>розташовані</a:t>
            </a:r>
            <a:r>
              <a:rPr lang="ru-RU" dirty="0" smtClean="0"/>
              <a:t> одна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одної</a:t>
            </a:r>
            <a:r>
              <a:rPr lang="ru-RU" dirty="0" smtClean="0"/>
              <a:t>, без </a:t>
            </a:r>
            <a:r>
              <a:rPr lang="ru-RU" dirty="0" err="1" smtClean="0"/>
              <a:t>межклітинників</a:t>
            </a:r>
            <a:r>
              <a:rPr lang="ru-RU" dirty="0" smtClean="0"/>
              <a:t>, в </a:t>
            </a:r>
            <a:r>
              <a:rPr lang="ru-RU" dirty="0" err="1" smtClean="0"/>
              <a:t>центрі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розташоване</a:t>
            </a:r>
            <a:r>
              <a:rPr lang="ru-RU" dirty="0" smtClean="0"/>
              <a:t> ядро, </a:t>
            </a:r>
            <a:r>
              <a:rPr lang="ru-RU" dirty="0" err="1" smtClean="0"/>
              <a:t>вакуолі</a:t>
            </a:r>
            <a:r>
              <a:rPr lang="ru-RU" dirty="0" smtClean="0"/>
              <a:t> </a:t>
            </a:r>
            <a:r>
              <a:rPr lang="ru-RU" dirty="0" err="1" smtClean="0"/>
              <a:t>дрібні</a:t>
            </a:r>
            <a:r>
              <a:rPr lang="ru-RU" dirty="0" smtClean="0"/>
              <a:t>, </a:t>
            </a:r>
            <a:r>
              <a:rPr lang="ru-RU" dirty="0" err="1" smtClean="0"/>
              <a:t>численні</a:t>
            </a:r>
            <a:r>
              <a:rPr lang="ru-RU" dirty="0" smtClean="0"/>
              <a:t>, </a:t>
            </a:r>
            <a:r>
              <a:rPr lang="ru-RU" dirty="0" err="1" smtClean="0"/>
              <a:t>клітинна</a:t>
            </a:r>
            <a:r>
              <a:rPr lang="ru-RU" dirty="0" smtClean="0"/>
              <a:t> </a:t>
            </a:r>
            <a:r>
              <a:rPr lang="ru-RU" dirty="0" err="1" smtClean="0"/>
              <a:t>оболонка</a:t>
            </a:r>
            <a:r>
              <a:rPr lang="ru-RU" dirty="0" smtClean="0"/>
              <a:t> </a:t>
            </a:r>
            <a:r>
              <a:rPr lang="ru-RU" dirty="0" err="1" smtClean="0"/>
              <a:t>первинна</a:t>
            </a:r>
            <a:r>
              <a:rPr lang="ru-RU" dirty="0" smtClean="0"/>
              <a:t>, </a:t>
            </a:r>
            <a:r>
              <a:rPr lang="ru-RU" dirty="0" err="1" smtClean="0"/>
              <a:t>наявні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попередники</a:t>
            </a:r>
            <a:r>
              <a:rPr lang="ru-RU" dirty="0" smtClean="0"/>
              <a:t> пластид.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Функція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147248" cy="985664"/>
          </a:xfrm>
        </p:spPr>
        <p:txBody>
          <a:bodyPr/>
          <a:lstStyle/>
          <a:p>
            <a:r>
              <a:rPr lang="uk-UA" dirty="0" smtClean="0"/>
              <a:t>Поділ  клітин і утворення із них інших видів тканин і органів ріст органів в довжину і товщину</a:t>
            </a:r>
            <a:endParaRPr lang="ru-RU" dirty="0"/>
          </a:p>
        </p:txBody>
      </p:sp>
      <p:pic>
        <p:nvPicPr>
          <p:cNvPr id="7170" name="Picture 2" descr="http://im2-tub-ua.yandex.net/i?id=143321348-6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132856"/>
            <a:ext cx="6984776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296144"/>
          </a:xfrm>
        </p:spPr>
        <p:txBody>
          <a:bodyPr>
            <a:normAutofit fontScale="90000"/>
          </a:bodyPr>
          <a:lstStyle/>
          <a:p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Меристеми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класифікують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за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положенням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їх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в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рослині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Верхівкові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апікальні</a:t>
            </a:r>
            <a:r>
              <a:rPr lang="ru-RU" dirty="0" smtClean="0"/>
              <a:t>).</a:t>
            </a:r>
          </a:p>
          <a:p>
            <a:r>
              <a:rPr lang="ru-RU" dirty="0" err="1" smtClean="0"/>
              <a:t>Бічні</a:t>
            </a:r>
            <a:r>
              <a:rPr lang="ru-RU" dirty="0" smtClean="0"/>
              <a:t> (</a:t>
            </a:r>
            <a:r>
              <a:rPr lang="ru-RU" dirty="0" err="1" smtClean="0"/>
              <a:t>латеральні</a:t>
            </a:r>
            <a:r>
              <a:rPr lang="ru-RU" dirty="0" smtClean="0"/>
              <a:t>).</a:t>
            </a:r>
          </a:p>
          <a:p>
            <a:r>
              <a:rPr lang="ru-RU" dirty="0" err="1" smtClean="0"/>
              <a:t>Вставні</a:t>
            </a:r>
            <a:r>
              <a:rPr lang="ru-RU" dirty="0" smtClean="0"/>
              <a:t> (</a:t>
            </a:r>
            <a:r>
              <a:rPr lang="ru-RU" dirty="0" err="1" smtClean="0"/>
              <a:t>інтеркалярні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  <p:pic>
        <p:nvPicPr>
          <p:cNvPr id="8194" name="Picture 2" descr="http://im2-tub-ua.yandex.net/i?id=763302008-2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060848"/>
            <a:ext cx="3350865" cy="40210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Апікальна </a:t>
            </a: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меристема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19256" cy="2497832"/>
          </a:xfrm>
        </p:spPr>
        <p:txBody>
          <a:bodyPr/>
          <a:lstStyle/>
          <a:p>
            <a:r>
              <a:rPr lang="ru-RU" b="1" dirty="0" err="1" smtClean="0"/>
              <a:t>Апікальна</a:t>
            </a:r>
            <a:r>
              <a:rPr lang="ru-RU" b="1" dirty="0" smtClean="0"/>
              <a:t> меристема</a:t>
            </a:r>
            <a:r>
              <a:rPr lang="ru-RU" dirty="0" smtClean="0"/>
              <a:t> — </a:t>
            </a:r>
            <a:r>
              <a:rPr lang="ru-RU" dirty="0" err="1" smtClean="0"/>
              <a:t>група</a:t>
            </a:r>
            <a:r>
              <a:rPr lang="ru-RU" dirty="0" smtClean="0"/>
              <a:t> </a:t>
            </a:r>
            <a:r>
              <a:rPr lang="ru-RU" dirty="0" err="1" smtClean="0"/>
              <a:t>меристематичних</a:t>
            </a:r>
            <a:r>
              <a:rPr lang="ru-RU" dirty="0" smtClean="0"/>
              <a:t>(</a:t>
            </a:r>
            <a:r>
              <a:rPr lang="ru-RU" dirty="0" err="1" smtClean="0"/>
              <a:t>твірних</a:t>
            </a:r>
            <a:r>
              <a:rPr lang="ru-RU" dirty="0" smtClean="0"/>
              <a:t>) </a:t>
            </a:r>
            <a:r>
              <a:rPr lang="ru-RU" dirty="0" err="1" smtClean="0"/>
              <a:t>клітин</a:t>
            </a:r>
            <a:r>
              <a:rPr lang="ru-RU" dirty="0" smtClean="0"/>
              <a:t>, </a:t>
            </a:r>
            <a:r>
              <a:rPr lang="ru-RU" dirty="0" err="1" smtClean="0"/>
              <a:t>організованих</a:t>
            </a:r>
            <a:r>
              <a:rPr lang="ru-RU" dirty="0" smtClean="0"/>
              <a:t> у </a:t>
            </a:r>
            <a:r>
              <a:rPr lang="ru-RU" dirty="0" err="1" smtClean="0"/>
              <a:t>ростовий</a:t>
            </a:r>
            <a:r>
              <a:rPr lang="ru-RU" dirty="0" smtClean="0"/>
              <a:t> центр,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err="1" smtClean="0"/>
              <a:t>термінальне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в </a:t>
            </a:r>
            <a:r>
              <a:rPr lang="ru-RU" dirty="0" err="1" smtClean="0"/>
              <a:t>стебліта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первинних</a:t>
            </a:r>
            <a:r>
              <a:rPr lang="ru-RU" dirty="0" smtClean="0"/>
              <a:t> </a:t>
            </a:r>
            <a:r>
              <a:rPr lang="ru-RU" dirty="0" smtClean="0"/>
              <a:t>тканин </a:t>
            </a:r>
            <a:r>
              <a:rPr lang="ru-RU" dirty="0" err="1" smtClean="0"/>
              <a:t>паростка.Формує</a:t>
            </a:r>
            <a:r>
              <a:rPr lang="ru-RU" dirty="0" smtClean="0"/>
              <a:t> </a:t>
            </a:r>
            <a:r>
              <a:rPr lang="ru-RU" dirty="0" smtClean="0"/>
              <a:t>конус </a:t>
            </a:r>
            <a:r>
              <a:rPr lang="ru-RU" dirty="0" err="1" smtClean="0"/>
              <a:t>наростання</a:t>
            </a:r>
            <a:r>
              <a:rPr lang="ru-RU" dirty="0" smtClean="0"/>
              <a:t> пагона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кореня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ріст</a:t>
            </a:r>
            <a:r>
              <a:rPr lang="ru-RU" dirty="0" smtClean="0"/>
              <a:t> у </a:t>
            </a:r>
            <a:r>
              <a:rPr lang="ru-RU" dirty="0" err="1" smtClean="0"/>
              <a:t>довжину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146" name="Picture 2" descr="http://upload.wikimedia.org/wikipedia/commons/thumb/d/d7/M%C3%A9rist%C3%A8me_coupe_zones_chiffres.png/250px-M%C3%A9rist%C3%A8me_coupe_zones_chiffr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3717032"/>
            <a:ext cx="3706550" cy="2416672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83568" y="5229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Будова </a:t>
            </a:r>
            <a:r>
              <a:rPr lang="ru-RU" dirty="0" err="1"/>
              <a:t>апікальної</a:t>
            </a:r>
            <a:r>
              <a:rPr lang="ru-RU" dirty="0"/>
              <a:t> </a:t>
            </a:r>
            <a:r>
              <a:rPr lang="ru-RU" dirty="0" err="1"/>
              <a:t>меристеми</a:t>
            </a:r>
            <a:r>
              <a:rPr lang="ru-RU" dirty="0"/>
              <a:t> (точки росту)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1 — Центральна </a:t>
            </a:r>
            <a:r>
              <a:rPr lang="ru-RU" dirty="0" err="1"/>
              <a:t>частина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2 — </a:t>
            </a:r>
            <a:r>
              <a:rPr lang="ru-RU" dirty="0" err="1"/>
              <a:t>Периферична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075240" cy="828328"/>
          </a:xfrm>
        </p:spPr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Латеральна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меристема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 smtClean="0"/>
              <a:t>Бічна</a:t>
            </a:r>
            <a:r>
              <a:rPr lang="ru-RU" b="1" dirty="0" smtClean="0"/>
              <a:t> меристема</a:t>
            </a:r>
            <a:r>
              <a:rPr lang="ru-RU" dirty="0" smtClean="0"/>
              <a:t> (</a:t>
            </a:r>
            <a:r>
              <a:rPr lang="ru-RU" dirty="0" err="1" smtClean="0"/>
              <a:t>латеральна</a:t>
            </a:r>
            <a:r>
              <a:rPr lang="ru-RU" dirty="0" smtClean="0"/>
              <a:t>) —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розташовуються</a:t>
            </a:r>
            <a:r>
              <a:rPr lang="ru-RU" dirty="0" smtClean="0"/>
              <a:t> </a:t>
            </a:r>
            <a:r>
              <a:rPr lang="ru-RU" dirty="0" err="1" smtClean="0"/>
              <a:t>вздовж</a:t>
            </a:r>
            <a:r>
              <a:rPr lang="ru-RU" dirty="0" smtClean="0"/>
              <a:t> </a:t>
            </a:r>
            <a:r>
              <a:rPr lang="ru-RU" dirty="0" err="1" smtClean="0"/>
              <a:t>осі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, </a:t>
            </a:r>
            <a:r>
              <a:rPr lang="ru-RU" dirty="0" err="1" smtClean="0"/>
              <a:t>забезпечуючи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ріст</a:t>
            </a:r>
            <a:r>
              <a:rPr lang="ru-RU" dirty="0" smtClean="0"/>
              <a:t> в </a:t>
            </a:r>
            <a:r>
              <a:rPr lang="ru-RU" dirty="0" err="1" smtClean="0"/>
              <a:t>товщину</a:t>
            </a:r>
            <a:r>
              <a:rPr lang="ru-RU" dirty="0" smtClean="0"/>
              <a:t>. </a:t>
            </a:r>
            <a:r>
              <a:rPr lang="ru-RU" dirty="0" err="1" smtClean="0"/>
              <a:t>Бічні</a:t>
            </a:r>
            <a:r>
              <a:rPr lang="ru-RU" dirty="0" smtClean="0"/>
              <a:t> </a:t>
            </a:r>
            <a:r>
              <a:rPr lang="ru-RU" dirty="0" err="1" smtClean="0"/>
              <a:t>меристеми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як </a:t>
            </a:r>
            <a:r>
              <a:rPr lang="ru-RU" dirty="0" err="1" smtClean="0"/>
              <a:t>первиними</a:t>
            </a:r>
            <a:r>
              <a:rPr lang="ru-RU" dirty="0" smtClean="0"/>
              <a:t> (</a:t>
            </a:r>
            <a:r>
              <a:rPr lang="ru-RU" dirty="0" err="1" smtClean="0"/>
              <a:t>прокамбій</a:t>
            </a:r>
            <a:r>
              <a:rPr lang="ru-RU" dirty="0" smtClean="0"/>
              <a:t>, перицикл)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вторинними</a:t>
            </a:r>
            <a:r>
              <a:rPr lang="ru-RU" dirty="0" smtClean="0"/>
              <a:t> (</a:t>
            </a:r>
            <a:r>
              <a:rPr lang="ru-RU" dirty="0" err="1" smtClean="0"/>
              <a:t>камбій</a:t>
            </a:r>
            <a:r>
              <a:rPr lang="ru-RU" dirty="0" smtClean="0"/>
              <a:t>, </a:t>
            </a:r>
            <a:r>
              <a:rPr lang="ru-RU" dirty="0" err="1" smtClean="0"/>
              <a:t>фелоген</a:t>
            </a:r>
            <a:r>
              <a:rPr lang="ru-RU" dirty="0" smtClean="0"/>
              <a:t>).</a:t>
            </a:r>
          </a:p>
          <a:p>
            <a:r>
              <a:rPr lang="ru-RU" dirty="0" err="1" smtClean="0"/>
              <a:t>Первинні</a:t>
            </a:r>
            <a:r>
              <a:rPr lang="ru-RU" dirty="0" smtClean="0"/>
              <a:t> </a:t>
            </a:r>
            <a:r>
              <a:rPr lang="ru-RU" dirty="0" err="1" smtClean="0"/>
              <a:t>бічні</a:t>
            </a:r>
            <a:r>
              <a:rPr lang="ru-RU" dirty="0" smtClean="0"/>
              <a:t> </a:t>
            </a:r>
            <a:r>
              <a:rPr lang="ru-RU" dirty="0" err="1" smtClean="0"/>
              <a:t>меристеми</a:t>
            </a:r>
            <a:r>
              <a:rPr lang="ru-RU" dirty="0" smtClean="0"/>
              <a:t> — </a:t>
            </a:r>
            <a:r>
              <a:rPr lang="ru-RU" dirty="0" err="1" smtClean="0"/>
              <a:t>прокамбій</a:t>
            </a:r>
            <a:r>
              <a:rPr lang="ru-RU" dirty="0" smtClean="0"/>
              <a:t>, перицикл —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апексами та </a:t>
            </a:r>
            <a:r>
              <a:rPr lang="ru-RU" dirty="0" err="1" smtClean="0"/>
              <a:t>знаходяться</a:t>
            </a:r>
            <a:r>
              <a:rPr lang="ru-RU" dirty="0" smtClean="0"/>
              <a:t> в </a:t>
            </a:r>
            <a:r>
              <a:rPr lang="ru-RU" dirty="0" err="1" smtClean="0"/>
              <a:t>безпосередньому</a:t>
            </a:r>
            <a:r>
              <a:rPr lang="ru-RU" dirty="0" smtClean="0"/>
              <a:t>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ними.</a:t>
            </a:r>
          </a:p>
          <a:p>
            <a:r>
              <a:rPr lang="ru-RU" dirty="0" err="1" smtClean="0"/>
              <a:t>Вторинні</a:t>
            </a:r>
            <a:r>
              <a:rPr lang="ru-RU" dirty="0" smtClean="0"/>
              <a:t> </a:t>
            </a:r>
            <a:r>
              <a:rPr lang="ru-RU" dirty="0" err="1" smtClean="0"/>
              <a:t>бічні</a:t>
            </a:r>
            <a:r>
              <a:rPr lang="ru-RU" dirty="0" smtClean="0"/>
              <a:t> </a:t>
            </a:r>
            <a:r>
              <a:rPr lang="ru-RU" dirty="0" err="1" smtClean="0"/>
              <a:t>меристеми</a:t>
            </a:r>
            <a:r>
              <a:rPr lang="ru-RU" dirty="0" smtClean="0"/>
              <a:t> — </a:t>
            </a:r>
            <a:r>
              <a:rPr lang="ru-RU" dirty="0" err="1" smtClean="0"/>
              <a:t>камбій</a:t>
            </a:r>
            <a:r>
              <a:rPr lang="ru-RU" dirty="0" smtClean="0"/>
              <a:t> та </a:t>
            </a:r>
            <a:r>
              <a:rPr lang="ru-RU" dirty="0" err="1" smtClean="0"/>
              <a:t>фелоген</a:t>
            </a:r>
            <a:r>
              <a:rPr lang="ru-RU" dirty="0" smtClean="0"/>
              <a:t> (</a:t>
            </a:r>
            <a:r>
              <a:rPr lang="ru-RU" dirty="0" err="1" smtClean="0"/>
              <a:t>пробковий</a:t>
            </a:r>
            <a:r>
              <a:rPr lang="ru-RU" dirty="0" smtClean="0"/>
              <a:t> </a:t>
            </a:r>
            <a:r>
              <a:rPr lang="ru-RU" dirty="0" err="1" smtClean="0"/>
              <a:t>камбій</a:t>
            </a:r>
            <a:r>
              <a:rPr lang="ru-RU" dirty="0" smtClean="0"/>
              <a:t>) — </a:t>
            </a:r>
            <a:r>
              <a:rPr lang="ru-RU" dirty="0" err="1" smtClean="0"/>
              <a:t>формуються</a:t>
            </a:r>
            <a:r>
              <a:rPr lang="ru-RU" dirty="0" smtClean="0"/>
              <a:t> 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промеристем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постійних</a:t>
            </a:r>
            <a:r>
              <a:rPr lang="ru-RU" dirty="0" smtClean="0"/>
              <a:t> тканин шляхом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диференціації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Бічні</a:t>
            </a:r>
            <a:r>
              <a:rPr lang="ru-RU" dirty="0" smtClean="0"/>
              <a:t> </a:t>
            </a:r>
            <a:r>
              <a:rPr lang="ru-RU" dirty="0" err="1" smtClean="0"/>
              <a:t>меристеми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потовщення</a:t>
            </a:r>
            <a:r>
              <a:rPr lang="ru-RU" dirty="0" smtClean="0"/>
              <a:t> </a:t>
            </a:r>
            <a:r>
              <a:rPr lang="ru-RU" dirty="0" err="1" smtClean="0"/>
              <a:t>кореня</a:t>
            </a:r>
            <a:r>
              <a:rPr lang="ru-RU" dirty="0" smtClean="0"/>
              <a:t> та стебла. З </a:t>
            </a:r>
            <a:r>
              <a:rPr lang="ru-RU" dirty="0" err="1" smtClean="0"/>
              <a:t>прокамбію</a:t>
            </a:r>
            <a:r>
              <a:rPr lang="ru-RU" dirty="0" smtClean="0"/>
              <a:t> та </a:t>
            </a:r>
            <a:r>
              <a:rPr lang="ru-RU" dirty="0" err="1" smtClean="0"/>
              <a:t>камбію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</a:t>
            </a:r>
            <a:r>
              <a:rPr lang="ru-RU" dirty="0" err="1" smtClean="0"/>
              <a:t>провідні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фелогена</a:t>
            </a:r>
            <a:r>
              <a:rPr lang="ru-RU" dirty="0" smtClean="0"/>
              <a:t> — </a:t>
            </a:r>
            <a:r>
              <a:rPr lang="ru-RU" dirty="0" err="1" smtClean="0"/>
              <a:t>кірка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upload.wikimedia.org/wikipedia/commons/thumb/b/be/Root-tip-tag.png/220px-Root-tip-ta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76672"/>
            <a:ext cx="4536504" cy="51345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860032" y="1844824"/>
            <a:ext cx="39604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Точка росту </a:t>
            </a:r>
            <a:r>
              <a:rPr lang="ru-RU" dirty="0" err="1"/>
              <a:t>кореня</a:t>
            </a:r>
            <a:r>
              <a:rPr lang="ru-RU" dirty="0"/>
              <a:t> (</a:t>
            </a:r>
            <a:r>
              <a:rPr lang="ru-RU" dirty="0" err="1"/>
              <a:t>збільшення</a:t>
            </a:r>
            <a:r>
              <a:rPr lang="ru-RU" dirty="0"/>
              <a:t> 10x)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1 — </a:t>
            </a:r>
            <a:r>
              <a:rPr lang="ru-RU" dirty="0" err="1"/>
              <a:t>основна</a:t>
            </a:r>
            <a:r>
              <a:rPr lang="ru-RU" dirty="0"/>
              <a:t> меристема (плером)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2 — </a:t>
            </a:r>
            <a:r>
              <a:rPr lang="ru-RU" dirty="0" err="1"/>
              <a:t>каліптроген</a:t>
            </a:r>
            <a:r>
              <a:rPr lang="ru-RU" dirty="0"/>
              <a:t> (</a:t>
            </a:r>
            <a:r>
              <a:rPr lang="ru-RU" dirty="0" err="1"/>
              <a:t>живі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 </a:t>
            </a:r>
            <a:r>
              <a:rPr lang="ru-RU" dirty="0" err="1"/>
              <a:t>кореневого</a:t>
            </a:r>
            <a:r>
              <a:rPr lang="ru-RU" dirty="0"/>
              <a:t> </a:t>
            </a:r>
            <a:r>
              <a:rPr lang="ru-RU" dirty="0" err="1"/>
              <a:t>чохлика</a:t>
            </a:r>
            <a:r>
              <a:rPr lang="ru-RU" dirty="0"/>
              <a:t>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3 — </a:t>
            </a:r>
            <a:r>
              <a:rPr lang="ru-RU" dirty="0" err="1"/>
              <a:t>кореневий</a:t>
            </a:r>
            <a:r>
              <a:rPr lang="ru-RU" dirty="0"/>
              <a:t> </a:t>
            </a:r>
            <a:r>
              <a:rPr lang="ru-RU" dirty="0" err="1"/>
              <a:t>чохлик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4 — </a:t>
            </a:r>
            <a:r>
              <a:rPr lang="ru-RU" dirty="0" err="1"/>
              <a:t>мертві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злущуються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5 — </a:t>
            </a:r>
            <a:r>
              <a:rPr lang="ru-RU" dirty="0" err="1"/>
              <a:t>прокамбій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Інтеркалярна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меристема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Інтеркалярна</a:t>
            </a:r>
            <a:r>
              <a:rPr lang="ru-RU" dirty="0" smtClean="0"/>
              <a:t> </a:t>
            </a:r>
            <a:r>
              <a:rPr lang="ru-RU" dirty="0" smtClean="0"/>
              <a:t>меристема—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розташовуються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ділянками</a:t>
            </a:r>
            <a:r>
              <a:rPr lang="ru-RU" dirty="0" smtClean="0"/>
              <a:t> </a:t>
            </a:r>
            <a:r>
              <a:rPr lang="ru-RU" dirty="0" err="1" smtClean="0"/>
              <a:t>диференційованих</a:t>
            </a:r>
            <a:r>
              <a:rPr lang="ru-RU" dirty="0" smtClean="0"/>
              <a:t> тканин, </a:t>
            </a:r>
            <a:r>
              <a:rPr lang="ru-RU" dirty="0" err="1" smtClean="0"/>
              <a:t>забезпечуючи</a:t>
            </a:r>
            <a:r>
              <a:rPr lang="ru-RU" dirty="0" smtClean="0"/>
              <a:t> </a:t>
            </a:r>
            <a:r>
              <a:rPr lang="ru-RU" dirty="0" err="1" smtClean="0"/>
              <a:t>вставний</a:t>
            </a:r>
            <a:r>
              <a:rPr lang="ru-RU" dirty="0" smtClean="0"/>
              <a:t> </a:t>
            </a:r>
            <a:r>
              <a:rPr lang="ru-RU" dirty="0" err="1" smtClean="0"/>
              <a:t>ріст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Інтеркалярна</a:t>
            </a:r>
            <a:r>
              <a:rPr lang="ru-RU" dirty="0" smtClean="0"/>
              <a:t> меристема,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розташовується</a:t>
            </a:r>
            <a:r>
              <a:rPr lang="ru-RU" dirty="0" smtClean="0"/>
              <a:t> у </a:t>
            </a:r>
            <a:r>
              <a:rPr lang="ru-RU" dirty="0" err="1" smtClean="0"/>
              <a:t>вузлах</a:t>
            </a:r>
            <a:r>
              <a:rPr lang="ru-RU" dirty="0" smtClean="0"/>
              <a:t> </a:t>
            </a:r>
            <a:r>
              <a:rPr lang="ru-RU" dirty="0" err="1" smtClean="0"/>
              <a:t>злаків</a:t>
            </a:r>
            <a:r>
              <a:rPr lang="ru-RU" dirty="0" smtClean="0"/>
              <a:t>,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черешків</a:t>
            </a:r>
            <a:r>
              <a:rPr lang="ru-RU" dirty="0" smtClean="0"/>
              <a:t>, </a:t>
            </a:r>
            <a:r>
              <a:rPr lang="ru-RU" dirty="0" err="1" smtClean="0"/>
              <a:t>тичинкових</a:t>
            </a:r>
            <a:r>
              <a:rPr lang="ru-RU" dirty="0" smtClean="0"/>
              <a:t> ниток.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залишкові</a:t>
            </a:r>
            <a:r>
              <a:rPr lang="ru-RU" dirty="0" smtClean="0"/>
              <a:t> </a:t>
            </a:r>
            <a:r>
              <a:rPr lang="ru-RU" dirty="0" err="1" smtClean="0"/>
              <a:t>первинні</a:t>
            </a:r>
            <a:r>
              <a:rPr lang="ru-RU" dirty="0" smtClean="0"/>
              <a:t> </a:t>
            </a:r>
            <a:r>
              <a:rPr lang="ru-RU" dirty="0" err="1" smtClean="0"/>
              <a:t>меристеми</a:t>
            </a:r>
            <a:r>
              <a:rPr lang="ru-RU" dirty="0" smtClean="0"/>
              <a:t>. Вони </a:t>
            </a:r>
            <a:r>
              <a:rPr lang="ru-RU" dirty="0" err="1" smtClean="0"/>
              <a:t>походять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верівкових</a:t>
            </a:r>
            <a:r>
              <a:rPr lang="ru-RU" dirty="0" smtClean="0"/>
              <a:t> меристем,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перетворення</a:t>
            </a:r>
            <a:r>
              <a:rPr lang="ru-RU" dirty="0" smtClean="0"/>
              <a:t> в </a:t>
            </a:r>
            <a:r>
              <a:rPr lang="ru-RU" dirty="0" err="1" smtClean="0"/>
              <a:t>постійні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 </a:t>
            </a:r>
            <a:r>
              <a:rPr lang="ru-RU" dirty="0" err="1" smtClean="0"/>
              <a:t>затримане</a:t>
            </a:r>
            <a:r>
              <a:rPr lang="ru-RU" dirty="0" smtClean="0"/>
              <a:t>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тканинами стебла.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ніжні</a:t>
            </a:r>
            <a:r>
              <a:rPr lang="ru-RU" dirty="0" smtClean="0"/>
              <a:t> </a:t>
            </a:r>
            <a:r>
              <a:rPr lang="ru-RU" dirty="0" err="1" smtClean="0"/>
              <a:t>меристеми</a:t>
            </a:r>
            <a:r>
              <a:rPr lang="ru-RU" dirty="0" smtClean="0"/>
              <a:t> особливо добре </a:t>
            </a:r>
            <a:r>
              <a:rPr lang="ru-RU" dirty="0" err="1" smtClean="0"/>
              <a:t>помітні</a:t>
            </a:r>
            <a:r>
              <a:rPr lang="ru-RU" dirty="0" smtClean="0"/>
              <a:t> у </a:t>
            </a:r>
            <a:r>
              <a:rPr lang="ru-RU" dirty="0" err="1" smtClean="0"/>
              <a:t>злаків</a:t>
            </a:r>
            <a:r>
              <a:rPr lang="ru-RU" dirty="0" smtClean="0"/>
              <a:t>.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полягання</a:t>
            </a:r>
            <a:r>
              <a:rPr lang="ru-RU" dirty="0" smtClean="0"/>
              <a:t> </a:t>
            </a:r>
            <a:r>
              <a:rPr lang="ru-RU" dirty="0" err="1" smtClean="0"/>
              <a:t>хлібів</a:t>
            </a:r>
            <a:r>
              <a:rPr lang="ru-RU" dirty="0" smtClean="0"/>
              <a:t> вони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підняття</a:t>
            </a:r>
            <a:r>
              <a:rPr lang="ru-RU" dirty="0" smtClean="0"/>
              <a:t> стебел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нерівномірного</a:t>
            </a:r>
            <a:r>
              <a:rPr lang="ru-RU" dirty="0" smtClean="0"/>
              <a:t> </a:t>
            </a:r>
            <a:r>
              <a:rPr lang="ru-RU" dirty="0" err="1" smtClean="0"/>
              <a:t>поділу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нижнього</a:t>
            </a:r>
            <a:r>
              <a:rPr lang="ru-RU" dirty="0" smtClean="0"/>
              <a:t> та </a:t>
            </a:r>
            <a:r>
              <a:rPr lang="ru-RU" dirty="0" err="1" smtClean="0"/>
              <a:t>верхнього</a:t>
            </a:r>
            <a:r>
              <a:rPr lang="ru-RU" dirty="0" smtClean="0"/>
              <a:t> боку </a:t>
            </a:r>
            <a:r>
              <a:rPr lang="ru-RU" dirty="0" err="1" smtClean="0"/>
              <a:t>соломини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90600"/>
          </a:xfrm>
        </p:spPr>
        <p:txBody>
          <a:bodyPr>
            <a:noAutofit/>
          </a:bodyPr>
          <a:lstStyle/>
          <a:p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Меристеми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класифікують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за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походженням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первинні</a:t>
            </a:r>
            <a:endParaRPr lang="ru-RU" dirty="0" smtClean="0"/>
          </a:p>
          <a:p>
            <a:r>
              <a:rPr lang="ru-RU" dirty="0" err="1" smtClean="0"/>
              <a:t>вторинні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3074" name="Picture 2" descr="http://im6-tub-ua.yandex.net/i?id=36224546-0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132856"/>
            <a:ext cx="7761629" cy="4218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97</TotalTime>
  <Words>170</Words>
  <Application>Microsoft Office PowerPoint</Application>
  <PresentationFormat>Экран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Начальная</vt:lpstr>
      <vt:lpstr>Твірна рослинна тканина</vt:lpstr>
      <vt:lpstr>Твірна тканина(Меристема)</vt:lpstr>
      <vt:lpstr>Функція</vt:lpstr>
      <vt:lpstr>Меристеми класифікують за положенням їх в рослині: </vt:lpstr>
      <vt:lpstr>Апікальна меристема</vt:lpstr>
      <vt:lpstr> Латеральна меристема </vt:lpstr>
      <vt:lpstr>Слайд 7</vt:lpstr>
      <vt:lpstr>Інтеркалярна меристема </vt:lpstr>
      <vt:lpstr>Меристеми класифікують     за походженням:</vt:lpstr>
      <vt:lpstr>Первинні меристеми</vt:lpstr>
      <vt:lpstr>Вторинні меристеми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Твірна рослинна тканина</dc:title>
  <dc:creator>Admin</dc:creator>
  <cp:lastModifiedBy>Admin</cp:lastModifiedBy>
  <cp:revision>10</cp:revision>
  <dcterms:created xsi:type="dcterms:W3CDTF">2014-04-15T14:53:22Z</dcterms:created>
  <dcterms:modified xsi:type="dcterms:W3CDTF">2014-04-15T16:30:39Z</dcterms:modified>
</cp:coreProperties>
</file>