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8" r:id="rId8"/>
    <p:sldId id="261" r:id="rId9"/>
    <p:sldId id="265" r:id="rId10"/>
    <p:sldId id="262" r:id="rId11"/>
    <p:sldId id="266" r:id="rId12"/>
    <p:sldId id="263" r:id="rId13"/>
    <p:sldId id="267" r:id="rId14"/>
    <p:sldId id="264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DBF355-46C5-4894-9431-0FB1C93AC413}" type="datetimeFigureOut">
              <a:rPr lang="uk-UA" smtClean="0"/>
              <a:t>19.11.2012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E65DA9-7B08-4E03-BAFB-7DB2063F5EC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://znaimo.com.ua/200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D%D0%B0%D0%B1%D1%80%D1%8F%D0%BA_%D0%BB%D0%B5%D0%B3%D0%B5%D0%BD%D1%96%D0%B2" TargetMode="External"/><Relationship Id="rId2" Type="http://schemas.openxmlformats.org/officeDocument/2006/relationships/hyperlink" Target="http://www.rlsnet.ru/mnn_index_id_2118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5%D0%BB%D0%BE%D1%80%D0%BE%D1%84%D0%BE%D1%80%D0%BC" TargetMode="External"/><Relationship Id="rId3" Type="http://schemas.openxmlformats.org/officeDocument/2006/relationships/hyperlink" Target="http://uk.wikipedia.org/wiki/%D0%A5%D1%96%D0%BC%D1%96%D1%87%D0%BD%D0%B8%D0%B9_%D0%B5%D0%BB%D0%B5%D0%BC%D0%B5%D0%BD%D1%82" TargetMode="External"/><Relationship Id="rId7" Type="http://schemas.openxmlformats.org/officeDocument/2006/relationships/hyperlink" Target="http://uk.wikipedia.org/wiki/%D0%99%D0%BE%D0%B4%D0%B8%D0%B4%D0%B8" TargetMode="External"/><Relationship Id="rId2" Type="http://schemas.openxmlformats.org/officeDocument/2006/relationships/hyperlink" Target="http://uk.wikipedia.org/wiki/%D0%93%D1%80%D0%B5%D1%86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F%D0%B8%D1%80%D1%82" TargetMode="External"/><Relationship Id="rId11" Type="http://schemas.openxmlformats.org/officeDocument/2006/relationships/hyperlink" Target="http://uk.wikipedia.org/wiki/%D0%91%D0%B5%D1%80%D0%BD%D0%B0%D1%80_%D0%9A%D1%83%D1%80%D1%82%D1%83%D0%B0" TargetMode="External"/><Relationship Id="rId5" Type="http://schemas.openxmlformats.org/officeDocument/2006/relationships/hyperlink" Target="http://uk.wikipedia.org/wiki/%D0%91%D0%BB%D0%B8%D1%81%D0%BA" TargetMode="External"/><Relationship Id="rId10" Type="http://schemas.openxmlformats.org/officeDocument/2006/relationships/hyperlink" Target="http://uk.wikipedia.org/wiki/1811" TargetMode="External"/><Relationship Id="rId4" Type="http://schemas.openxmlformats.org/officeDocument/2006/relationships/hyperlink" Target="http://uk.wikipedia.org/wiki/%D0%93%D0%B0%D0%BB%D0%BE%D0%B3%D0%B5%D0%BD" TargetMode="External"/><Relationship Id="rId9" Type="http://schemas.openxmlformats.org/officeDocument/2006/relationships/hyperlink" Target="http://uk.wikipedia.org/wiki/%D0%A7%D0%BE%D1%82%D0%B8%D1%80%D0%B8%D1%85%D0%BB%D0%BE%D1%80%D0%B8%D1%81%D1%82%D0%B8%D0%B9_%D0%B2%D1%83%D0%B3%D0%BB%D0%B5%D1%86%D1%8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5%D1%82%D0%B0%D0%BB%D0%BE%D0%B3%D0%B0%D0%BB%D0%BE%D0%B3%D0%B5%D0%BD%D0%BE%D0%B2%D1%96%20%D0%BB%D0%B0%D0%BC%D0%BF%D0%B0" TargetMode="External"/><Relationship Id="rId2" Type="http://schemas.openxmlformats.org/officeDocument/2006/relationships/hyperlink" Target="http://znaimo.com.ua/%D0%93%D0%B0%D0%BB%D0%BE%D0%B3%D0%B5%D0%BD%D0%BE%D0%B2%D0%B0_%D0%BB%D0%B0%D0%BC%D0%BF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znaimo.com.ua/%D0%95%D0%BB%D0%B5%D0%BA%D1%82%D1%80%D0%B8%D1%87%D0%BD%D0%B8%D0%B9_%D0%B0%D0%BA%D1%83%D0%BC%D1%83%D0%BB%D1%8F%D1%82%D0%BE%D1%8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2132856"/>
            <a:ext cx="464400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Біологічне  значення та застосування йоду</a:t>
            </a:r>
            <a:endParaRPr lang="uk-U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49" y="282677"/>
            <a:ext cx="4100243" cy="616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508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352928" cy="64087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b="1" dirty="0" smtClean="0">
                <a:solidFill>
                  <a:srgbClr val="C00000"/>
                </a:solidFill>
              </a:rPr>
              <a:t>Динаміка споживання йоду </a:t>
            </a:r>
          </a:p>
          <a:p>
            <a:pPr marL="45720" indent="0">
              <a:buNone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Всесвітня організація охорони здоров'я і Міжнародна рада з контролю за йоддефіцитними станами рекомендують такі дози щоденної кількості йоду: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40-50 мкг – для дітей грудного віку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90-100 мкг – для дітей молодшого віку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120-140 мкг – для дітей від 7 до 12 років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150-180 мкг – для дорослих</a:t>
            </a:r>
          </a:p>
          <a:p>
            <a:pPr>
              <a:buFont typeface="Arial" pitchFamily="34" charset="0"/>
              <a:buChar char="•"/>
            </a:pPr>
            <a:endParaRPr lang="uk-UA" sz="24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501008"/>
            <a:ext cx="4131282" cy="314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1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400" dirty="0" err="1">
                <a:solidFill>
                  <a:srgbClr val="C00000"/>
                </a:solidFill>
              </a:rPr>
              <a:t>Світове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споживання</a:t>
            </a:r>
            <a:r>
              <a:rPr lang="ru-RU" sz="2400" dirty="0">
                <a:solidFill>
                  <a:srgbClr val="C00000"/>
                </a:solidFill>
              </a:rPr>
              <a:t> йоду в </a:t>
            </a:r>
            <a:r>
              <a:rPr lang="ru-RU" sz="2400" u="sng" dirty="0">
                <a:solidFill>
                  <a:srgbClr val="C00000"/>
                </a:solidFill>
                <a:hlinkClick r:id="rId2" tooltip="2005"/>
              </a:rPr>
              <a:t>2005</a:t>
            </a:r>
            <a:r>
              <a:rPr lang="ru-RU" sz="2400" dirty="0">
                <a:solidFill>
                  <a:srgbClr val="C00000"/>
                </a:solidFill>
              </a:rPr>
              <a:t> </a:t>
            </a:r>
            <a:r>
              <a:rPr lang="ru-RU" sz="2400" dirty="0" err="1">
                <a:solidFill>
                  <a:srgbClr val="C00000"/>
                </a:solidFill>
              </a:rPr>
              <a:t>склало</a:t>
            </a:r>
            <a:r>
              <a:rPr lang="ru-RU" sz="2400" dirty="0">
                <a:solidFill>
                  <a:srgbClr val="C00000"/>
                </a:solidFill>
              </a:rPr>
              <a:t> 25,5 тис. тонн.</a:t>
            </a:r>
          </a:p>
          <a:p>
            <a:pPr marL="45720" indent="0">
              <a:buNone/>
            </a:pPr>
            <a:r>
              <a:rPr lang="ru-RU" sz="2400" dirty="0" err="1">
                <a:solidFill>
                  <a:srgbClr val="C00000"/>
                </a:solidFill>
              </a:rPr>
              <a:t>Середньостатистичний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українець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споживає</a:t>
            </a:r>
            <a:r>
              <a:rPr lang="ru-RU" sz="2400" dirty="0">
                <a:solidFill>
                  <a:srgbClr val="C00000"/>
                </a:solidFill>
              </a:rPr>
              <a:t> в день 40-80 мкг йоду </a:t>
            </a:r>
            <a:r>
              <a:rPr lang="ru-RU" sz="2400" dirty="0" err="1">
                <a:solidFill>
                  <a:srgbClr val="C00000"/>
                </a:solidFill>
              </a:rPr>
              <a:t>що</a:t>
            </a:r>
            <a:r>
              <a:rPr lang="ru-RU" sz="2400" dirty="0">
                <a:solidFill>
                  <a:srgbClr val="C00000"/>
                </a:solidFill>
              </a:rPr>
              <a:t> в 2-3 рази </a:t>
            </a:r>
            <a:r>
              <a:rPr lang="ru-RU" sz="2400" dirty="0" err="1">
                <a:solidFill>
                  <a:srgbClr val="C00000"/>
                </a:solidFill>
              </a:rPr>
              <a:t>менше</a:t>
            </a:r>
            <a:r>
              <a:rPr lang="ru-RU" sz="2400" dirty="0">
                <a:solidFill>
                  <a:srgbClr val="C00000"/>
                </a:solidFill>
              </a:rPr>
              <a:t>, </a:t>
            </a:r>
            <a:r>
              <a:rPr lang="ru-RU" sz="2400" dirty="0" err="1">
                <a:solidFill>
                  <a:srgbClr val="C00000"/>
                </a:solidFill>
              </a:rPr>
              <a:t>ніж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його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добова</a:t>
            </a:r>
            <a:r>
              <a:rPr lang="ru-RU" sz="2400" dirty="0">
                <a:solidFill>
                  <a:srgbClr val="C00000"/>
                </a:solidFill>
              </a:rPr>
              <a:t> потреба.</a:t>
            </a:r>
            <a:endParaRPr lang="uk-UA" sz="2400" dirty="0">
              <a:solidFill>
                <a:srgbClr val="C00000"/>
              </a:solidFill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068960"/>
            <a:ext cx="5722376" cy="3275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78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784976" cy="6480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Значення йоду для організму</a:t>
            </a:r>
          </a:p>
          <a:p>
            <a:pPr marL="45720" indent="0">
              <a:buNone/>
            </a:pPr>
            <a:r>
              <a:rPr lang="uk-UA" sz="2800" dirty="0" smtClean="0"/>
              <a:t>Дослідження, проведені в останні роки всесвітньою організацією охорони здоров'я у різних країнах світу, показали, що рівень розумового розвитку (коефіцієнт інтелекту (</a:t>
            </a:r>
            <a:r>
              <a:rPr lang="en-US" sz="2800" dirty="0" smtClean="0"/>
              <a:t>IQ</a:t>
            </a:r>
            <a:r>
              <a:rPr lang="uk-UA" sz="2800" dirty="0" smtClean="0"/>
              <a:t>) безпосередньо пов'язаний із йодом</a:t>
            </a:r>
            <a:r>
              <a:rPr lang="uk-UA" dirty="0" smtClean="0"/>
              <a:t>. 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689" y="3212976"/>
            <a:ext cx="5183353" cy="348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4464496" cy="5326528"/>
          </a:xfrm>
        </p:spPr>
        <p:txBody>
          <a:bodyPr/>
          <a:lstStyle/>
          <a:p>
            <a:pPr marL="45720" indent="0">
              <a:buNone/>
            </a:pPr>
            <a:r>
              <a:rPr lang="uk-UA" sz="2800" dirty="0">
                <a:effectLst/>
              </a:rPr>
              <a:t>Гормони </a:t>
            </a:r>
            <a:r>
              <a:rPr lang="uk-UA" sz="2800" dirty="0" smtClean="0">
                <a:effectLst/>
              </a:rPr>
              <a:t>щитовидної </a:t>
            </a:r>
            <a:r>
              <a:rPr lang="uk-UA" sz="2800" dirty="0">
                <a:effectLst/>
              </a:rPr>
              <a:t>залози, основу яких становить йод, виконують життєво важливі функції. Вони відповідають за обмін речовин у всьому організмі керуючи витратою білків, жирів і вуглеводів. Ці гормони регулюють діяльність мозку, нервової системи, статевих і молочних залоз, ріст і розвиток </a:t>
            </a:r>
            <a:r>
              <a:rPr lang="uk-UA" sz="2800" dirty="0" smtClean="0">
                <a:effectLst/>
              </a:rPr>
              <a:t>дитини.</a:t>
            </a:r>
            <a:endParaRPr lang="uk-UA" sz="2800" dirty="0">
              <a:effectLst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84784"/>
            <a:ext cx="4063941" cy="3047956"/>
          </a:xfrm>
        </p:spPr>
      </p:pic>
    </p:spTree>
    <p:extLst>
      <p:ext uri="{BB962C8B-B14F-4D97-AF65-F5344CB8AC3E}">
        <p14:creationId xmlns:p14="http://schemas.microsoft.com/office/powerpoint/2010/main" val="27500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3367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err="1" smtClean="0">
                <a:solidFill>
                  <a:srgbClr val="C00000"/>
                </a:solidFill>
              </a:rPr>
              <a:t>Токсичність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endParaRPr lang="ru-RU" sz="2400" dirty="0"/>
          </a:p>
          <a:p>
            <a:pPr marL="45720" indent="0">
              <a:buNone/>
            </a:pPr>
            <a:r>
              <a:rPr lang="ru-RU" sz="2800" dirty="0" smtClean="0"/>
              <a:t>Йод</a:t>
            </a:r>
            <a:r>
              <a:rPr lang="ru-RU" sz="2800" dirty="0"/>
              <a:t> </a:t>
            </a:r>
            <a:r>
              <a:rPr lang="ru-RU" sz="2800" b="1" dirty="0" err="1"/>
              <a:t>дуже</a:t>
            </a:r>
            <a:r>
              <a:rPr lang="ru-RU" sz="2800" b="1" dirty="0"/>
              <a:t> </a:t>
            </a:r>
            <a:r>
              <a:rPr lang="ru-RU" sz="2800" b="1" dirty="0" err="1"/>
              <a:t>отруйний</a:t>
            </a:r>
            <a:r>
              <a:rPr lang="ru-RU" sz="2800" b="1" dirty="0"/>
              <a:t>.</a:t>
            </a:r>
            <a:r>
              <a:rPr lang="ru-RU" sz="2800" dirty="0"/>
              <a:t> Смертельна доза </a:t>
            </a:r>
            <a:r>
              <a:rPr lang="ru-RU" sz="2800" u="sng" dirty="0">
                <a:hlinkClick r:id="rId2"/>
              </a:rPr>
              <a:t>3 г</a:t>
            </a:r>
            <a:r>
              <a:rPr lang="ru-RU" sz="2800" dirty="0"/>
              <a:t>. </a:t>
            </a:r>
            <a:r>
              <a:rPr lang="ru-RU" sz="2800" dirty="0" err="1"/>
              <a:t>Викликає</a:t>
            </a:r>
            <a:r>
              <a:rPr lang="ru-RU" sz="2800" dirty="0"/>
              <a:t> </a:t>
            </a:r>
            <a:r>
              <a:rPr lang="ru-RU" sz="2800" dirty="0" err="1"/>
              <a:t>ураження</a:t>
            </a:r>
            <a:r>
              <a:rPr lang="ru-RU" sz="2800" dirty="0"/>
              <a:t> </a:t>
            </a:r>
            <a:r>
              <a:rPr lang="ru-RU" sz="2800" dirty="0" err="1"/>
              <a:t>нирок</a:t>
            </a:r>
            <a:r>
              <a:rPr lang="ru-RU" sz="2800" dirty="0"/>
              <a:t> і </a:t>
            </a:r>
            <a:r>
              <a:rPr lang="ru-RU" sz="2800" dirty="0" err="1"/>
              <a:t>серцево-судинної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. При </a:t>
            </a:r>
            <a:r>
              <a:rPr lang="ru-RU" sz="2800" dirty="0" err="1"/>
              <a:t>вдиханні</a:t>
            </a:r>
            <a:r>
              <a:rPr lang="ru-RU" sz="2800" dirty="0"/>
              <a:t> </a:t>
            </a:r>
            <a:r>
              <a:rPr lang="ru-RU" sz="2800" dirty="0" err="1"/>
              <a:t>парів</a:t>
            </a:r>
            <a:r>
              <a:rPr lang="ru-RU" sz="2800" dirty="0"/>
              <a:t> йоду </a:t>
            </a:r>
            <a:r>
              <a:rPr lang="ru-RU" sz="2800" dirty="0" err="1"/>
              <a:t>з'являється</a:t>
            </a:r>
            <a:r>
              <a:rPr lang="ru-RU" sz="2800" dirty="0"/>
              <a:t> </a:t>
            </a:r>
            <a:r>
              <a:rPr lang="ru-RU" sz="2800" dirty="0" err="1"/>
              <a:t>головний</a:t>
            </a:r>
            <a:r>
              <a:rPr lang="ru-RU" sz="2800" dirty="0"/>
              <a:t> </a:t>
            </a:r>
            <a:r>
              <a:rPr lang="ru-RU" sz="2800" dirty="0" err="1"/>
              <a:t>біль</a:t>
            </a:r>
            <a:r>
              <a:rPr lang="ru-RU" sz="2800" dirty="0"/>
              <a:t>, кашель, нежить, </a:t>
            </a:r>
            <a:r>
              <a:rPr lang="ru-RU" sz="2800" dirty="0" err="1"/>
              <a:t>може</a:t>
            </a:r>
            <a:r>
              <a:rPr lang="ru-RU" sz="2800" dirty="0"/>
              <a:t> бути </a:t>
            </a:r>
            <a:r>
              <a:rPr lang="ru-RU" sz="2800" u="sng" dirty="0">
                <a:hlinkClick r:id="rId3" tooltip="Набряк легенів"/>
              </a:rPr>
              <a:t>набряк </a:t>
            </a:r>
            <a:r>
              <a:rPr lang="ru-RU" sz="2800" u="sng" dirty="0" err="1">
                <a:hlinkClick r:id="rId3" tooltip="Набряк легенів"/>
              </a:rPr>
              <a:t>легенів</a:t>
            </a:r>
            <a:r>
              <a:rPr lang="ru-RU" sz="2800" dirty="0"/>
              <a:t>. При </a:t>
            </a:r>
            <a:r>
              <a:rPr lang="ru-RU" sz="2800" dirty="0" err="1"/>
              <a:t>попаданні</a:t>
            </a:r>
            <a:r>
              <a:rPr lang="ru-RU" sz="2800" dirty="0"/>
              <a:t> на </a:t>
            </a:r>
            <a:r>
              <a:rPr lang="ru-RU" sz="2800" dirty="0" err="1"/>
              <a:t>слизову</a:t>
            </a:r>
            <a:r>
              <a:rPr lang="ru-RU" sz="2800" dirty="0"/>
              <a:t> </a:t>
            </a:r>
            <a:r>
              <a:rPr lang="ru-RU" sz="2800" dirty="0" err="1"/>
              <a:t>оболонку</a:t>
            </a:r>
            <a:r>
              <a:rPr lang="ru-RU" sz="2800" dirty="0"/>
              <a:t> очей </a:t>
            </a:r>
            <a:r>
              <a:rPr lang="ru-RU" sz="2800" dirty="0" err="1"/>
              <a:t>з'являється</a:t>
            </a:r>
            <a:r>
              <a:rPr lang="ru-RU" sz="2800" dirty="0"/>
              <a:t> </a:t>
            </a:r>
            <a:r>
              <a:rPr lang="ru-RU" sz="2800" dirty="0" err="1"/>
              <a:t>сльозотеча</a:t>
            </a:r>
            <a:r>
              <a:rPr lang="ru-RU" sz="2800" dirty="0"/>
              <a:t>, </a:t>
            </a:r>
            <a:r>
              <a:rPr lang="ru-RU" sz="2800" dirty="0" err="1"/>
              <a:t>біль</a:t>
            </a:r>
            <a:r>
              <a:rPr lang="ru-RU" sz="2800" dirty="0"/>
              <a:t> в очах і </a:t>
            </a:r>
            <a:r>
              <a:rPr lang="ru-RU" sz="2800" dirty="0" err="1"/>
              <a:t>почервоніння</a:t>
            </a:r>
            <a:r>
              <a:rPr lang="ru-RU" sz="2800" dirty="0"/>
              <a:t>. </a:t>
            </a:r>
            <a:endParaRPr lang="uk-UA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8639"/>
            <a:ext cx="1440160" cy="1383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2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3182" y="108065"/>
            <a:ext cx="6400800" cy="3474720"/>
          </a:xfrm>
        </p:spPr>
        <p:txBody>
          <a:bodyPr/>
          <a:lstStyle/>
          <a:p>
            <a:r>
              <a:rPr lang="ru-RU" sz="2400" dirty="0"/>
              <a:t>. При </a:t>
            </a:r>
            <a:r>
              <a:rPr lang="ru-RU" sz="2400" dirty="0" err="1"/>
              <a:t>попаданні</a:t>
            </a:r>
            <a:r>
              <a:rPr lang="ru-RU" sz="2400" dirty="0"/>
              <a:t> </a:t>
            </a:r>
            <a:r>
              <a:rPr lang="ru-RU" sz="2400" dirty="0" err="1"/>
              <a:t>всередину</a:t>
            </a:r>
            <a:r>
              <a:rPr lang="ru-RU" sz="2400" dirty="0"/>
              <a:t> </a:t>
            </a:r>
            <a:r>
              <a:rPr lang="ru-RU" sz="2400" dirty="0" err="1"/>
              <a:t>з'являється</a:t>
            </a:r>
            <a:r>
              <a:rPr lang="ru-RU" sz="2400" dirty="0"/>
              <a:t> </a:t>
            </a:r>
            <a:r>
              <a:rPr lang="ru-RU" sz="2400" dirty="0" err="1"/>
              <a:t>загальна</a:t>
            </a:r>
            <a:r>
              <a:rPr lang="ru-RU" sz="2400" dirty="0"/>
              <a:t> </a:t>
            </a:r>
            <a:r>
              <a:rPr lang="ru-RU" sz="2400" dirty="0" err="1"/>
              <a:t>слабкість</a:t>
            </a:r>
            <a:r>
              <a:rPr lang="ru-RU" sz="2400" dirty="0"/>
              <a:t>, </a:t>
            </a:r>
            <a:r>
              <a:rPr lang="ru-RU" sz="2400" dirty="0" err="1"/>
              <a:t>головний</a:t>
            </a:r>
            <a:r>
              <a:rPr lang="ru-RU" sz="2400" dirty="0"/>
              <a:t> </a:t>
            </a:r>
            <a:r>
              <a:rPr lang="ru-RU" sz="2400" dirty="0" err="1"/>
              <a:t>біль</a:t>
            </a:r>
            <a:r>
              <a:rPr lang="ru-RU" sz="2400" dirty="0"/>
              <a:t>,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температури</a:t>
            </a:r>
            <a:r>
              <a:rPr lang="ru-RU" sz="2400" dirty="0"/>
              <a:t>, </a:t>
            </a:r>
            <a:r>
              <a:rPr lang="ru-RU" sz="2400" dirty="0" err="1"/>
              <a:t>блювання</a:t>
            </a:r>
            <a:r>
              <a:rPr lang="ru-RU" sz="2400" dirty="0"/>
              <a:t>, пронос, </a:t>
            </a:r>
            <a:r>
              <a:rPr lang="ru-RU" sz="2400" dirty="0" err="1"/>
              <a:t>бурий</a:t>
            </a:r>
            <a:r>
              <a:rPr lang="ru-RU" sz="2400" dirty="0"/>
              <a:t> </a:t>
            </a:r>
            <a:r>
              <a:rPr lang="ru-RU" sz="2400" dirty="0" err="1"/>
              <a:t>наліт</a:t>
            </a:r>
            <a:r>
              <a:rPr lang="ru-RU" sz="2400" dirty="0"/>
              <a:t> на </a:t>
            </a:r>
            <a:r>
              <a:rPr lang="ru-RU" sz="2400" dirty="0" err="1"/>
              <a:t>язиці</a:t>
            </a:r>
            <a:r>
              <a:rPr lang="ru-RU" sz="2400" dirty="0"/>
              <a:t>, </a:t>
            </a:r>
            <a:r>
              <a:rPr lang="ru-RU" sz="2400" dirty="0" err="1"/>
              <a:t>болі</a:t>
            </a:r>
            <a:r>
              <a:rPr lang="ru-RU" sz="2400" dirty="0"/>
              <a:t> в </a:t>
            </a:r>
            <a:r>
              <a:rPr lang="ru-RU" sz="2400" dirty="0" err="1"/>
              <a:t>серці</a:t>
            </a:r>
            <a:r>
              <a:rPr lang="ru-RU" sz="2400" dirty="0"/>
              <a:t> і </a:t>
            </a:r>
            <a:r>
              <a:rPr lang="ru-RU" sz="2400" dirty="0" err="1"/>
              <a:t>почастішання</a:t>
            </a:r>
            <a:r>
              <a:rPr lang="ru-RU" sz="2400" dirty="0"/>
              <a:t> пульсу. Через день </a:t>
            </a:r>
            <a:r>
              <a:rPr lang="ru-RU" sz="2400" dirty="0" err="1"/>
              <a:t>з'являється</a:t>
            </a:r>
            <a:r>
              <a:rPr lang="ru-RU" sz="2400" dirty="0"/>
              <a:t> кров у </a:t>
            </a:r>
            <a:r>
              <a:rPr lang="ru-RU" sz="2400" dirty="0" err="1"/>
              <a:t>сечі</a:t>
            </a:r>
            <a:r>
              <a:rPr lang="ru-RU" sz="2400" dirty="0"/>
              <a:t>. Через 2 </a:t>
            </a:r>
            <a:r>
              <a:rPr lang="ru-RU" sz="2400" dirty="0" err="1"/>
              <a:t>дні</a:t>
            </a:r>
            <a:r>
              <a:rPr lang="ru-RU" sz="2400" dirty="0"/>
              <a:t> </a:t>
            </a:r>
            <a:r>
              <a:rPr lang="ru-RU" sz="2400" dirty="0" err="1"/>
              <a:t>з'являються</a:t>
            </a:r>
            <a:r>
              <a:rPr lang="ru-RU" sz="2400" dirty="0"/>
              <a:t> </a:t>
            </a:r>
            <a:r>
              <a:rPr lang="ru-RU" sz="2400" dirty="0" err="1"/>
              <a:t>ниркова</a:t>
            </a:r>
            <a:r>
              <a:rPr lang="ru-RU" sz="2400" dirty="0"/>
              <a:t> </a:t>
            </a:r>
            <a:r>
              <a:rPr lang="ru-RU" sz="2400" dirty="0" err="1"/>
              <a:t>недостатність</a:t>
            </a:r>
            <a:r>
              <a:rPr lang="ru-RU" sz="2400" dirty="0"/>
              <a:t> і </a:t>
            </a:r>
            <a:r>
              <a:rPr lang="ru-RU" sz="2400" dirty="0" err="1"/>
              <a:t>міокардит</a:t>
            </a:r>
            <a:r>
              <a:rPr lang="ru-RU" sz="2400" dirty="0"/>
              <a:t>. Без </a:t>
            </a:r>
            <a:r>
              <a:rPr lang="ru-RU" sz="2400" dirty="0" err="1"/>
              <a:t>лікування</a:t>
            </a:r>
            <a:r>
              <a:rPr lang="ru-RU" sz="2400" dirty="0"/>
              <a:t> </a:t>
            </a:r>
            <a:r>
              <a:rPr lang="ru-RU" sz="2400" dirty="0" err="1"/>
              <a:t>настає</a:t>
            </a:r>
            <a:r>
              <a:rPr lang="ru-RU" sz="2400" dirty="0"/>
              <a:t> </a:t>
            </a:r>
            <a:r>
              <a:rPr lang="ru-RU" sz="2400" dirty="0" err="1"/>
              <a:t>летальний</a:t>
            </a:r>
            <a:r>
              <a:rPr lang="ru-RU" sz="2400" dirty="0"/>
              <a:t> результат. </a:t>
            </a:r>
            <a:endParaRPr lang="uk-UA" sz="24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429000"/>
            <a:ext cx="47625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964488" cy="6192688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C00000"/>
                </a:solidFill>
              </a:rPr>
              <a:t>Йод </a:t>
            </a:r>
            <a:r>
              <a:rPr lang="uk-UA" sz="3200" dirty="0"/>
              <a:t>(</a:t>
            </a:r>
            <a:r>
              <a:rPr lang="uk-UA" sz="3200" dirty="0" err="1"/>
              <a:t>від </a:t>
            </a:r>
            <a:r>
              <a:rPr lang="uk-UA" sz="3200" u="sng" dirty="0" err="1">
                <a:hlinkClick r:id="rId2" tooltip="Грецька мова"/>
              </a:rPr>
              <a:t>грец</a:t>
            </a:r>
            <a:r>
              <a:rPr lang="uk-UA" sz="3200" u="sng" dirty="0">
                <a:hlinkClick r:id="rId2" tooltip="Грецька мова"/>
              </a:rPr>
              <a:t>.</a:t>
            </a:r>
            <a:r>
              <a:rPr lang="uk-UA" sz="3200" dirty="0"/>
              <a:t> </a:t>
            </a:r>
            <a:r>
              <a:rPr lang="el-GR" sz="3200" i="1" dirty="0"/>
              <a:t>ιώδης - iodes</a:t>
            </a:r>
            <a:r>
              <a:rPr lang="uk-UA" sz="3200" dirty="0"/>
              <a:t> — схожий кольором на фіалку, фіолетовий) — </a:t>
            </a:r>
            <a:r>
              <a:rPr lang="uk-UA" sz="3200" u="sng" dirty="0">
                <a:hlinkClick r:id="rId3" tooltip="Хімічний елемент"/>
              </a:rPr>
              <a:t>хімічний елемент</a:t>
            </a:r>
            <a:r>
              <a:rPr lang="uk-UA" sz="3200" dirty="0"/>
              <a:t> з атомним номером 53, належить до </a:t>
            </a:r>
            <a:r>
              <a:rPr lang="uk-UA" sz="3200" u="sng" dirty="0">
                <a:hlinkClick r:id="rId4" tooltip="Галоген"/>
              </a:rPr>
              <a:t>галогенів</a:t>
            </a:r>
            <a:r>
              <a:rPr lang="uk-UA" sz="3200" dirty="0"/>
              <a:t>. Символ І, атомна маса 126,9045. Кристали чорно-сірого кольору з металічним </a:t>
            </a:r>
            <a:r>
              <a:rPr lang="uk-UA" sz="3200" u="sng" dirty="0">
                <a:hlinkClick r:id="rId5" tooltip="Блиск"/>
              </a:rPr>
              <a:t>блиском</a:t>
            </a:r>
            <a:r>
              <a:rPr lang="uk-UA" sz="3200" dirty="0"/>
              <a:t>. Погано розчинний у воді, розчиняється у </a:t>
            </a:r>
            <a:r>
              <a:rPr lang="uk-UA" sz="3200" u="sng" dirty="0">
                <a:hlinkClick r:id="rId6" tooltip="Спирт"/>
              </a:rPr>
              <a:t>спирті</a:t>
            </a:r>
            <a:r>
              <a:rPr lang="uk-UA" sz="3200" dirty="0"/>
              <a:t>, водних розчинах </a:t>
            </a:r>
            <a:r>
              <a:rPr lang="uk-UA" sz="3200" u="sng" dirty="0">
                <a:hlinkClick r:id="rId7" tooltip="Йодиди"/>
              </a:rPr>
              <a:t>йодидів</a:t>
            </a:r>
            <a:r>
              <a:rPr lang="uk-UA" sz="3200" dirty="0"/>
              <a:t>, </a:t>
            </a:r>
            <a:r>
              <a:rPr lang="uk-UA" sz="3200" u="sng" dirty="0">
                <a:hlinkClick r:id="rId8" tooltip="Хлороформ"/>
              </a:rPr>
              <a:t>хлороформі</a:t>
            </a:r>
            <a:r>
              <a:rPr lang="uk-UA" sz="3200" dirty="0"/>
              <a:t>,</a:t>
            </a:r>
            <a:r>
              <a:rPr lang="uk-UA" sz="3200" dirty="0" err="1"/>
              <a:t> </a:t>
            </a:r>
            <a:r>
              <a:rPr lang="uk-UA" sz="3200" u="sng" dirty="0" err="1">
                <a:hlinkClick r:id="rId9" tooltip="Чотирихлористий вуглець"/>
              </a:rPr>
              <a:t>чотирихлористом</a:t>
            </a:r>
            <a:r>
              <a:rPr lang="uk-UA" sz="3200" u="sng" dirty="0">
                <a:hlinkClick r:id="rId9" tooltip="Чотирихлористий вуглець"/>
              </a:rPr>
              <a:t>у вуглецю</a:t>
            </a:r>
            <a:r>
              <a:rPr lang="uk-UA" sz="3200" dirty="0"/>
              <a:t>. </a:t>
            </a:r>
            <a:r>
              <a:rPr lang="uk-UA" sz="3200" dirty="0" err="1"/>
              <a:t>Відкритий</a:t>
            </a:r>
            <a:r>
              <a:rPr lang="uk-UA" sz="3200" dirty="0"/>
              <a:t> </a:t>
            </a:r>
            <a:r>
              <a:rPr lang="uk-UA" sz="3200" u="sng" dirty="0">
                <a:hlinkClick r:id="rId10" tooltip="1811"/>
              </a:rPr>
              <a:t>1811</a:t>
            </a:r>
            <a:r>
              <a:rPr lang="uk-UA" sz="3200" dirty="0"/>
              <a:t> року французьким </a:t>
            </a:r>
            <a:r>
              <a:rPr lang="uk-UA" sz="3200" dirty="0" err="1"/>
              <a:t>аптека</a:t>
            </a:r>
            <a:r>
              <a:rPr lang="uk-UA" sz="3200" dirty="0"/>
              <a:t>рем </a:t>
            </a:r>
            <a:r>
              <a:rPr lang="uk-UA" sz="3200" u="sng" dirty="0">
                <a:hlinkClick r:id="rId11" tooltip="Бернар Куртуа"/>
              </a:rPr>
              <a:t>Куртуа</a:t>
            </a:r>
            <a:r>
              <a:rPr lang="uk-UA" sz="3200" dirty="0"/>
              <a:t>.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6535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908720"/>
            <a:ext cx="9511577" cy="5027548"/>
          </a:xfrm>
        </p:spPr>
      </p:pic>
      <p:sp>
        <p:nvSpPr>
          <p:cNvPr id="7" name="Двойные круглые скобки 6"/>
          <p:cNvSpPr/>
          <p:nvPr/>
        </p:nvSpPr>
        <p:spPr>
          <a:xfrm>
            <a:off x="7885500" y="3068960"/>
            <a:ext cx="504056" cy="396044"/>
          </a:xfrm>
          <a:prstGeom prst="bracketPair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5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45224"/>
            <a:ext cx="8640960" cy="1244205"/>
          </a:xfrm>
        </p:spPr>
        <p:txBody>
          <a:bodyPr/>
          <a:lstStyle/>
          <a:p>
            <a:pPr algn="l"/>
            <a:r>
              <a:rPr lang="uk-UA" sz="2800" dirty="0" smtClean="0">
                <a:solidFill>
                  <a:srgbClr val="C00000"/>
                </a:solidFill>
              </a:rPr>
              <a:t>Зовнішній вигляд простої речовини. </a:t>
            </a:r>
            <a:br>
              <a:rPr lang="uk-UA" sz="2800" dirty="0" smtClean="0">
                <a:solidFill>
                  <a:srgbClr val="C00000"/>
                </a:solidFill>
              </a:rPr>
            </a:br>
            <a:r>
              <a:rPr lang="uk-UA" sz="2800" dirty="0" smtClean="0">
                <a:solidFill>
                  <a:srgbClr val="C00000"/>
                </a:solidFill>
              </a:rPr>
              <a:t>Блискучі темно-коричневі кристали.</a:t>
            </a:r>
            <a:endParaRPr lang="uk-UA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25" y="764704"/>
            <a:ext cx="6409457" cy="4803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1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848872" cy="583264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uk-UA" sz="4000" dirty="0" smtClean="0"/>
          </a:p>
          <a:p>
            <a:pPr marL="45720" indent="0">
              <a:buNone/>
            </a:pPr>
            <a:r>
              <a:rPr lang="uk-UA" sz="4000" b="1" dirty="0" smtClean="0">
                <a:solidFill>
                  <a:srgbClr val="C00000"/>
                </a:solidFill>
              </a:rPr>
              <a:t>Застосування йоду: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/>
              <a:t>В медицині 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/>
              <a:t>В техніці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/>
              <a:t>Динаміка споживання йоду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 smtClean="0"/>
              <a:t>Значення йоду для організму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06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09120"/>
            <a:ext cx="6241148" cy="2223294"/>
          </a:xfrm>
        </p:spPr>
        <p:txBody>
          <a:bodyPr/>
          <a:lstStyle/>
          <a:p>
            <a:pPr marL="0" indent="0" algn="l">
              <a:buNone/>
            </a:pPr>
            <a:r>
              <a:rPr lang="uk-UA" sz="2400" b="0" dirty="0" smtClean="0">
                <a:effectLst/>
              </a:rPr>
              <a:t/>
            </a:r>
            <a:br>
              <a:rPr lang="uk-UA" sz="2400" b="0" dirty="0" smtClean="0">
                <a:effectLst/>
              </a:rPr>
            </a:br>
            <a:endParaRPr lang="uk-UA" sz="2400" b="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41139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b="1" dirty="0" smtClean="0">
                <a:solidFill>
                  <a:srgbClr val="C00000"/>
                </a:solidFill>
              </a:rPr>
              <a:t>Застосування  в медицині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У разі нанесення на шкіру й слизові йод чинить подразливу дію й може викликати рефлекторні зміни в діяльності організму. Препарати, які містять йод, мають антибактеріальні й протигрибкові властивості. Вони чинять також протизапальну й відволікаючу дію їх застосовують зовнішньо для знезаражування ран, підготовки операційного поля.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17032"/>
            <a:ext cx="5742385" cy="282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4392488" cy="2970664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tx1"/>
                </a:solidFill>
              </a:rPr>
              <a:t>Уведення йоду в організм підвищує основний обмін, підсилює окисні процеси, тонізує м'язи, стимулює статеву функцію</a:t>
            </a:r>
          </a:p>
          <a:p>
            <a:r>
              <a:rPr lang="uk-UA" sz="2800" dirty="0">
                <a:solidFill>
                  <a:schemeClr val="tx1"/>
                </a:solidFill>
              </a:rPr>
              <a:t>Вживання йоду у великих кількостях всередину та зовні пригнічує функцію щитовидної залози.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78832"/>
            <a:ext cx="5223926" cy="435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6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95126"/>
            <a:ext cx="3744416" cy="634624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err="1">
                <a:solidFill>
                  <a:srgbClr val="C00000"/>
                </a:solidFill>
              </a:rPr>
              <a:t>З</a:t>
            </a:r>
            <a:r>
              <a:rPr lang="ru-RU" sz="2800" b="1" dirty="0" err="1" smtClean="0">
                <a:solidFill>
                  <a:srgbClr val="C00000"/>
                </a:solidFill>
              </a:rPr>
              <a:t>астосування</a:t>
            </a:r>
            <a:r>
              <a:rPr lang="ru-RU" sz="2800" b="1" dirty="0" smtClean="0">
                <a:solidFill>
                  <a:srgbClr val="C00000"/>
                </a:solidFill>
              </a:rPr>
              <a:t> в </a:t>
            </a:r>
            <a:r>
              <a:rPr lang="ru-RU" sz="2800" b="1" dirty="0" err="1" smtClean="0">
                <a:solidFill>
                  <a:srgbClr val="C00000"/>
                </a:solidFill>
              </a:rPr>
              <a:t>техніці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chemeClr val="tx1"/>
                </a:solidFill>
              </a:rPr>
              <a:t>Джерела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світла</a:t>
            </a:r>
            <a:endParaRPr lang="uk-UA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ru-RU" u="sng" dirty="0">
                <a:solidFill>
                  <a:schemeClr val="tx1"/>
                </a:solidFill>
                <a:hlinkClick r:id="rId2" tooltip="Галогенова лампа"/>
              </a:rPr>
              <a:t>галогеновая лампа</a:t>
            </a:r>
            <a:endParaRPr lang="uk-UA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ru-RU" u="sng" dirty="0" err="1">
                <a:solidFill>
                  <a:schemeClr val="tx1"/>
                </a:solidFill>
                <a:hlinkClick r:id="rId3" tooltip="Металогалогенові лампа"/>
              </a:rPr>
              <a:t>металогалогенові</a:t>
            </a:r>
            <a:r>
              <a:rPr lang="ru-RU" u="sng" dirty="0">
                <a:solidFill>
                  <a:schemeClr val="tx1"/>
                </a:solidFill>
                <a:hlinkClick r:id="rId3" tooltip="Металогалогенові лампа"/>
              </a:rPr>
              <a:t> лампа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Виробництво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акумуляторів</a:t>
            </a:r>
            <a:endParaRPr lang="uk-UA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</a:rPr>
              <a:t>Йод </a:t>
            </a:r>
            <a:r>
              <a:rPr lang="ru-RU" dirty="0" err="1">
                <a:solidFill>
                  <a:schemeClr val="tx1"/>
                </a:solidFill>
              </a:rPr>
              <a:t>використовується</a:t>
            </a:r>
            <a:r>
              <a:rPr lang="ru-RU" dirty="0">
                <a:solidFill>
                  <a:schemeClr val="tx1"/>
                </a:solidFill>
              </a:rPr>
              <a:t> як компонент позитивного </a:t>
            </a:r>
            <a:r>
              <a:rPr lang="ru-RU" dirty="0" err="1">
                <a:solidFill>
                  <a:schemeClr val="tx1"/>
                </a:solidFill>
              </a:rPr>
              <a:t>електрода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окислювача</a:t>
            </a:r>
            <a:r>
              <a:rPr lang="ru-RU" dirty="0">
                <a:solidFill>
                  <a:schemeClr val="tx1"/>
                </a:solidFill>
              </a:rPr>
              <a:t>) в </a:t>
            </a:r>
            <a:r>
              <a:rPr lang="ru-RU" dirty="0" err="1">
                <a:solidFill>
                  <a:schemeClr val="tx1"/>
                </a:solidFill>
              </a:rPr>
              <a:t>літієво-йодним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u="sng" dirty="0" err="1">
                <a:solidFill>
                  <a:schemeClr val="tx1"/>
                </a:solidFill>
                <a:hlinkClick r:id="rId4" tooltip="Електричний акумулятор"/>
              </a:rPr>
              <a:t>акумуляторах</a:t>
            </a:r>
            <a:r>
              <a:rPr lang="ru-RU" dirty="0">
                <a:solidFill>
                  <a:schemeClr val="tx1"/>
                </a:solidFill>
              </a:rPr>
              <a:t> для </a:t>
            </a:r>
            <a:r>
              <a:rPr lang="ru-RU" dirty="0" err="1">
                <a:solidFill>
                  <a:schemeClr val="tx1"/>
                </a:solidFill>
              </a:rPr>
              <a:t>електромобілів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95126"/>
            <a:ext cx="4587275" cy="333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5496" y="188640"/>
            <a:ext cx="8708504" cy="3474720"/>
          </a:xfrm>
        </p:spPr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Лазерний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термоядерний</a:t>
            </a:r>
            <a:r>
              <a:rPr lang="ru-RU" b="1" dirty="0">
                <a:solidFill>
                  <a:schemeClr val="tx1"/>
                </a:solidFill>
              </a:rPr>
              <a:t> синтез</a:t>
            </a:r>
            <a:endParaRPr lang="uk-UA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Деякі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іодорганіческіе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сполуки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застосовуються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надпотужних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газових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лазерів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збуджених</a:t>
            </a:r>
            <a:r>
              <a:rPr lang="ru-RU" dirty="0">
                <a:solidFill>
                  <a:schemeClr val="tx1"/>
                </a:solidFill>
              </a:rPr>
              <a:t> атомах йоду (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області</a:t>
            </a:r>
            <a:r>
              <a:rPr lang="ru-RU" dirty="0">
                <a:solidFill>
                  <a:schemeClr val="tx1"/>
                </a:solidFill>
              </a:rPr>
              <a:t> лазерного термоядерного синтезу і </a:t>
            </a:r>
            <a:r>
              <a:rPr lang="ru-RU" dirty="0" err="1">
                <a:solidFill>
                  <a:schemeClr val="tx1"/>
                </a:solidFill>
              </a:rPr>
              <a:t>промисловість</a:t>
            </a:r>
            <a:r>
              <a:rPr lang="ru-RU" dirty="0">
                <a:solidFill>
                  <a:schemeClr val="tx1"/>
                </a:solidFill>
              </a:rPr>
              <a:t>).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ru-RU" b="1" dirty="0" err="1">
                <a:solidFill>
                  <a:schemeClr val="tx1"/>
                </a:solidFill>
              </a:rPr>
              <a:t>Радіоелектронна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промисловість</a:t>
            </a:r>
            <a:endParaRPr lang="uk-UA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dirty="0" err="1">
                <a:solidFill>
                  <a:schemeClr val="tx1"/>
                </a:solidFill>
              </a:rPr>
              <a:t>останні</a:t>
            </a:r>
            <a:r>
              <a:rPr lang="ru-RU" dirty="0">
                <a:solidFill>
                  <a:schemeClr val="tx1"/>
                </a:solidFill>
              </a:rPr>
              <a:t> роки </a:t>
            </a:r>
            <a:r>
              <a:rPr lang="ru-RU" dirty="0" err="1">
                <a:solidFill>
                  <a:schemeClr val="tx1"/>
                </a:solidFill>
              </a:rPr>
              <a:t>різко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підвищився</a:t>
            </a:r>
            <a:r>
              <a:rPr lang="ru-RU" dirty="0">
                <a:solidFill>
                  <a:schemeClr val="tx1"/>
                </a:solidFill>
              </a:rPr>
              <a:t> попит на йод з боку </a:t>
            </a:r>
            <a:r>
              <a:rPr lang="ru-RU" dirty="0" err="1">
                <a:solidFill>
                  <a:schemeClr val="tx1"/>
                </a:solidFill>
              </a:rPr>
              <a:t>виробників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рідкокристалічних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дисплеїв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008" y="3284984"/>
            <a:ext cx="4913643" cy="344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157</TotalTime>
  <Words>368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Зовнішній вигляд простої речовини.  Блискучі темно-коричневі кристали.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Гормони щитовидної залози, основу яких становить йод, виконують життєво важливі функції. Вони відповідають за обмін речовин у всьому організмі керуючи витратою білків, жирів і вуглеводів. Ці гормони регулюють діяльність мозку, нервової системи, статевих і молочних залоз, ріст і розвиток дитини.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Олеся</cp:lastModifiedBy>
  <cp:revision>15</cp:revision>
  <dcterms:created xsi:type="dcterms:W3CDTF">2012-11-15T20:36:47Z</dcterms:created>
  <dcterms:modified xsi:type="dcterms:W3CDTF">2012-11-19T14:40:51Z</dcterms:modified>
</cp:coreProperties>
</file>