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4" autoAdjust="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3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DEE1D6A-0C76-461A-9077-22133B7648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EC670-0D90-4DFE-9BF2-B8497C79BD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88385-6260-4F80-BB16-DBD4316D85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1C5CCD3E-B146-494E-A2B5-06AEEE765A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65593F1-444C-4F59-889A-EA46327F72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50358-694A-4492-B9A2-9D4D50BD18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18772-4CCB-47E6-8989-A228571B7D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4785F-D6E2-41F0-9CCA-A6F9DCA709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6EA96-FA72-4947-B5D0-E5FA1D9D66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82EFA-F931-47B4-9229-1B7280DFCA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390C2-4842-42D7-90EE-C0AB6D7B91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81187-1EA1-45F3-90F4-AF2D76D9FE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523FE-D3F6-44D6-8DB1-9EDB840162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2326C45-7663-4786-B379-D645E16172D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32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2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071902" y="2000240"/>
            <a:ext cx="5072098" cy="1157287"/>
          </a:xfrm>
        </p:spPr>
        <p:txBody>
          <a:bodyPr/>
          <a:lstStyle/>
          <a:p>
            <a:r>
              <a:rPr lang="ru-RU" sz="6000" dirty="0">
                <a:solidFill>
                  <a:schemeClr val="folHlink"/>
                </a:solidFill>
              </a:rPr>
              <a:t>Витамины</a:t>
            </a:r>
          </a:p>
        </p:txBody>
      </p:sp>
      <p:pic>
        <p:nvPicPr>
          <p:cNvPr id="7" name="Picture 9" descr="Pepp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4282" y="642918"/>
            <a:ext cx="3786214" cy="567829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88913"/>
            <a:ext cx="8450262" cy="64087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effectLst/>
              </a:rPr>
              <a:t>Витамины обладают высокой биологической активностью и требуются организму в очень небольшом количестве, соответствующем физиологической потребности, которая варьирует в пределах от нескольких микрограммов до нескольких десятков миллиграммов. Потребность в каждом конкретном витамине также подвержена колебаниям, обусловленным действием различных факторов, которые учитываются в рекомендуемых нормах потребления витаминов, подвергающихся периодическому уточнению и пересмотру. Существенное влияние на потребность в В. оказывают возраст и пол человека, характер и интенсивность его труда. Потребность в В. значительно возрастает при особых физиологических состояниях организма: у женщин — во время беременности, в период лактации, у детей — в период интенсивного роста </a:t>
            </a:r>
            <a:r>
              <a:rPr lang="ru-RU" sz="1800">
                <a:effectLst/>
              </a:rPr>
              <a:t>Следует иметь в виду, что любые причины, изменяющие интенсивность обмена веществ, существенно влияют и на обмен В. в организме, повышая их расход в процессе жизнедеятельности В частности, потребность в В. значительно возрастает под влиянием некоторых климатических и погодных условий, способствующих длительному переохлаждению или перегреванию организма, сопровождающихся резкими перепадами температуры атмосферного воздуха. Повышенная потребность в В. развивается при интенсивной физической нагрузке, нервно-психическом напряжении, в условиях воздействия неблагоприятных факторов окружающей среды, при ряде патологических состояний (например, при гипоксии). Повышенный расход В. возникает при болезнях желудочно-кишечного тракта, печени и почек, повышенная потребность в В. отмечается при некоторых эндокринных заболеваниях, например гипотиреозе, функциональной недостаточности коры надпочечников. В пожилом и старческом возрасте повышенная потребность в В. обусловлена ухудшением всасывания и утилизации В., а также различными диетическими ограничениями.</a:t>
            </a:r>
          </a:p>
        </p:txBody>
      </p:sp>
      <p:pic>
        <p:nvPicPr>
          <p:cNvPr id="33796" name="Picture 4" descr="Лай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5445125"/>
            <a:ext cx="904875" cy="1268413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0"/>
            <a:ext cx="8007350" cy="583565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effectLst/>
              </a:rPr>
              <a:t>Недостаточное потребление В. ведет к нарушениям зависящих от них биохимических (главным образом ферментативных) процессов и физиологических функций организма, обусловливает серьезные расстройства обмена веществ, поэтому исследование витаминной обеспеченности человека имеет важное диагностическое значение.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>
                <a:effectLst/>
              </a:rPr>
              <a:t>Организм человека не способен запасать В. на более или менее длительное время, они должны поступать регулярно, в полном наборе и соответствии физиологической потребности. Вместе с тем приспособительные возможности организма достаточно велики, и в течение определенного времени дефицит В. практически не проявляется: расходуются В., депонированные в органах и тканях, включаются и другие компенсаторные механизмы обменного характера. Только после израсходования депонированных В. возникают различные расстройства обмена веществ. Однако постоянное недостаточное потребление В., даже не характеризующееся какими-либо клиническими проявлениями гиповитаминоза, отрицательно сказывается на состоянии здоровья человека: ухудшается самочувствие, снижаются работоспособность и сопротивляемость к респираторным и другим инфекционным заболеваниям, усиливается воздействие на организм неблагоприятных факторов среды обитания. Недостаточное поступление с пищей некоторых В. (особенно С и А) является фактором риска ишемической болезни сердца и ряда злокачественных новообразований. В частности, многолетние исследования больших контингентов людей, проведенные английскими и американскими специалистами, показали, что частота заболеваний раком полости рта, желудочно-кишечного тракта и легких при низком уровне витамина А в крови в 2—4 раза выше, чем при оптимальной обеспеченности этим витамином. Недостаточная обеспеченность В. беременных и кормящих женщин причиняет ущерб здоровью матери и ребенка, является одной из причин недоношенности, врожденных пороков, нарушений физического и умственного развития детей. В детском и юношеском возрасте недостаточное потребление В. отрицательно сказывается на показателях общего физического развития, препятствует формированию здорового жизненного статуса, обусловливает постепенное развитие обменных нарушений и хронических заболеваний.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643438" y="1989138"/>
            <a:ext cx="3927475" cy="4191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600" i="1">
                <a:solidFill>
                  <a:schemeClr val="folHlink"/>
                </a:solidFill>
                <a:effectLst/>
              </a:rPr>
              <a:t>Выполняла работу: </a:t>
            </a:r>
          </a:p>
          <a:p>
            <a:pPr>
              <a:buFont typeface="Wingdings" pitchFamily="2" charset="2"/>
              <a:buNone/>
            </a:pPr>
            <a:r>
              <a:rPr lang="ru-RU" sz="1600" i="1">
                <a:solidFill>
                  <a:schemeClr val="folHlink"/>
                </a:solidFill>
                <a:effectLst/>
              </a:rPr>
              <a:t>Посохова Полина </a:t>
            </a:r>
          </a:p>
          <a:p>
            <a:pPr>
              <a:buFont typeface="Wingdings" pitchFamily="2" charset="2"/>
              <a:buNone/>
            </a:pPr>
            <a:r>
              <a:rPr lang="ru-RU" sz="1600" i="1">
                <a:solidFill>
                  <a:schemeClr val="folHlink"/>
                </a:solidFill>
                <a:effectLst/>
              </a:rPr>
              <a:t>Ученица 10-2 класса</a:t>
            </a:r>
          </a:p>
          <a:p>
            <a:pPr>
              <a:buFont typeface="Wingdings" pitchFamily="2" charset="2"/>
              <a:buNone/>
            </a:pPr>
            <a:r>
              <a:rPr lang="ru-RU" sz="1600" i="1">
                <a:solidFill>
                  <a:schemeClr val="folHlink"/>
                </a:solidFill>
                <a:effectLst/>
              </a:rPr>
              <a:t>МОУ лицей №18</a:t>
            </a:r>
          </a:p>
          <a:p>
            <a:pPr>
              <a:buFont typeface="Wingdings" pitchFamily="2" charset="2"/>
              <a:buNone/>
            </a:pPr>
            <a:r>
              <a:rPr lang="ru-RU" sz="1600" i="1">
                <a:solidFill>
                  <a:schemeClr val="folHlink"/>
                </a:solidFill>
                <a:effectLst/>
              </a:rPr>
              <a:t>Учитель:Калинина Л.А.</a:t>
            </a:r>
          </a:p>
        </p:txBody>
      </p:sp>
      <p:pic>
        <p:nvPicPr>
          <p:cNvPr id="35849" name="Picture 9" descr="Peppers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196975"/>
            <a:ext cx="2928937" cy="43926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  Определение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/>
              <a:t>Витамины</a:t>
            </a:r>
            <a:r>
              <a:rPr lang="ru-RU" sz="2000"/>
              <a:t> (лат. vita жизнь + амины) — низкомолекулярные органические соединения различной химической природы, абсолютно необходимые для нормальной жизнедеятельности организмов. Являются незаменимыми пищевыми веществами, т.к. за исключением никотиновой кислоты они не синтезируются организмом человека и поступают главным образом в составе продуктов питания. Некоторые В. могут продуцироваться нормальной микрофлорой кишечника. В отличие от всех других жизненно важных пищевых веществ (незаменимых аминокислот, полиненасыщенных жирных кислот и т.д.) В. не обладают пластическими свойствами и не используются организмом в качестве источника энергии. Участвуя в разнообразных химических превращениях, они оказывают регулирующее влияние на обмен веществ и тем самым обеспечивают нормальное течение практически всех биохимических и физиологических процессов в организме.</a:t>
            </a:r>
          </a:p>
        </p:txBody>
      </p:sp>
      <p:pic>
        <p:nvPicPr>
          <p:cNvPr id="15364" name="Picture 4" descr="Кив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260350"/>
            <a:ext cx="2087563" cy="1566863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Классификация витаминов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 b="1">
                <a:solidFill>
                  <a:schemeClr val="folHlink"/>
                </a:solidFill>
              </a:rPr>
              <a:t>Водорастворимые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Водорастворимые В включают витамин С и витамины группы В: тиамин, рибофлавин, пантотеновую кислоту, В6, В12, ниацин, фолат и биотин, Жирорастворимыми являются витамины А, Е, D и К. Большинство известных В. представлено не одним, а несколькими соединениями (витамерами), обладающими сходной биологической активностью. Для наименования групп подобных родственных соединений применяют буквенные обозначения; витамеры принято обозначать терминами, отражающими их химическими природу. Примером может служить витамин В6, группа которого включает три витамера: пиридоксин, пиридоксаль и пиридоксамин. Принятая терминология не является общепризнанной, поэтому допускаются разнообразные обозначения В., за исключением устаревших.</a:t>
            </a:r>
            <a:r>
              <a:rPr lang="ru-RU" sz="1800"/>
              <a:t> </a:t>
            </a:r>
          </a:p>
          <a:p>
            <a:pPr>
              <a:lnSpc>
                <a:spcPct val="80000"/>
              </a:lnSpc>
            </a:pPr>
            <a:r>
              <a:rPr lang="ru-RU" sz="1800" b="1">
                <a:solidFill>
                  <a:schemeClr val="folHlink"/>
                </a:solidFill>
                <a:effectLst/>
              </a:rPr>
              <a:t>Жирорастворимые</a:t>
            </a:r>
          </a:p>
        </p:txBody>
      </p:sp>
      <p:pic>
        <p:nvPicPr>
          <p:cNvPr id="16388" name="Picture 4" descr="Пере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188913"/>
            <a:ext cx="2232025" cy="17272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48" name="Group 240"/>
          <p:cNvGraphicFramePr>
            <a:graphicFrameLocks noGrp="1"/>
          </p:cNvGraphicFramePr>
          <p:nvPr>
            <p:ph/>
          </p:nvPr>
        </p:nvGraphicFramePr>
        <p:xfrm>
          <a:off x="457200" y="244475"/>
          <a:ext cx="8388350" cy="5936616"/>
        </p:xfrm>
        <a:graphic>
          <a:graphicData uri="http://schemas.openxmlformats.org/drawingml/2006/table">
            <a:tbl>
              <a:tblPr/>
              <a:tblGrid>
                <a:gridCol w="2097088"/>
                <a:gridCol w="2097087"/>
                <a:gridCol w="2097088"/>
                <a:gridCol w="2097087"/>
              </a:tblGrid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Витамин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Витамеры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Активные формы витаминов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Специфические функции витаминов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Витамин С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Аскорбиновая кислота, дегидроаскорбиновая кислота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 известны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Участвует в гидроксилировании пролина в оксипролин в процессе созревания коллагена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Тиамин (витамин В1)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Тиамин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Тиаминдифосфат (ТДФ, тиаминпирофосфат, кокарбоксилаза)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 форме ТДФ является коферментом ферментов углеводно-энергетического обмена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Рибофлавин (витамин В2)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Рибофлавин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Флавинмононуклеотид (ФМН), флавинадениндинуклеотид (ФАД)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 форме ФМН и ФАД образует простетические группы флавиновых оксидоредуктаз — ферментов энергетического, липидного, аминокислотного обмена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15" name="Group 39"/>
          <p:cNvGraphicFramePr>
            <a:graphicFrameLocks noGrp="1"/>
          </p:cNvGraphicFramePr>
          <p:nvPr>
            <p:ph/>
          </p:nvPr>
        </p:nvGraphicFramePr>
        <p:xfrm>
          <a:off x="457200" y="244475"/>
          <a:ext cx="8388350" cy="5516880"/>
        </p:xfrm>
        <a:graphic>
          <a:graphicData uri="http://schemas.openxmlformats.org/drawingml/2006/table">
            <a:tbl>
              <a:tblPr/>
              <a:tblGrid>
                <a:gridCol w="2097088"/>
                <a:gridCol w="2097087"/>
                <a:gridCol w="2097088"/>
                <a:gridCol w="2097087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Пантотеновая кислота (устаревшее название — витамин В5)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Пантотеновая кислота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Кофермент А (коэнзим А; КоА)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 форме КоА участвует в процессах биосинтеза, окисления и других превращениях жирных кислот и стеринов (холестерина, стероидных гормонов), в процессах ацетилирования, синтезе ацетилхолина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Витамин В6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Пиридоксаль, пиридоксин, пиридоксамин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Пиридоксальфосфат (ПАЛФ)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 форме ПАЛФ является коферментом большого числа ферментов азотистого обмена (трансаминаз, декарбоксилаз аминокислот) и ферментов, участвующих в обмене серосодержащих аминокислот, триптофана, синтезе гема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63" name="Group 39"/>
          <p:cNvGraphicFramePr>
            <a:graphicFrameLocks noGrp="1"/>
          </p:cNvGraphicFramePr>
          <p:nvPr>
            <p:ph/>
          </p:nvPr>
        </p:nvGraphicFramePr>
        <p:xfrm>
          <a:off x="457200" y="244475"/>
          <a:ext cx="8388350" cy="7101840"/>
        </p:xfrm>
        <a:graphic>
          <a:graphicData uri="http://schemas.openxmlformats.org/drawingml/2006/table">
            <a:tbl>
              <a:tblPr/>
              <a:tblGrid>
                <a:gridCol w="2097088"/>
                <a:gridCol w="2097087"/>
                <a:gridCol w="2097088"/>
                <a:gridCol w="2097087"/>
              </a:tblGrid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Витамин В</a:t>
                      </a:r>
                      <a:r>
                        <a:rPr kumimoji="0" 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(кобаламины)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Цианокобаламин, оксикобаламин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Пиридоксальфосфат (ПАЛФ)Метилкобаламин (СН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), дезоксиаденозилкобаламин (дАВ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форме СН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участвует в синтезе метионина из гомоцистеина; в форме дАВ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участвует в расщеплении жирных кислот и аминокислот с разветвленной цепью или нечетным числом атомов углерода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Ниацин (витамин РР)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Никотиновая кислота, никотинамид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Никотинамидадениндинуклеотид (НАД); никотинамидадениндинуклеотид-фосфат (НАДФ)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 форме НАД и НАДФ является первичным акцептором и донором электронов и протонов в окислительно-восстановительных реакциях, катализируемых различными дегадрогеназами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Фолат (устаревшее название — витамин В</a:t>
                      </a:r>
                      <a:r>
                        <a:rPr kumimoji="0" lang="ru-RU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Фолиевая кислота, полиглютаматы фолиевой кислоты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Титетрагидрофолиевая кислота (ТГФК)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В форме ТГФК осуществляет перенос одноуглеродных фрагментов при биосинтезе пуриновых оснований, тимидина, метионина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07" name="Group 35"/>
          <p:cNvGraphicFramePr>
            <a:graphicFrameLocks noGrp="1"/>
          </p:cNvGraphicFramePr>
          <p:nvPr>
            <p:ph/>
          </p:nvPr>
        </p:nvGraphicFramePr>
        <p:xfrm>
          <a:off x="468313" y="692150"/>
          <a:ext cx="8388350" cy="5980176"/>
        </p:xfrm>
        <a:graphic>
          <a:graphicData uri="http://schemas.openxmlformats.org/drawingml/2006/table">
            <a:tbl>
              <a:tblPr/>
              <a:tblGrid>
                <a:gridCol w="2097087"/>
                <a:gridCol w="2097088"/>
                <a:gridCol w="2097087"/>
                <a:gridCol w="2097088"/>
              </a:tblGrid>
              <a:tr h="583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Витамин 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Витамин D (кальциферолы)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Витамин Е (токоферолы)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Витамин 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Ретинол, ретиналь, ретиноевая кислота, ретинола ацетат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Эргокальциферол (витамин D2); холекальциферол (витамин D3)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a-, b-, g-, d-токоферолы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Филлохинон (витамин К1); менахиноны (витамины К2); 2-метил-1,4-нафтохинон (менадион, витамин К3)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Ретиналь, ретинилфосфат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1,25-Диоксихолекальциферол (1,25(ОН)2D3)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Наиболее активная форма a-токоферол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Дигидровитамин К,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форме ретиналя входит в состав зрительного пигмента родопсина, обеспечивающего восприятие света (превращение светового импульса в электрический). В форме ретинилфосфата участвует как переносчик остатков сахаров в биосинтезе гликопротеидовГормон, участвующий в поддержании гомеостаза кальция в организме; усиливает всасывание кальция и фосфора в кишечнике и его мобилизацию из скелета; влияет на дифференцировку клеток эпителиальной и костной ткани, кроветворной и иммунной системВыполняет роль биологического антиоксиданта, инактивирующего свободнорадикальные формы кислорода, защищает липиды биологических мембран от перекисного окисленияУчаствует в превращении препротромбина в протромбин, а также в аналогичных превращениях некоторых белков, участвующих в процессе свертывания крови, и костного белка остеокальцина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21" name="Group 49"/>
          <p:cNvGraphicFramePr>
            <a:graphicFrameLocks noGrp="1"/>
          </p:cNvGraphicFramePr>
          <p:nvPr/>
        </p:nvGraphicFramePr>
        <p:xfrm>
          <a:off x="468313" y="188913"/>
          <a:ext cx="8424862" cy="51816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         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</a:rPr>
                        <a:t>Жирорастворимые витамины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0">
                <a:solidFill>
                  <a:schemeClr val="folHlink"/>
                </a:solidFill>
                <a:effectLst/>
              </a:rPr>
              <a:t>Витаминоподобные соединения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>
                <a:effectLst/>
              </a:rPr>
              <a:t>Наряду с В. известна группа </a:t>
            </a:r>
            <a:r>
              <a:rPr lang="ru-RU" sz="1800">
                <a:solidFill>
                  <a:schemeClr val="folHlink"/>
                </a:solidFill>
                <a:effectLst/>
              </a:rPr>
              <a:t>витаминоподобных соединений</a:t>
            </a:r>
            <a:r>
              <a:rPr lang="ru-RU" sz="1800">
                <a:effectLst/>
              </a:rPr>
              <a:t>. К ним относят холин, инозит, оротовую, липоевую и парааминобензойную кислоты, карнитин, биофлавоноиды (рутин, кверцетин, чайные катехины) и ряд других соединений, обладающих теми или иными свойствами витаминов. </a:t>
            </a:r>
            <a:r>
              <a:rPr lang="ru-RU" sz="1800">
                <a:solidFill>
                  <a:schemeClr val="folHlink"/>
                </a:solidFill>
                <a:effectLst/>
              </a:rPr>
              <a:t>Витаминоподобные соединения</a:t>
            </a:r>
            <a:r>
              <a:rPr lang="ru-RU" sz="1800">
                <a:effectLst/>
              </a:rPr>
              <a:t> не имеют, однако, всех основных признаков, присущих истинным В., и, следовательно, таковыми не являются. В частности, холин и инозит, входя в состав соответствующих фосфолипидов, выполняют в организме пластическую функцию. Оротовая и липоевая кислоты, а также карнитин синтезируются в организме. Парааминобензойная кислота является В. только для микроорганизмов, для человека и животных она биологически неактивна. Метил-метионинсульфония хлорид (витамин U) обладает терапевтическим эффектом при ряде заболеваний, но не выполняет каких-либо жизненно важных функций в организме. То же в значительной мере относится и к биофлавоноидам (витамин Р) — растительным фенолам, обладающим капилляроукрепляющим действием.</a:t>
            </a:r>
          </a:p>
        </p:txBody>
      </p:sp>
      <p:pic>
        <p:nvPicPr>
          <p:cNvPr id="31748" name="Picture 4" descr="Овощ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333375"/>
            <a:ext cx="1873250" cy="12969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Провитамины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800">
                <a:effectLst/>
              </a:rPr>
              <a:t>Известны провитамины А (каротины) и группы D (некоторые стерины). Каротины, поступающие в организм в составе продуктов растительного происхождения, расщепляются под действием специфического фермента с образованием ретинола (наибольшей биологической активностью обладает b-каротин). Эргостерин и 7-дегидрохолестерин превращаются в витамины группы D (эргокальциферол и холекальциферол соответственно) под действием ультрафиолетового излучения определенной длины волны. Эргостерин содержится в продуктах растительного происхождения; его высоким содержанием отличаются дрожжи, используемые для получения синтетического эргокальциферола. 7-Дегидрохолестерин входит в состав липидов кожи человека и животных; синтез холекальциферола осуществляется под действием ультрафиолетового излучения Солнца (или искусственных источников).</a:t>
            </a:r>
          </a:p>
        </p:txBody>
      </p:sp>
      <p:pic>
        <p:nvPicPr>
          <p:cNvPr id="32772" name="Picture 4" descr="PH02754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188913"/>
            <a:ext cx="1244600" cy="161131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104</TotalTime>
  <Words>1233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Times New Roman</vt:lpstr>
      <vt:lpstr>Verdana</vt:lpstr>
      <vt:lpstr>Wingdings</vt:lpstr>
      <vt:lpstr>Трава</vt:lpstr>
      <vt:lpstr>Витамины</vt:lpstr>
      <vt:lpstr>         Определение</vt:lpstr>
      <vt:lpstr>Классификация витаминов</vt:lpstr>
      <vt:lpstr>Презентация PowerPoint</vt:lpstr>
      <vt:lpstr>Презентация PowerPoint</vt:lpstr>
      <vt:lpstr>Презентация PowerPoint</vt:lpstr>
      <vt:lpstr>Презентация PowerPoint</vt:lpstr>
      <vt:lpstr>Витаминоподобные соединения</vt:lpstr>
      <vt:lpstr>Провитамины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Витамины</dc:title>
  <dc:creator>User</dc:creator>
  <cp:lastModifiedBy>HP</cp:lastModifiedBy>
  <cp:revision>14</cp:revision>
  <dcterms:created xsi:type="dcterms:W3CDTF">2008-05-26T18:03:04Z</dcterms:created>
  <dcterms:modified xsi:type="dcterms:W3CDTF">2014-01-24T06:57:18Z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0008006202000000000001023620</vt:lpwstr>
  </property>
</Properties>
</file>