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6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0"/>
  </p:normalViewPr>
  <p:slideViewPr>
    <p:cSldViewPr>
      <p:cViewPr varScale="1">
        <p:scale>
          <a:sx n="100" d="100"/>
          <a:sy n="100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56718-0E7A-46D5-9729-632F06023D3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2BBA5-D511-4572-9905-E1A2EC828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25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2BBA5-D511-4572-9905-E1A2EC8289E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3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543800" cy="1524000"/>
          </a:xfrm>
        </p:spPr>
        <p:txBody>
          <a:bodyPr/>
          <a:lstStyle/>
          <a:p>
            <a:pPr algn="ctr"/>
            <a:r>
              <a:rPr lang="uk-UA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Утоплення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005064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характеристика та перша допомога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388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err="1"/>
              <a:t>Зазвичай</a:t>
            </a:r>
            <a:r>
              <a:rPr lang="ru-RU" sz="3200" b="1" dirty="0"/>
              <a:t> </a:t>
            </a:r>
            <a:r>
              <a:rPr lang="ru-RU" sz="3200" b="1" dirty="0" err="1"/>
              <a:t>механізм</a:t>
            </a:r>
            <a:r>
              <a:rPr lang="ru-RU" sz="3200" b="1" dirty="0"/>
              <a:t> </a:t>
            </a:r>
            <a:r>
              <a:rPr lang="ru-RU" sz="3200" b="1" dirty="0" err="1"/>
              <a:t>утоплення</a:t>
            </a:r>
            <a:r>
              <a:rPr lang="ru-RU" sz="3200" b="1" dirty="0"/>
              <a:t> </a:t>
            </a:r>
            <a:r>
              <a:rPr lang="ru-RU" sz="3200" b="1" dirty="0" err="1"/>
              <a:t>такий</a:t>
            </a:r>
            <a:r>
              <a:rPr lang="ru-RU" sz="3200" b="1" dirty="0"/>
              <a:t>: не </a:t>
            </a:r>
            <a:r>
              <a:rPr lang="ru-RU" sz="3200" b="1" dirty="0" err="1"/>
              <a:t>вміє</a:t>
            </a:r>
            <a:r>
              <a:rPr lang="ru-RU" sz="3200" b="1" dirty="0"/>
              <a:t> </a:t>
            </a:r>
            <a:r>
              <a:rPr lang="ru-RU" sz="3200" b="1" dirty="0" err="1"/>
              <a:t>плавати</a:t>
            </a:r>
            <a:r>
              <a:rPr lang="ru-RU" sz="3200" b="1" dirty="0"/>
              <a:t> </a:t>
            </a:r>
            <a:r>
              <a:rPr lang="ru-RU" sz="3200" b="1" dirty="0" err="1"/>
              <a:t>людина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потрапила</a:t>
            </a:r>
            <a:r>
              <a:rPr lang="ru-RU" sz="3200" b="1" dirty="0"/>
              <a:t> у </a:t>
            </a:r>
            <a:r>
              <a:rPr lang="ru-RU" sz="3200" b="1" dirty="0" smtClean="0"/>
              <a:t>воду, </a:t>
            </a:r>
            <a:r>
              <a:rPr lang="ru-RU" sz="3200" b="1" dirty="0" err="1"/>
              <a:t>робить</a:t>
            </a:r>
            <a:r>
              <a:rPr lang="ru-RU" sz="3200" b="1" dirty="0"/>
              <a:t> </a:t>
            </a:r>
            <a:r>
              <a:rPr lang="ru-RU" sz="3200" b="1" dirty="0" err="1"/>
              <a:t>глибокі</a:t>
            </a:r>
            <a:r>
              <a:rPr lang="ru-RU" sz="3200" b="1" dirty="0"/>
              <a:t> </a:t>
            </a:r>
            <a:r>
              <a:rPr lang="ru-RU" sz="3200" b="1" dirty="0" err="1"/>
              <a:t>вдихи</a:t>
            </a:r>
            <a:r>
              <a:rPr lang="ru-RU" sz="3200" b="1" dirty="0"/>
              <a:t> </a:t>
            </a:r>
            <a:r>
              <a:rPr lang="ru-RU" sz="3200" b="1" dirty="0" err="1"/>
              <a:t>під</a:t>
            </a:r>
            <a:r>
              <a:rPr lang="ru-RU" sz="3200" b="1" dirty="0"/>
              <a:t> час </a:t>
            </a:r>
            <a:r>
              <a:rPr lang="ru-RU" sz="3200" b="1" dirty="0" err="1"/>
              <a:t>боротьби</a:t>
            </a:r>
            <a:r>
              <a:rPr lang="ru-RU" sz="3200" b="1" dirty="0"/>
              <a:t> за </a:t>
            </a:r>
            <a:r>
              <a:rPr lang="ru-RU" sz="3200" b="1" dirty="0" err="1"/>
              <a:t>своє</a:t>
            </a:r>
            <a:r>
              <a:rPr lang="ru-RU" sz="3200" b="1" dirty="0"/>
              <a:t> </a:t>
            </a:r>
            <a:r>
              <a:rPr lang="ru-RU" sz="3200" b="1" dirty="0" err="1"/>
              <a:t>життя</a:t>
            </a:r>
            <a:r>
              <a:rPr lang="ru-RU" sz="3200" b="1" dirty="0"/>
              <a:t>. </a:t>
            </a:r>
            <a:r>
              <a:rPr lang="ru-RU" sz="3200" b="1" dirty="0" err="1"/>
              <a:t>Внаслідок</a:t>
            </a:r>
            <a:r>
              <a:rPr lang="ru-RU" sz="3200" b="1" dirty="0"/>
              <a:t> </a:t>
            </a:r>
            <a:r>
              <a:rPr lang="ru-RU" sz="3200" b="1" dirty="0" err="1"/>
              <a:t>цього</a:t>
            </a:r>
            <a:r>
              <a:rPr lang="ru-RU" sz="3200" b="1" dirty="0"/>
              <a:t> </a:t>
            </a:r>
            <a:r>
              <a:rPr lang="ru-RU" sz="3200" b="1" dirty="0" err="1"/>
              <a:t>відбувається</a:t>
            </a:r>
            <a:r>
              <a:rPr lang="ru-RU" sz="3200" b="1" dirty="0"/>
              <a:t> </a:t>
            </a:r>
            <a:r>
              <a:rPr lang="ru-RU" sz="3200" b="1" dirty="0" err="1"/>
              <a:t>потрапляння</a:t>
            </a:r>
            <a:r>
              <a:rPr lang="ru-RU" sz="3200" b="1" dirty="0"/>
              <a:t> </a:t>
            </a:r>
            <a:r>
              <a:rPr lang="ru-RU" sz="3200" b="1" dirty="0" err="1"/>
              <a:t>деякої</a:t>
            </a:r>
            <a:r>
              <a:rPr lang="ru-RU" sz="3200" b="1" dirty="0"/>
              <a:t> </a:t>
            </a:r>
            <a:r>
              <a:rPr lang="ru-RU" sz="3200" b="1" dirty="0" err="1"/>
              <a:t>кількості</a:t>
            </a:r>
            <a:r>
              <a:rPr lang="ru-RU" sz="3200" b="1" dirty="0"/>
              <a:t> води в </a:t>
            </a:r>
            <a:r>
              <a:rPr lang="ru-RU" sz="3200" b="1" dirty="0" err="1"/>
              <a:t>легені</a:t>
            </a:r>
            <a:r>
              <a:rPr lang="ru-RU" sz="3200" b="1" dirty="0"/>
              <a:t> і </a:t>
            </a:r>
            <a:r>
              <a:rPr lang="ru-RU" sz="3200" b="1" dirty="0" err="1"/>
              <a:t>втрата</a:t>
            </a:r>
            <a:r>
              <a:rPr lang="ru-RU" sz="3200" b="1" dirty="0"/>
              <a:t> </a:t>
            </a:r>
            <a:r>
              <a:rPr lang="ru-RU" sz="3200" b="1" dirty="0" err="1"/>
              <a:t>свідомості</a:t>
            </a:r>
            <a:r>
              <a:rPr lang="ru-RU" sz="3200" b="1" dirty="0"/>
              <a:t>. </a:t>
            </a:r>
          </a:p>
        </p:txBody>
      </p:sp>
      <p:pic>
        <p:nvPicPr>
          <p:cNvPr id="8194" name="Picture 2" descr="D:\KIS@mail.ru\Додатковий матеріал на уроки\11-А клас\Медицина\Утоплення людини\Картинки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08124"/>
            <a:ext cx="5066506" cy="3039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4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Причини утоплення</a:t>
            </a:r>
            <a:endParaRPr lang="ru-RU" dirty="0"/>
          </a:p>
        </p:txBody>
      </p:sp>
      <p:pic>
        <p:nvPicPr>
          <p:cNvPr id="3074" name="Picture 2" descr="D:\KIS@mail.ru\Додатковий матеріал на уроки\11-А клас\Медицина\Утоплення людини\Картинки\16733-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374482" cy="4207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5333"/>
            <a:ext cx="7543800" cy="3886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/>
              <a:t>Часто люди </a:t>
            </a:r>
            <a:r>
              <a:rPr lang="ru-RU" sz="3200" b="1" dirty="0" smtClean="0"/>
              <a:t>тонуть, </a:t>
            </a:r>
            <a:r>
              <a:rPr lang="ru-RU" sz="3200" b="1" dirty="0" err="1"/>
              <a:t>нехтуючи</a:t>
            </a:r>
            <a:r>
              <a:rPr lang="ru-RU" sz="3200" b="1" dirty="0"/>
              <a:t> </a:t>
            </a:r>
            <a:r>
              <a:rPr lang="ru-RU" sz="3200" b="1" dirty="0" err="1"/>
              <a:t>елементарними</a:t>
            </a:r>
            <a:r>
              <a:rPr lang="ru-RU" sz="3200" b="1" dirty="0"/>
              <a:t> заходами </a:t>
            </a:r>
            <a:r>
              <a:rPr lang="ru-RU" sz="3200" b="1" dirty="0" err="1"/>
              <a:t>безпеки</a:t>
            </a:r>
            <a:r>
              <a:rPr lang="ru-RU" sz="3200" b="1" dirty="0"/>
              <a:t> (Не </a:t>
            </a:r>
            <a:r>
              <a:rPr lang="ru-RU" sz="3200" b="1" dirty="0" err="1"/>
              <a:t>запливати</a:t>
            </a:r>
            <a:r>
              <a:rPr lang="ru-RU" sz="3200" b="1" dirty="0"/>
              <a:t> за </a:t>
            </a:r>
            <a:r>
              <a:rPr lang="ru-RU" sz="3200" b="1" dirty="0" smtClean="0"/>
              <a:t>буйки, </a:t>
            </a:r>
            <a:r>
              <a:rPr lang="ru-RU" sz="3200" b="1" dirty="0"/>
              <a:t>не </a:t>
            </a:r>
            <a:r>
              <a:rPr lang="ru-RU" sz="3200" b="1" dirty="0" err="1"/>
              <a:t>купатися</a:t>
            </a:r>
            <a:r>
              <a:rPr lang="ru-RU" sz="3200" b="1" dirty="0"/>
              <a:t> у </a:t>
            </a:r>
            <a:r>
              <a:rPr lang="ru-RU" sz="3200" b="1" dirty="0" err="1"/>
              <a:t>нетверезому</a:t>
            </a:r>
            <a:r>
              <a:rPr lang="ru-RU" sz="3200" b="1" dirty="0"/>
              <a:t> </a:t>
            </a:r>
            <a:r>
              <a:rPr lang="ru-RU" sz="3200" b="1" dirty="0" err="1" smtClean="0"/>
              <a:t>вигляді</a:t>
            </a:r>
            <a:r>
              <a:rPr lang="ru-RU" sz="3200" b="1" dirty="0" smtClean="0"/>
              <a:t>, </a:t>
            </a:r>
            <a:r>
              <a:rPr lang="ru-RU" sz="3200" b="1" dirty="0"/>
              <a:t>не </a:t>
            </a:r>
            <a:r>
              <a:rPr lang="ru-RU" sz="3200" b="1" dirty="0" err="1"/>
              <a:t>купатися</a:t>
            </a:r>
            <a:r>
              <a:rPr lang="ru-RU" sz="3200" b="1" dirty="0"/>
              <a:t> у </a:t>
            </a:r>
            <a:r>
              <a:rPr lang="ru-RU" sz="3200" b="1" dirty="0" err="1"/>
              <a:t>сумнівних</a:t>
            </a:r>
            <a:r>
              <a:rPr lang="ru-RU" sz="3200" b="1" dirty="0"/>
              <a:t> </a:t>
            </a:r>
            <a:r>
              <a:rPr lang="ru-RU" sz="3200" b="1" dirty="0" err="1" smtClean="0"/>
              <a:t>водоймах</a:t>
            </a:r>
            <a:r>
              <a:rPr lang="ru-RU" sz="3200" b="1" dirty="0" smtClean="0"/>
              <a:t>, </a:t>
            </a:r>
            <a:r>
              <a:rPr lang="ru-RU" sz="3200" b="1" dirty="0"/>
              <a:t>не </a:t>
            </a:r>
            <a:r>
              <a:rPr lang="ru-RU" sz="3200" b="1" dirty="0" err="1"/>
              <a:t>купатися</a:t>
            </a:r>
            <a:r>
              <a:rPr lang="ru-RU" sz="3200" b="1" dirty="0"/>
              <a:t> у </a:t>
            </a:r>
            <a:r>
              <a:rPr lang="ru-RU" sz="3200" b="1" dirty="0" smtClean="0"/>
              <a:t>шторм). </a:t>
            </a:r>
            <a:r>
              <a:rPr lang="ru-RU" sz="3200" b="1" dirty="0"/>
              <a:t>При </a:t>
            </a:r>
            <a:r>
              <a:rPr lang="ru-RU" sz="3200" b="1" dirty="0" err="1"/>
              <a:t>утопленні</a:t>
            </a:r>
            <a:r>
              <a:rPr lang="ru-RU" sz="3200" b="1" dirty="0"/>
              <a:t> </a:t>
            </a:r>
            <a:r>
              <a:rPr lang="ru-RU" sz="3200" b="1" dirty="0" err="1"/>
              <a:t>велику</a:t>
            </a:r>
            <a:r>
              <a:rPr lang="ru-RU" sz="3200" b="1" dirty="0"/>
              <a:t> роль </a:t>
            </a:r>
            <a:r>
              <a:rPr lang="ru-RU" sz="3200" b="1" dirty="0" err="1"/>
              <a:t>відіграє</a:t>
            </a:r>
            <a:r>
              <a:rPr lang="ru-RU" sz="3200" b="1" dirty="0"/>
              <a:t> фактор страху.</a:t>
            </a:r>
          </a:p>
        </p:txBody>
      </p:sp>
      <p:pic>
        <p:nvPicPr>
          <p:cNvPr id="9218" name="Picture 2" descr="D:\KIS@mail.ru\Додатковий матеріал на уроки\11-А клас\Медицина\Утоплення людини\Картинки\imag1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3121893" cy="286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2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7543800" cy="388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err="1"/>
              <a:t>Утоплення</a:t>
            </a:r>
            <a:r>
              <a:rPr lang="ru-RU" sz="3200" b="1" dirty="0"/>
              <a:t> </a:t>
            </a:r>
            <a:r>
              <a:rPr lang="ru-RU" sz="3200" b="1" dirty="0" err="1"/>
              <a:t>може</a:t>
            </a:r>
            <a:r>
              <a:rPr lang="ru-RU" sz="3200" b="1" dirty="0"/>
              <a:t> </a:t>
            </a:r>
            <a:r>
              <a:rPr lang="ru-RU" sz="3200" b="1" dirty="0" err="1"/>
              <a:t>виникнути</a:t>
            </a:r>
            <a:r>
              <a:rPr lang="ru-RU" sz="3200" b="1" dirty="0"/>
              <a:t> і у </a:t>
            </a:r>
            <a:r>
              <a:rPr lang="ru-RU" sz="3200" b="1" dirty="0" err="1"/>
              <a:t>любителів</a:t>
            </a:r>
            <a:r>
              <a:rPr lang="ru-RU" sz="3200" b="1" dirty="0"/>
              <a:t> </a:t>
            </a:r>
            <a:r>
              <a:rPr lang="ru-RU" sz="3200" b="1" dirty="0" err="1"/>
              <a:t>підводного</a:t>
            </a:r>
            <a:r>
              <a:rPr lang="ru-RU" sz="3200" b="1" dirty="0"/>
              <a:t> </a:t>
            </a:r>
            <a:r>
              <a:rPr lang="ru-RU" sz="3200" b="1" dirty="0" err="1"/>
              <a:t>плавання</a:t>
            </a:r>
            <a:r>
              <a:rPr lang="ru-RU" sz="3200" b="1" dirty="0"/>
              <a:t>. Часом </a:t>
            </a:r>
            <a:r>
              <a:rPr lang="ru-RU" sz="3200" b="1" dirty="0" err="1"/>
              <a:t>це</a:t>
            </a:r>
            <a:r>
              <a:rPr lang="ru-RU" sz="3200" b="1" dirty="0"/>
              <a:t> </a:t>
            </a:r>
            <a:r>
              <a:rPr lang="ru-RU" sz="3200" b="1" dirty="0" err="1"/>
              <a:t>ще</a:t>
            </a:r>
            <a:r>
              <a:rPr lang="ru-RU" sz="3200" b="1" dirty="0"/>
              <a:t> </a:t>
            </a:r>
            <a:r>
              <a:rPr lang="ru-RU" sz="3200" b="1" dirty="0" err="1"/>
              <a:t>більш</a:t>
            </a:r>
            <a:r>
              <a:rPr lang="ru-RU" sz="3200" b="1" dirty="0"/>
              <a:t> </a:t>
            </a:r>
            <a:r>
              <a:rPr lang="ru-RU" sz="3200" b="1" dirty="0" err="1"/>
              <a:t>небезпечно</a:t>
            </a:r>
            <a:r>
              <a:rPr lang="ru-RU" sz="3200" b="1" dirty="0"/>
              <a:t> , </a:t>
            </a:r>
            <a:r>
              <a:rPr lang="ru-RU" sz="3200" b="1" dirty="0" err="1"/>
              <a:t>ніж</a:t>
            </a:r>
            <a:r>
              <a:rPr lang="ru-RU" sz="3200" b="1" dirty="0"/>
              <a:t> </a:t>
            </a:r>
            <a:r>
              <a:rPr lang="ru-RU" sz="3200" b="1" dirty="0" err="1"/>
              <a:t>просте</a:t>
            </a:r>
            <a:r>
              <a:rPr lang="ru-RU" sz="3200" b="1" dirty="0"/>
              <a:t> </a:t>
            </a:r>
            <a:r>
              <a:rPr lang="ru-RU" sz="3200" b="1" dirty="0" err="1"/>
              <a:t>утоплення</a:t>
            </a:r>
            <a:r>
              <a:rPr lang="ru-RU" sz="3200" b="1" dirty="0"/>
              <a:t> , особливо </a:t>
            </a:r>
            <a:r>
              <a:rPr lang="ru-RU" sz="3200" b="1" dirty="0" err="1"/>
              <a:t>якщо</a:t>
            </a:r>
            <a:r>
              <a:rPr lang="ru-RU" sz="3200" b="1" dirty="0"/>
              <a:t> </a:t>
            </a:r>
            <a:r>
              <a:rPr lang="ru-RU" sz="3200" b="1" dirty="0" err="1"/>
              <a:t>пірнати</a:t>
            </a:r>
            <a:r>
              <a:rPr lang="ru-RU" sz="3200" b="1" dirty="0"/>
              <a:t> в </a:t>
            </a:r>
            <a:r>
              <a:rPr lang="ru-RU" sz="3200" b="1" dirty="0" err="1"/>
              <a:t>поодинці</a:t>
            </a:r>
            <a:r>
              <a:rPr lang="ru-RU" sz="3200" b="1" dirty="0"/>
              <a:t>. Часто </a:t>
            </a:r>
            <a:r>
              <a:rPr lang="ru-RU" sz="3200" b="1" dirty="0" err="1"/>
              <a:t>утоплення</a:t>
            </a:r>
            <a:r>
              <a:rPr lang="ru-RU" sz="3200" b="1" dirty="0"/>
              <a:t> </a:t>
            </a:r>
            <a:r>
              <a:rPr lang="ru-RU" sz="3200" b="1" dirty="0" err="1"/>
              <a:t>аквалангістів</a:t>
            </a:r>
            <a:r>
              <a:rPr lang="ru-RU" sz="3200" b="1" dirty="0"/>
              <a:t> </a:t>
            </a:r>
            <a:r>
              <a:rPr lang="ru-RU" sz="3200" b="1" dirty="0" err="1"/>
              <a:t>супроводжується</a:t>
            </a:r>
            <a:r>
              <a:rPr lang="ru-RU" sz="3200" b="1" dirty="0"/>
              <a:t> так </a:t>
            </a:r>
            <a:r>
              <a:rPr lang="ru-RU" sz="3200" b="1" dirty="0" err="1"/>
              <a:t>званої</a:t>
            </a:r>
            <a:r>
              <a:rPr lang="ru-RU" sz="3200" b="1" dirty="0"/>
              <a:t> </a:t>
            </a:r>
            <a:r>
              <a:rPr lang="ru-RU" sz="3200" b="1" dirty="0" smtClean="0"/>
              <a:t>«</a:t>
            </a:r>
            <a:r>
              <a:rPr lang="ru-RU" sz="3200" b="1" dirty="0" err="1" smtClean="0"/>
              <a:t>кесонної</a:t>
            </a:r>
            <a:r>
              <a:rPr lang="ru-RU" sz="3200" b="1" dirty="0" smtClean="0"/>
              <a:t> </a:t>
            </a:r>
            <a:r>
              <a:rPr lang="ru-RU" sz="3200" b="1" dirty="0"/>
              <a:t>хворобою» .</a:t>
            </a:r>
          </a:p>
        </p:txBody>
      </p:sp>
      <p:pic>
        <p:nvPicPr>
          <p:cNvPr id="10242" name="Picture 2" descr="D:\KIS@mail.ru\Додатковий матеріал на уроки\11-А клас\Медицина\Утоплення людини\Картинки\1340614121_foto0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3823245" cy="2426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0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Судово-медична експертиза</a:t>
            </a:r>
            <a:endParaRPr lang="ru-RU" dirty="0"/>
          </a:p>
        </p:txBody>
      </p:sp>
      <p:pic>
        <p:nvPicPr>
          <p:cNvPr id="11266" name="Picture 2" descr="D:\KIS@mail.ru\Додатковий матеріал на уроки\11-А клас\Медицина\Утоплення людини\Картинки\1326102804_med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8" r="24568" b="7225"/>
          <a:stretch/>
        </p:blipFill>
        <p:spPr bwMode="auto">
          <a:xfrm>
            <a:off x="3635896" y="33907"/>
            <a:ext cx="3895725" cy="458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2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698432" cy="3886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err="1" smtClean="0"/>
              <a:t>Судово-медична</a:t>
            </a:r>
            <a:r>
              <a:rPr lang="ru-RU" sz="3200" b="1" dirty="0" smtClean="0"/>
              <a:t> </a:t>
            </a:r>
            <a:r>
              <a:rPr lang="ru-RU" sz="3200" b="1" dirty="0" err="1"/>
              <a:t>діагностика</a:t>
            </a:r>
            <a:r>
              <a:rPr lang="ru-RU" sz="3200" b="1" dirty="0"/>
              <a:t> </a:t>
            </a:r>
            <a:r>
              <a:rPr lang="ru-RU" sz="3200" b="1" dirty="0" err="1" smtClean="0"/>
              <a:t>утоплення</a:t>
            </a:r>
            <a:r>
              <a:rPr lang="ru-RU" sz="3200" b="1" dirty="0" smtClean="0"/>
              <a:t>, </a:t>
            </a:r>
            <a:r>
              <a:rPr lang="ru-RU" sz="3200" b="1" dirty="0"/>
              <a:t>так само як і </a:t>
            </a:r>
            <a:r>
              <a:rPr lang="ru-RU" sz="3200" b="1" dirty="0" err="1"/>
              <a:t>інших</a:t>
            </a:r>
            <a:r>
              <a:rPr lang="ru-RU" sz="3200" b="1" dirty="0"/>
              <a:t> причин </a:t>
            </a:r>
            <a:r>
              <a:rPr lang="ru-RU" sz="3200" b="1" dirty="0" err="1" smtClean="0"/>
              <a:t>смерті</a:t>
            </a:r>
            <a:r>
              <a:rPr lang="ru-RU" sz="3200" b="1" dirty="0" smtClean="0"/>
              <a:t>, </a:t>
            </a:r>
            <a:r>
              <a:rPr lang="ru-RU" sz="3200" b="1" dirty="0"/>
              <a:t>проводиться на </a:t>
            </a:r>
            <a:r>
              <a:rPr lang="ru-RU" sz="3200" b="1" dirty="0" err="1"/>
              <a:t>підставі</a:t>
            </a:r>
            <a:r>
              <a:rPr lang="ru-RU" sz="3200" b="1" dirty="0"/>
              <a:t> </a:t>
            </a:r>
            <a:r>
              <a:rPr lang="ru-RU" sz="3200" b="1" dirty="0" err="1"/>
              <a:t>встановлення</a:t>
            </a:r>
            <a:r>
              <a:rPr lang="ru-RU" sz="3200" b="1" dirty="0"/>
              <a:t> комплексу </a:t>
            </a:r>
            <a:r>
              <a:rPr lang="ru-RU" sz="3200" b="1" dirty="0" err="1" smtClean="0"/>
              <a:t>ознак</a:t>
            </a:r>
            <a:r>
              <a:rPr lang="ru-RU" sz="3200" b="1" dirty="0" smtClean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виявляються</a:t>
            </a:r>
            <a:r>
              <a:rPr lang="ru-RU" sz="3200" b="1" dirty="0"/>
              <a:t> як у </a:t>
            </a:r>
            <a:r>
              <a:rPr lang="ru-RU" sz="3200" b="1" dirty="0" err="1"/>
              <a:t>ході</a:t>
            </a:r>
            <a:r>
              <a:rPr lang="ru-RU" sz="3200" b="1" dirty="0"/>
              <a:t> </a:t>
            </a:r>
            <a:r>
              <a:rPr lang="ru-RU" sz="3200" b="1" dirty="0" err="1"/>
              <a:t>секційного</a:t>
            </a:r>
            <a:r>
              <a:rPr lang="ru-RU" sz="3200" b="1" dirty="0"/>
              <a:t> </a:t>
            </a:r>
            <a:r>
              <a:rPr lang="ru-RU" sz="3200" b="1" dirty="0" err="1" smtClean="0"/>
              <a:t>дослідження</a:t>
            </a:r>
            <a:r>
              <a:rPr lang="ru-RU" sz="3200" b="1" dirty="0" smtClean="0"/>
              <a:t>, </a:t>
            </a:r>
            <a:r>
              <a:rPr lang="ru-RU" sz="3200" b="1" dirty="0"/>
              <a:t>так і за </a:t>
            </a:r>
            <a:r>
              <a:rPr lang="ru-RU" sz="3200" b="1" dirty="0" err="1"/>
              <a:t>допомогою</a:t>
            </a:r>
            <a:r>
              <a:rPr lang="ru-RU" sz="3200" b="1" dirty="0"/>
              <a:t> </a:t>
            </a:r>
            <a:r>
              <a:rPr lang="ru-RU" sz="3200" b="1" dirty="0" err="1"/>
              <a:t>додаткових</a:t>
            </a:r>
            <a:r>
              <a:rPr lang="ru-RU" sz="3200" b="1" dirty="0"/>
              <a:t> </a:t>
            </a:r>
            <a:r>
              <a:rPr lang="ru-RU" sz="3200" b="1" dirty="0" err="1"/>
              <a:t>методів</a:t>
            </a:r>
            <a:r>
              <a:rPr lang="ru-RU" sz="3200" b="1" dirty="0"/>
              <a:t> </a:t>
            </a:r>
            <a:r>
              <a:rPr lang="ru-RU" sz="3200" b="1" dirty="0" err="1"/>
              <a:t>дослідження</a:t>
            </a:r>
            <a:r>
              <a:rPr lang="ru-RU" sz="3200" b="1" dirty="0"/>
              <a:t> і </a:t>
            </a:r>
            <a:r>
              <a:rPr lang="ru-RU" sz="3200" b="1" dirty="0" err="1"/>
              <a:t>залежних</a:t>
            </a:r>
            <a:r>
              <a:rPr lang="ru-RU" sz="3200" b="1" dirty="0"/>
              <a:t> </a:t>
            </a:r>
            <a:r>
              <a:rPr lang="ru-RU" sz="3200" b="1" dirty="0" err="1"/>
              <a:t>від</a:t>
            </a:r>
            <a:r>
              <a:rPr lang="ru-RU" sz="3200" b="1" dirty="0"/>
              <a:t> типу </a:t>
            </a:r>
            <a:r>
              <a:rPr lang="ru-RU" sz="3200" b="1" dirty="0" err="1"/>
              <a:t>втоплення</a:t>
            </a:r>
            <a:r>
              <a:rPr lang="ru-RU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60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Порятунок потопаючих</a:t>
            </a:r>
            <a:endParaRPr lang="ru-RU" dirty="0"/>
          </a:p>
        </p:txBody>
      </p:sp>
      <p:pic>
        <p:nvPicPr>
          <p:cNvPr id="1026" name="Picture 2" descr="D:\KIS@mail.ru\Додатковий матеріал на уроки\11-А клас\Медицина\Утоплення людини\Картинки\1293699724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5953844" cy="444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7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8640"/>
            <a:ext cx="7543800" cy="388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err="1"/>
              <a:t>Врятувати</a:t>
            </a:r>
            <a:r>
              <a:rPr lang="ru-RU" sz="3200" b="1" dirty="0"/>
              <a:t> </a:t>
            </a:r>
            <a:r>
              <a:rPr lang="ru-RU" sz="3200" b="1" dirty="0" err="1"/>
              <a:t>потопаючу</a:t>
            </a:r>
            <a:r>
              <a:rPr lang="ru-RU" sz="3200" b="1" dirty="0"/>
              <a:t> </a:t>
            </a:r>
            <a:r>
              <a:rPr lang="ru-RU" sz="3200" b="1" dirty="0" err="1"/>
              <a:t>людину</a:t>
            </a:r>
            <a:r>
              <a:rPr lang="ru-RU" sz="3200" b="1" dirty="0"/>
              <a:t> </a:t>
            </a:r>
            <a:r>
              <a:rPr lang="ru-RU" sz="3200" b="1" dirty="0" err="1"/>
              <a:t>можна</a:t>
            </a:r>
            <a:r>
              <a:rPr lang="ru-RU" sz="3200" b="1" dirty="0"/>
              <a:t> в </a:t>
            </a:r>
            <a:r>
              <a:rPr lang="ru-RU" sz="3200" b="1" dirty="0" err="1"/>
              <a:t>перші</a:t>
            </a:r>
            <a:r>
              <a:rPr lang="ru-RU" sz="3200" b="1" dirty="0"/>
              <a:t> 3-6 </a:t>
            </a:r>
            <a:r>
              <a:rPr lang="ru-RU" sz="3200" b="1" dirty="0" err="1"/>
              <a:t>хвилин</a:t>
            </a:r>
            <a:r>
              <a:rPr lang="ru-RU" sz="3200" b="1" dirty="0"/>
              <a:t> з початку </a:t>
            </a:r>
            <a:r>
              <a:rPr lang="ru-RU" sz="3200" b="1" dirty="0" err="1"/>
              <a:t>утоплення</a:t>
            </a:r>
            <a:r>
              <a:rPr lang="ru-RU" sz="3200" b="1" dirty="0"/>
              <a:t> . </a:t>
            </a:r>
            <a:r>
              <a:rPr lang="ru-RU" sz="3200" b="1" dirty="0" err="1"/>
              <a:t>Однак</a:t>
            </a:r>
            <a:r>
              <a:rPr lang="ru-RU" sz="3200" b="1" dirty="0"/>
              <a:t> , при </a:t>
            </a:r>
            <a:r>
              <a:rPr lang="ru-RU" sz="3200" b="1" dirty="0" err="1"/>
              <a:t>утопленні</a:t>
            </a:r>
            <a:r>
              <a:rPr lang="ru-RU" sz="3200" b="1" dirty="0"/>
              <a:t> в </a:t>
            </a:r>
            <a:r>
              <a:rPr lang="ru-RU" sz="3200" b="1" dirty="0" err="1"/>
              <a:t>дуже</a:t>
            </a:r>
            <a:r>
              <a:rPr lang="ru-RU" sz="3200" b="1" dirty="0"/>
              <a:t> </a:t>
            </a:r>
            <a:r>
              <a:rPr lang="ru-RU" sz="3200" b="1" dirty="0" err="1"/>
              <a:t>холодній</a:t>
            </a:r>
            <a:r>
              <a:rPr lang="ru-RU" sz="3200" b="1" dirty="0"/>
              <a:t> </a:t>
            </a:r>
            <a:r>
              <a:rPr lang="ru-RU" sz="3200" b="1" dirty="0" err="1"/>
              <a:t>воді</a:t>
            </a:r>
            <a:r>
              <a:rPr lang="ru-RU" sz="3200" b="1" dirty="0"/>
              <a:t> в </a:t>
            </a:r>
            <a:r>
              <a:rPr lang="ru-RU" sz="3200" b="1" dirty="0" err="1"/>
              <a:t>окремих</a:t>
            </a:r>
            <a:r>
              <a:rPr lang="ru-RU" sz="3200" b="1" dirty="0"/>
              <a:t> </a:t>
            </a:r>
            <a:r>
              <a:rPr lang="ru-RU" sz="3200" b="1" dirty="0" err="1"/>
              <a:t>випадках</a:t>
            </a:r>
            <a:r>
              <a:rPr lang="ru-RU" sz="3200" b="1" dirty="0"/>
              <a:t> </a:t>
            </a:r>
            <a:r>
              <a:rPr lang="ru-RU" sz="3200" b="1" dirty="0" err="1"/>
              <a:t>цей</a:t>
            </a:r>
            <a:r>
              <a:rPr lang="ru-RU" sz="3200" b="1" dirty="0"/>
              <a:t> </a:t>
            </a:r>
            <a:r>
              <a:rPr lang="ru-RU" sz="3200" b="1" dirty="0" err="1"/>
              <a:t>термін</a:t>
            </a:r>
            <a:r>
              <a:rPr lang="ru-RU" sz="3200" b="1" dirty="0"/>
              <a:t> </a:t>
            </a:r>
            <a:r>
              <a:rPr lang="ru-RU" sz="3200" b="1" dirty="0" err="1"/>
              <a:t>сягає</a:t>
            </a:r>
            <a:r>
              <a:rPr lang="ru-RU" sz="3200" b="1" dirty="0"/>
              <a:t> 20-30 </a:t>
            </a:r>
            <a:r>
              <a:rPr lang="ru-RU" sz="3200" b="1" dirty="0" err="1"/>
              <a:t>хвилин</a:t>
            </a:r>
            <a:r>
              <a:rPr lang="ru-RU" sz="3200" b="1" dirty="0"/>
              <a:t>.</a:t>
            </a:r>
          </a:p>
        </p:txBody>
      </p:sp>
      <p:pic>
        <p:nvPicPr>
          <p:cNvPr id="5122" name="Picture 2" descr="D:\KIS@mail.ru\Додатковий матеріал на уроки\11-А клас\Медицина\Утоплення людини\Картинки\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3748236" cy="330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7543800" cy="388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/>
              <a:t>У </a:t>
            </a:r>
            <a:r>
              <a:rPr lang="ru-RU" sz="3200" b="1" dirty="0" err="1"/>
              <a:t>практиці</a:t>
            </a:r>
            <a:r>
              <a:rPr lang="ru-RU" sz="3200" b="1" dirty="0"/>
              <a:t> </a:t>
            </a:r>
            <a:r>
              <a:rPr lang="ru-RU" sz="3200" b="1" dirty="0" err="1"/>
              <a:t>судової</a:t>
            </a:r>
            <a:r>
              <a:rPr lang="ru-RU" sz="3200" b="1" dirty="0"/>
              <a:t> </a:t>
            </a:r>
            <a:r>
              <a:rPr lang="ru-RU" sz="3200" b="1" dirty="0" err="1"/>
              <a:t>медицини</a:t>
            </a:r>
            <a:r>
              <a:rPr lang="ru-RU" sz="3200" b="1" dirty="0"/>
              <a:t> </a:t>
            </a:r>
            <a:r>
              <a:rPr lang="ru-RU" sz="3200" b="1" dirty="0" err="1"/>
              <a:t>зафіксовані</a:t>
            </a:r>
            <a:r>
              <a:rPr lang="ru-RU" sz="3200" b="1" dirty="0"/>
              <a:t> </a:t>
            </a:r>
            <a:r>
              <a:rPr lang="ru-RU" sz="3200" b="1" dirty="0" err="1"/>
              <a:t>випадки</a:t>
            </a:r>
            <a:r>
              <a:rPr lang="ru-RU" sz="3200" b="1" dirty="0"/>
              <a:t> , коли </a:t>
            </a:r>
            <a:r>
              <a:rPr lang="ru-RU" sz="3200" b="1" dirty="0" err="1"/>
              <a:t>потонулого</a:t>
            </a:r>
            <a:r>
              <a:rPr lang="ru-RU" sz="3200" b="1" dirty="0"/>
              <a:t> </a:t>
            </a:r>
            <a:r>
              <a:rPr lang="ru-RU" sz="3200" b="1" dirty="0" err="1"/>
              <a:t>успішно</a:t>
            </a:r>
            <a:r>
              <a:rPr lang="ru-RU" sz="3200" b="1" dirty="0"/>
              <a:t> </a:t>
            </a:r>
            <a:r>
              <a:rPr lang="ru-RU" sz="3200" b="1" dirty="0" err="1"/>
              <a:t>реанімували</a:t>
            </a:r>
            <a:r>
              <a:rPr lang="ru-RU" sz="3200" b="1" dirty="0"/>
              <a:t> </a:t>
            </a:r>
            <a:r>
              <a:rPr lang="ru-RU" sz="3200" b="1" dirty="0" err="1"/>
              <a:t>після</a:t>
            </a:r>
            <a:r>
              <a:rPr lang="ru-RU" sz="3200" b="1" dirty="0"/>
              <a:t> 45-50 </a:t>
            </a:r>
            <a:r>
              <a:rPr lang="ru-RU" sz="3200" b="1" dirty="0" err="1"/>
              <a:t>хвилин</a:t>
            </a:r>
            <a:r>
              <a:rPr lang="ru-RU" sz="3200" b="1" dirty="0"/>
              <a:t> </a:t>
            </a:r>
            <a:r>
              <a:rPr lang="ru-RU" sz="3200" b="1" dirty="0" err="1"/>
              <a:t>перебування</a:t>
            </a:r>
            <a:r>
              <a:rPr lang="ru-RU" sz="3200" b="1" dirty="0"/>
              <a:t> у </a:t>
            </a:r>
            <a:r>
              <a:rPr lang="ru-RU" sz="3200" b="1" dirty="0" err="1"/>
              <a:t>воді</a:t>
            </a:r>
            <a:r>
              <a:rPr lang="ru-RU" sz="3200" b="1" dirty="0"/>
              <a:t> , при </a:t>
            </a:r>
            <a:r>
              <a:rPr lang="ru-RU" sz="3200" b="1" dirty="0" err="1"/>
              <a:t>цьому</a:t>
            </a:r>
            <a:r>
              <a:rPr lang="ru-RU" sz="3200" b="1" dirty="0"/>
              <a:t> вода могла бути </a:t>
            </a:r>
            <a:r>
              <a:rPr lang="ru-RU" sz="3200" b="1" dirty="0" err="1"/>
              <a:t>відносно</a:t>
            </a:r>
            <a:r>
              <a:rPr lang="ru-RU" sz="3200" b="1" dirty="0"/>
              <a:t> теплою , як </a:t>
            </a:r>
            <a:r>
              <a:rPr lang="ru-RU" sz="3200" b="1" dirty="0" err="1"/>
              <a:t>прісної</a:t>
            </a:r>
            <a:r>
              <a:rPr lang="ru-RU" sz="3200" b="1" dirty="0"/>
              <a:t> , так і </a:t>
            </a:r>
            <a:r>
              <a:rPr lang="ru-RU" sz="3200" b="1" dirty="0" err="1"/>
              <a:t>солоної</a:t>
            </a:r>
            <a:r>
              <a:rPr lang="ru-RU" sz="3200" b="1" dirty="0"/>
              <a:t> , а </a:t>
            </a:r>
            <a:r>
              <a:rPr lang="ru-RU" sz="3200" b="1" dirty="0" err="1"/>
              <a:t>легкі</a:t>
            </a:r>
            <a:r>
              <a:rPr lang="ru-RU" sz="3200" b="1" dirty="0"/>
              <a:t> </a:t>
            </a:r>
            <a:r>
              <a:rPr lang="ru-RU" sz="3200" b="1" dirty="0" err="1"/>
              <a:t>заповнювалися</a:t>
            </a:r>
            <a:r>
              <a:rPr lang="ru-RU" sz="3200" b="1" dirty="0"/>
              <a:t> водою.</a:t>
            </a:r>
          </a:p>
        </p:txBody>
      </p:sp>
      <p:pic>
        <p:nvPicPr>
          <p:cNvPr id="6146" name="Picture 2" descr="D:\KIS@mail.ru\Додатковий матеріал на уроки\11-А клас\Медицина\Утоплення людини\Картинки\328604d239e2db1a5f624c07dcd1c5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2940422" cy="276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6632"/>
            <a:ext cx="7543800" cy="388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/>
              <a:t>Перша </a:t>
            </a:r>
            <a:r>
              <a:rPr lang="ru-RU" sz="3200" b="1" dirty="0" err="1"/>
              <a:t>допомога</a:t>
            </a:r>
            <a:r>
              <a:rPr lang="ru-RU" sz="3200" b="1" dirty="0"/>
              <a:t> </a:t>
            </a:r>
            <a:r>
              <a:rPr lang="ru-RU" sz="3200" b="1" dirty="0" err="1"/>
              <a:t>полягає</a:t>
            </a:r>
            <a:r>
              <a:rPr lang="ru-RU" sz="3200" b="1" dirty="0"/>
              <a:t> у </a:t>
            </a:r>
            <a:r>
              <a:rPr lang="ru-RU" sz="3200" b="1" dirty="0" err="1"/>
              <a:t>витяганні</a:t>
            </a:r>
            <a:r>
              <a:rPr lang="ru-RU" sz="3200" b="1" dirty="0"/>
              <a:t> </a:t>
            </a:r>
            <a:r>
              <a:rPr lang="ru-RU" sz="3200" b="1" dirty="0" err="1"/>
              <a:t>постраждалого</a:t>
            </a:r>
            <a:r>
              <a:rPr lang="ru-RU" sz="3200" b="1" dirty="0"/>
              <a:t> з води. </a:t>
            </a:r>
            <a:r>
              <a:rPr lang="ru-RU" sz="3200" b="1" dirty="0" err="1"/>
              <a:t>Потім</a:t>
            </a:r>
            <a:r>
              <a:rPr lang="ru-RU" sz="3200" b="1" dirty="0"/>
              <a:t> </a:t>
            </a:r>
            <a:r>
              <a:rPr lang="ru-RU" sz="3200" b="1" dirty="0" err="1"/>
              <a:t>необхідно</a:t>
            </a:r>
            <a:r>
              <a:rPr lang="ru-RU" sz="3200" b="1" dirty="0"/>
              <a:t> </a:t>
            </a:r>
            <a:r>
              <a:rPr lang="ru-RU" sz="3200" b="1" dirty="0" err="1"/>
              <a:t>визначити</a:t>
            </a:r>
            <a:r>
              <a:rPr lang="ru-RU" sz="3200" b="1" dirty="0"/>
              <a:t> пульс і вид </a:t>
            </a:r>
            <a:r>
              <a:rPr lang="ru-RU" sz="3200" b="1" dirty="0" err="1" smtClean="0"/>
              <a:t>утоплення</a:t>
            </a:r>
            <a:r>
              <a:rPr lang="ru-RU" sz="3200" b="1" dirty="0" smtClean="0"/>
              <a:t>. </a:t>
            </a:r>
            <a:r>
              <a:rPr lang="ru-RU" sz="3200" b="1" dirty="0" err="1"/>
              <a:t>Мокре</a:t>
            </a:r>
            <a:r>
              <a:rPr lang="ru-RU" sz="3200" b="1" dirty="0"/>
              <a:t> </a:t>
            </a:r>
            <a:r>
              <a:rPr lang="ru-RU" sz="3200" b="1" dirty="0" err="1"/>
              <a:t>утоплення</a:t>
            </a:r>
            <a:r>
              <a:rPr lang="ru-RU" sz="3200" b="1" dirty="0"/>
              <a:t> </a:t>
            </a:r>
            <a:r>
              <a:rPr lang="ru-RU" sz="3200" b="1" dirty="0" err="1"/>
              <a:t>характеризується</a:t>
            </a:r>
            <a:r>
              <a:rPr lang="ru-RU" sz="3200" b="1" dirty="0"/>
              <a:t> </a:t>
            </a:r>
            <a:r>
              <a:rPr lang="ru-RU" sz="3200" b="1" dirty="0" err="1"/>
              <a:t>синюшним</a:t>
            </a:r>
            <a:r>
              <a:rPr lang="ru-RU" sz="3200" b="1" dirty="0"/>
              <a:t> </a:t>
            </a:r>
            <a:r>
              <a:rPr lang="ru-RU" sz="3200" b="1" dirty="0" err="1"/>
              <a:t>виглядом</a:t>
            </a:r>
            <a:r>
              <a:rPr lang="ru-RU" sz="3200" b="1" dirty="0"/>
              <a:t> </a:t>
            </a:r>
            <a:r>
              <a:rPr lang="ru-RU" sz="3200" b="1" dirty="0" err="1"/>
              <a:t>обличчя</a:t>
            </a:r>
            <a:r>
              <a:rPr lang="ru-RU" sz="3200" b="1" dirty="0"/>
              <a:t> і </a:t>
            </a:r>
            <a:r>
              <a:rPr lang="ru-RU" sz="3200" b="1" dirty="0" err="1"/>
              <a:t>шкіри</a:t>
            </a:r>
            <a:r>
              <a:rPr lang="ru-RU" sz="3200" b="1" dirty="0"/>
              <a:t>.</a:t>
            </a:r>
          </a:p>
        </p:txBody>
      </p:sp>
      <p:pic>
        <p:nvPicPr>
          <p:cNvPr id="4098" name="Picture 2" descr="D:\KIS@mail.ru\Додатковий матеріал на уроки\11-А клас\Медицина\Утоплення людини\Картинки\4b652893fc30de414e0103e3c0e556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39718"/>
            <a:ext cx="4442867" cy="307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це таке?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388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err="1"/>
              <a:t>Утоплення</a:t>
            </a:r>
            <a:r>
              <a:rPr lang="ru-RU" sz="3600" b="1" dirty="0"/>
              <a:t> - смерть </a:t>
            </a:r>
            <a:r>
              <a:rPr lang="ru-RU" sz="3600" b="1" dirty="0" err="1"/>
              <a:t>або</a:t>
            </a:r>
            <a:r>
              <a:rPr lang="ru-RU" sz="3600" b="1" dirty="0"/>
              <a:t> </a:t>
            </a:r>
            <a:r>
              <a:rPr lang="ru-RU" sz="3600" b="1" dirty="0" err="1"/>
              <a:t>термінальний</a:t>
            </a:r>
            <a:r>
              <a:rPr lang="ru-RU" sz="3600" b="1" dirty="0"/>
              <a:t> стан , </a:t>
            </a:r>
            <a:r>
              <a:rPr lang="ru-RU" sz="3600" b="1" dirty="0" err="1"/>
              <a:t>що</a:t>
            </a:r>
            <a:r>
              <a:rPr lang="ru-RU" sz="3600" b="1" dirty="0"/>
              <a:t> </a:t>
            </a:r>
            <a:r>
              <a:rPr lang="ru-RU" sz="3600" b="1" dirty="0" err="1"/>
              <a:t>виникає</a:t>
            </a:r>
            <a:r>
              <a:rPr lang="ru-RU" sz="3600" b="1" dirty="0"/>
              <a:t> в </a:t>
            </a:r>
            <a:r>
              <a:rPr lang="ru-RU" sz="3600" b="1" dirty="0" err="1"/>
              <a:t>результаті</a:t>
            </a:r>
            <a:r>
              <a:rPr lang="ru-RU" sz="3600" b="1" dirty="0"/>
              <a:t> </a:t>
            </a:r>
            <a:r>
              <a:rPr lang="ru-RU" sz="3600" b="1" dirty="0" err="1"/>
              <a:t>проникнення</a:t>
            </a:r>
            <a:r>
              <a:rPr lang="ru-RU" sz="3600" b="1" dirty="0"/>
              <a:t> води (</a:t>
            </a:r>
            <a:r>
              <a:rPr lang="ru-RU" sz="3600" b="1" dirty="0" err="1"/>
              <a:t>рідше</a:t>
            </a:r>
            <a:r>
              <a:rPr lang="ru-RU" sz="3600" b="1" dirty="0"/>
              <a:t> - </a:t>
            </a:r>
            <a:r>
              <a:rPr lang="ru-RU" sz="3600" b="1" dirty="0" err="1"/>
              <a:t>інших</a:t>
            </a:r>
            <a:r>
              <a:rPr lang="ru-RU" sz="3600" b="1" dirty="0"/>
              <a:t> </a:t>
            </a:r>
            <a:r>
              <a:rPr lang="ru-RU" sz="3600" b="1" dirty="0" err="1"/>
              <a:t>рідин</a:t>
            </a:r>
            <a:r>
              <a:rPr lang="ru-RU" sz="3600" b="1" dirty="0"/>
              <a:t> і </a:t>
            </a:r>
            <a:r>
              <a:rPr lang="ru-RU" sz="3600" b="1" dirty="0" err="1"/>
              <a:t>сипучих</a:t>
            </a:r>
            <a:r>
              <a:rPr lang="ru-RU" sz="3600" b="1" dirty="0"/>
              <a:t> </a:t>
            </a:r>
            <a:r>
              <a:rPr lang="ru-RU" sz="3600" b="1" dirty="0" err="1" smtClean="0"/>
              <a:t>матеріалів</a:t>
            </a:r>
            <a:r>
              <a:rPr lang="ru-RU" sz="3600" b="1" dirty="0" smtClean="0"/>
              <a:t>) </a:t>
            </a:r>
            <a:r>
              <a:rPr lang="ru-RU" sz="3600" b="1" dirty="0"/>
              <a:t>в </a:t>
            </a:r>
            <a:r>
              <a:rPr lang="ru-RU" sz="3600" b="1" dirty="0" err="1"/>
              <a:t>легені</a:t>
            </a:r>
            <a:r>
              <a:rPr lang="ru-RU" sz="3600" b="1" dirty="0"/>
              <a:t> і </a:t>
            </a:r>
            <a:r>
              <a:rPr lang="ru-RU" sz="3600" b="1" dirty="0" err="1"/>
              <a:t>дихальні</a:t>
            </a:r>
            <a:r>
              <a:rPr lang="ru-RU" sz="3600" b="1" dirty="0"/>
              <a:t> шляхи.</a:t>
            </a:r>
          </a:p>
        </p:txBody>
      </p:sp>
    </p:spTree>
    <p:extLst>
      <p:ext uri="{BB962C8B-B14F-4D97-AF65-F5344CB8AC3E}">
        <p14:creationId xmlns:p14="http://schemas.microsoft.com/office/powerpoint/2010/main" val="35799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Увага!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/>
              <a:t>Кожного </a:t>
            </a:r>
            <a:r>
              <a:rPr lang="ru-RU" sz="3200" b="1" dirty="0" err="1"/>
              <a:t>потерпілого</a:t>
            </a:r>
            <a:r>
              <a:rPr lang="ru-RU" sz="3200" b="1" dirty="0"/>
              <a:t> </a:t>
            </a:r>
            <a:r>
              <a:rPr lang="ru-RU" sz="3200" b="1" dirty="0" err="1"/>
              <a:t>необхідно</a:t>
            </a:r>
            <a:r>
              <a:rPr lang="ru-RU" sz="3200" b="1" dirty="0"/>
              <a:t> </a:t>
            </a:r>
            <a:r>
              <a:rPr lang="ru-RU" sz="3200" b="1" dirty="0" err="1"/>
              <a:t>обов'язково</a:t>
            </a:r>
            <a:r>
              <a:rPr lang="ru-RU" sz="3200" b="1" dirty="0"/>
              <a:t> </a:t>
            </a:r>
            <a:r>
              <a:rPr lang="ru-RU" sz="3200" b="1" dirty="0" err="1"/>
              <a:t>показати</a:t>
            </a:r>
            <a:r>
              <a:rPr lang="ru-RU" sz="3200" b="1" dirty="0"/>
              <a:t> </a:t>
            </a:r>
            <a:r>
              <a:rPr lang="ru-RU" sz="3200" b="1" dirty="0" err="1" smtClean="0"/>
              <a:t>лікарю</a:t>
            </a:r>
            <a:r>
              <a:rPr lang="ru-RU" sz="3200" b="1" dirty="0" smtClean="0"/>
              <a:t>, </a:t>
            </a:r>
            <a:r>
              <a:rPr lang="ru-RU" sz="3200" b="1" dirty="0" err="1"/>
              <a:t>навіть</a:t>
            </a:r>
            <a:r>
              <a:rPr lang="ru-RU" sz="3200" b="1" dirty="0"/>
              <a:t> у </a:t>
            </a:r>
            <a:r>
              <a:rPr lang="ru-RU" sz="3200" b="1" dirty="0" err="1"/>
              <a:t>разі</a:t>
            </a:r>
            <a:r>
              <a:rPr lang="ru-RU" sz="3200" b="1" dirty="0"/>
              <a:t> </a:t>
            </a:r>
            <a:r>
              <a:rPr lang="ru-RU" sz="3200" b="1" dirty="0" err="1"/>
              <a:t>відмінного</a:t>
            </a:r>
            <a:r>
              <a:rPr lang="ru-RU" sz="3200" b="1" dirty="0"/>
              <a:t> </a:t>
            </a:r>
            <a:r>
              <a:rPr lang="ru-RU" sz="3200" b="1" dirty="0" err="1"/>
              <a:t>самопочуття</a:t>
            </a:r>
            <a:r>
              <a:rPr lang="ru-RU" sz="3200" b="1" dirty="0"/>
              <a:t> </a:t>
            </a:r>
            <a:r>
              <a:rPr lang="ru-RU" sz="3200" b="1" dirty="0" err="1"/>
              <a:t>після</a:t>
            </a:r>
            <a:r>
              <a:rPr lang="ru-RU" sz="3200" b="1" dirty="0"/>
              <a:t> </a:t>
            </a:r>
            <a:r>
              <a:rPr lang="ru-RU" sz="3200" b="1" dirty="0" err="1" smtClean="0"/>
              <a:t>реанімації</a:t>
            </a:r>
            <a:r>
              <a:rPr lang="ru-RU" sz="3200" b="1" dirty="0" smtClean="0"/>
              <a:t>! </a:t>
            </a:r>
            <a:r>
              <a:rPr lang="ru-RU" sz="3200" b="1" dirty="0" err="1"/>
              <a:t>Існує</a:t>
            </a:r>
            <a:r>
              <a:rPr lang="ru-RU" sz="3200" b="1" dirty="0"/>
              <a:t> </a:t>
            </a:r>
            <a:r>
              <a:rPr lang="ru-RU" sz="3200" b="1" dirty="0" err="1"/>
              <a:t>небезпека</a:t>
            </a:r>
            <a:r>
              <a:rPr lang="ru-RU" sz="3200" b="1" dirty="0"/>
              <a:t> </a:t>
            </a:r>
            <a:r>
              <a:rPr lang="ru-RU" sz="3200" b="1" dirty="0" err="1"/>
              <a:t>набряку</a:t>
            </a:r>
            <a:r>
              <a:rPr lang="ru-RU" sz="3200" b="1" dirty="0"/>
              <a:t> </a:t>
            </a:r>
            <a:r>
              <a:rPr lang="ru-RU" sz="3200" b="1" dirty="0" err="1"/>
              <a:t>легенів</a:t>
            </a:r>
            <a:r>
              <a:rPr lang="ru-RU" sz="3200" b="1" dirty="0"/>
              <a:t> та </a:t>
            </a:r>
            <a:r>
              <a:rPr lang="ru-RU" sz="3200" b="1" dirty="0" err="1"/>
              <a:t>інших</a:t>
            </a:r>
            <a:r>
              <a:rPr lang="ru-RU" sz="3200" b="1" dirty="0"/>
              <a:t> тяжких </a:t>
            </a:r>
            <a:r>
              <a:rPr lang="ru-RU" sz="3200" b="1" dirty="0" err="1"/>
              <a:t>наслідків</a:t>
            </a:r>
            <a:r>
              <a:rPr lang="ru-RU" sz="3200" b="1" dirty="0"/>
              <a:t> (</a:t>
            </a:r>
            <a:r>
              <a:rPr lang="ru-RU" sz="3200" b="1" dirty="0" err="1" smtClean="0"/>
              <a:t>наприклад</a:t>
            </a:r>
            <a:r>
              <a:rPr lang="ru-RU" sz="3200" b="1" dirty="0" smtClean="0"/>
              <a:t>, </a:t>
            </a:r>
            <a:r>
              <a:rPr lang="ru-RU" sz="3200" b="1" dirty="0" err="1"/>
              <a:t>повторної</a:t>
            </a:r>
            <a:r>
              <a:rPr lang="ru-RU" sz="3200" b="1" dirty="0"/>
              <a:t> </a:t>
            </a:r>
            <a:r>
              <a:rPr lang="ru-RU" sz="3200" b="1" dirty="0" err="1"/>
              <a:t>зупинки</a:t>
            </a:r>
            <a:r>
              <a:rPr lang="ru-RU" sz="3200" b="1" dirty="0"/>
              <a:t> </a:t>
            </a:r>
            <a:r>
              <a:rPr lang="ru-RU" sz="3200" b="1" dirty="0" err="1"/>
              <a:t>серця</a:t>
            </a:r>
            <a:r>
              <a:rPr lang="ru-RU" sz="3200" b="1" dirty="0"/>
              <a:t>). </a:t>
            </a:r>
            <a:r>
              <a:rPr lang="ru-RU" sz="3200" b="1" dirty="0" err="1"/>
              <a:t>Тільки</a:t>
            </a:r>
            <a:r>
              <a:rPr lang="ru-RU" sz="3200" b="1" dirty="0"/>
              <a:t> через один </a:t>
            </a:r>
            <a:r>
              <a:rPr lang="ru-RU" sz="3200" b="1" dirty="0" err="1"/>
              <a:t>тиждень</a:t>
            </a:r>
            <a:r>
              <a:rPr lang="ru-RU" sz="3200" b="1" dirty="0"/>
              <a:t> </a:t>
            </a:r>
            <a:r>
              <a:rPr lang="ru-RU" sz="3200" b="1" dirty="0" err="1"/>
              <a:t>можна</a:t>
            </a:r>
            <a:r>
              <a:rPr lang="ru-RU" sz="3200" b="1" dirty="0"/>
              <a:t> буде з </a:t>
            </a:r>
            <a:r>
              <a:rPr lang="ru-RU" sz="3200" b="1" dirty="0" err="1"/>
              <a:t>упевненістю</a:t>
            </a:r>
            <a:r>
              <a:rPr lang="ru-RU" sz="3200" b="1" dirty="0"/>
              <a:t> </a:t>
            </a:r>
            <a:r>
              <a:rPr lang="ru-RU" sz="3200" b="1" dirty="0" err="1" smtClean="0"/>
              <a:t>сказати</a:t>
            </a:r>
            <a:r>
              <a:rPr lang="ru-RU" sz="3200" b="1" dirty="0" smtClean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його</a:t>
            </a:r>
            <a:r>
              <a:rPr lang="ru-RU" sz="3200" b="1" dirty="0"/>
              <a:t> </a:t>
            </a:r>
            <a:r>
              <a:rPr lang="ru-RU" sz="3200" b="1" dirty="0" err="1"/>
              <a:t>життя</a:t>
            </a:r>
            <a:r>
              <a:rPr lang="ru-RU" sz="3200" b="1" dirty="0"/>
              <a:t> поза </a:t>
            </a:r>
            <a:r>
              <a:rPr lang="ru-RU" sz="3200" b="1" dirty="0" err="1"/>
              <a:t>небезпекою</a:t>
            </a:r>
            <a:r>
              <a:rPr lang="ru-RU" sz="32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705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«Порятунок </a:t>
            </a:r>
            <a:r>
              <a:rPr lang="uk-UA" dirty="0"/>
              <a:t>потопаючих - справа рук самих </a:t>
            </a:r>
            <a:r>
              <a:rPr lang="uk-UA" dirty="0" smtClean="0"/>
              <a:t>потопаючих»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9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543800" cy="3886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err="1"/>
              <a:t>Значна</a:t>
            </a:r>
            <a:r>
              <a:rPr lang="ru-RU" sz="3200" b="1" dirty="0"/>
              <a:t> </a:t>
            </a:r>
            <a:r>
              <a:rPr lang="ru-RU" sz="3200" b="1" dirty="0" err="1"/>
              <a:t>кількість</a:t>
            </a:r>
            <a:r>
              <a:rPr lang="ru-RU" sz="3200" b="1" dirty="0"/>
              <a:t> смертей у </a:t>
            </a:r>
            <a:r>
              <a:rPr lang="ru-RU" sz="3200" b="1" dirty="0" err="1"/>
              <a:t>побутовій</a:t>
            </a:r>
            <a:r>
              <a:rPr lang="ru-RU" sz="3200" b="1" dirty="0"/>
              <a:t> </a:t>
            </a:r>
            <a:r>
              <a:rPr lang="ru-RU" sz="3200" b="1" dirty="0" err="1"/>
              <a:t>сфері</a:t>
            </a:r>
            <a:r>
              <a:rPr lang="ru-RU" sz="3200" b="1" dirty="0"/>
              <a:t> </a:t>
            </a:r>
            <a:r>
              <a:rPr lang="ru-RU" sz="3200" b="1" dirty="0" err="1"/>
              <a:t>припадає</a:t>
            </a:r>
            <a:r>
              <a:rPr lang="ru-RU" sz="3200" b="1" dirty="0"/>
              <a:t> на </a:t>
            </a:r>
            <a:r>
              <a:rPr lang="ru-RU" sz="3200" b="1" dirty="0" err="1"/>
              <a:t>утоплення</a:t>
            </a:r>
            <a:r>
              <a:rPr lang="ru-RU" sz="3200" b="1" dirty="0"/>
              <a:t>. За </a:t>
            </a:r>
            <a:r>
              <a:rPr lang="ru-RU" sz="3200" b="1" dirty="0" err="1"/>
              <a:t>даними</a:t>
            </a:r>
            <a:r>
              <a:rPr lang="ru-RU" sz="3200" b="1" dirty="0"/>
              <a:t> </a:t>
            </a:r>
            <a:r>
              <a:rPr lang="ru-RU" sz="3200" b="1" dirty="0" err="1"/>
              <a:t>Міжнародної</a:t>
            </a:r>
            <a:r>
              <a:rPr lang="ru-RU" sz="3200" b="1" dirty="0"/>
              <a:t> </a:t>
            </a:r>
            <a:r>
              <a:rPr lang="ru-RU" sz="3200" b="1" dirty="0" err="1"/>
              <a:t>любительської</a:t>
            </a:r>
            <a:r>
              <a:rPr lang="ru-RU" sz="3200" b="1" dirty="0"/>
              <a:t> </a:t>
            </a:r>
            <a:r>
              <a:rPr lang="ru-RU" sz="3200" b="1" dirty="0" err="1"/>
              <a:t>федерації</a:t>
            </a:r>
            <a:r>
              <a:rPr lang="ru-RU" sz="3200" b="1" dirty="0"/>
              <a:t> </a:t>
            </a:r>
            <a:r>
              <a:rPr lang="ru-RU" sz="3200" b="1" dirty="0" err="1"/>
              <a:t>плавання</a:t>
            </a:r>
            <a:r>
              <a:rPr lang="ru-RU" sz="3200" b="1" dirty="0"/>
              <a:t> </a:t>
            </a:r>
            <a:r>
              <a:rPr lang="ru-RU" sz="3200" b="1" dirty="0" err="1"/>
              <a:t>щорічно</a:t>
            </a:r>
            <a:r>
              <a:rPr lang="ru-RU" sz="3200" b="1" dirty="0"/>
              <a:t> в </a:t>
            </a:r>
            <a:r>
              <a:rPr lang="ru-RU" sz="3200" b="1" dirty="0" err="1"/>
              <a:t>світі</a:t>
            </a:r>
            <a:r>
              <a:rPr lang="ru-RU" sz="3200" b="1" dirty="0"/>
              <a:t> </a:t>
            </a:r>
            <a:r>
              <a:rPr lang="ru-RU" sz="3200" b="1" dirty="0" err="1"/>
              <a:t>утопають</a:t>
            </a:r>
            <a:r>
              <a:rPr lang="ru-RU" sz="3200" b="1" dirty="0"/>
              <a:t> </a:t>
            </a:r>
            <a:r>
              <a:rPr lang="ru-RU" sz="3200" b="1" dirty="0" err="1"/>
              <a:t>приблизно</a:t>
            </a:r>
            <a:r>
              <a:rPr lang="ru-RU" sz="3200" b="1" dirty="0"/>
              <a:t> 300 тис. </a:t>
            </a:r>
            <a:r>
              <a:rPr lang="ru-RU" sz="3200" b="1" dirty="0" err="1"/>
              <a:t>чоловік</a:t>
            </a:r>
            <a:r>
              <a:rPr lang="ru-RU" sz="3200" b="1" dirty="0"/>
              <a:t>. В </a:t>
            </a:r>
            <a:r>
              <a:rPr lang="ru-RU" sz="3200" b="1" dirty="0" err="1"/>
              <a:t>Україні</a:t>
            </a:r>
            <a:r>
              <a:rPr lang="ru-RU" sz="3200" b="1" dirty="0"/>
              <a:t> </a:t>
            </a:r>
            <a:r>
              <a:rPr lang="ru-RU" sz="3200" b="1" dirty="0" err="1"/>
              <a:t>щороку</a:t>
            </a:r>
            <a:r>
              <a:rPr lang="ru-RU" sz="3200" b="1" dirty="0"/>
              <a:t> </a:t>
            </a:r>
            <a:r>
              <a:rPr lang="ru-RU" sz="3200" b="1" dirty="0" err="1"/>
              <a:t>гине</a:t>
            </a:r>
            <a:r>
              <a:rPr lang="ru-RU" sz="3200" b="1" dirty="0"/>
              <a:t> на </a:t>
            </a:r>
            <a:r>
              <a:rPr lang="ru-RU" sz="3200" b="1" dirty="0" err="1"/>
              <a:t>воді</a:t>
            </a:r>
            <a:r>
              <a:rPr lang="ru-RU" sz="3200" b="1" dirty="0"/>
              <a:t> </a:t>
            </a:r>
            <a:r>
              <a:rPr lang="ru-RU" sz="3200" b="1" dirty="0" err="1"/>
              <a:t>близько</a:t>
            </a:r>
            <a:r>
              <a:rPr lang="ru-RU" sz="3200" b="1" dirty="0"/>
              <a:t> 4 тис. </a:t>
            </a:r>
            <a:r>
              <a:rPr lang="ru-RU" sz="3200" b="1" dirty="0" err="1"/>
              <a:t>чоловік</a:t>
            </a:r>
            <a:r>
              <a:rPr lang="ru-RU" sz="3200" b="1" dirty="0"/>
              <a:t>. </a:t>
            </a:r>
            <a:r>
              <a:rPr lang="ru-RU" sz="3200" b="1" dirty="0" err="1"/>
              <a:t>Аналіз</a:t>
            </a:r>
            <a:r>
              <a:rPr lang="ru-RU" sz="3200" b="1" dirty="0"/>
              <a:t> </a:t>
            </a:r>
            <a:r>
              <a:rPr lang="ru-RU" sz="3200" b="1" dirty="0" err="1"/>
              <a:t>загибелі</a:t>
            </a:r>
            <a:r>
              <a:rPr lang="ru-RU" sz="3200" b="1" dirty="0"/>
              <a:t> людей на </a:t>
            </a:r>
            <a:r>
              <a:rPr lang="ru-RU" sz="3200" b="1" dirty="0" err="1"/>
              <a:t>воді</a:t>
            </a:r>
            <a:r>
              <a:rPr lang="ru-RU" sz="3200" b="1" dirty="0"/>
              <a:t> показав,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найбільше</a:t>
            </a:r>
            <a:r>
              <a:rPr lang="ru-RU" sz="3200" b="1" dirty="0"/>
              <a:t> </a:t>
            </a:r>
            <a:r>
              <a:rPr lang="ru-RU" sz="3200" b="1" dirty="0" err="1"/>
              <a:t>трагічних</a:t>
            </a:r>
            <a:r>
              <a:rPr lang="ru-RU" sz="3200" b="1" dirty="0"/>
              <a:t> </a:t>
            </a:r>
            <a:r>
              <a:rPr lang="ru-RU" sz="3200" b="1" dirty="0" err="1"/>
              <a:t>випадків</a:t>
            </a:r>
            <a:r>
              <a:rPr lang="ru-RU" sz="3200" b="1" dirty="0"/>
              <a:t> </a:t>
            </a:r>
            <a:r>
              <a:rPr lang="ru-RU" sz="3200" b="1" dirty="0" err="1"/>
              <a:t>стається</a:t>
            </a:r>
            <a:r>
              <a:rPr lang="ru-RU" sz="3200" b="1" dirty="0"/>
              <a:t> на </a:t>
            </a:r>
            <a:r>
              <a:rPr lang="ru-RU" sz="3200" b="1" dirty="0" err="1"/>
              <a:t>необладнаних</a:t>
            </a:r>
            <a:r>
              <a:rPr lang="ru-RU" sz="3200" b="1" dirty="0"/>
              <a:t> для </a:t>
            </a:r>
            <a:r>
              <a:rPr lang="ru-RU" sz="3200" b="1" dirty="0" err="1"/>
              <a:t>купання</a:t>
            </a:r>
            <a:r>
              <a:rPr lang="ru-RU" sz="3200" b="1" dirty="0"/>
              <a:t> </a:t>
            </a:r>
            <a:r>
              <a:rPr lang="ru-RU" sz="3200" b="1" dirty="0" err="1"/>
              <a:t>місцях</a:t>
            </a:r>
            <a:r>
              <a:rPr lang="ru-RU" sz="3200" b="1" dirty="0"/>
              <a:t> (</a:t>
            </a:r>
            <a:r>
              <a:rPr lang="ru-RU" sz="3200" b="1" dirty="0" err="1"/>
              <a:t>близько</a:t>
            </a:r>
            <a:r>
              <a:rPr lang="ru-RU" sz="3200" b="1" dirty="0"/>
              <a:t> 90%). </a:t>
            </a:r>
          </a:p>
        </p:txBody>
      </p:sp>
    </p:spTree>
    <p:extLst>
      <p:ext uri="{BB962C8B-B14F-4D97-AF65-F5344CB8AC3E}">
        <p14:creationId xmlns:p14="http://schemas.microsoft.com/office/powerpoint/2010/main" val="1652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Типи утоплення</a:t>
            </a:r>
            <a:endParaRPr lang="ru-RU" sz="6600" dirty="0"/>
          </a:p>
        </p:txBody>
      </p:sp>
      <p:pic>
        <p:nvPicPr>
          <p:cNvPr id="12290" name="Picture 2" descr="D:\KIS@mail.ru\Додатковий матеріал на уроки\11-А клас\Медицина\Утоплення людини\Картинки\10238047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532470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543800" cy="388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 err="1" smtClean="0"/>
              <a:t>Істинний</a:t>
            </a:r>
            <a:r>
              <a:rPr lang="ru-RU" sz="4000" b="1" dirty="0" smtClean="0"/>
              <a:t> («</a:t>
            </a:r>
            <a:r>
              <a:rPr lang="ru-RU" sz="4000" b="1" dirty="0" err="1" smtClean="0"/>
              <a:t>аспіраційний</a:t>
            </a:r>
            <a:r>
              <a:rPr lang="ru-RU" sz="4000" b="1" dirty="0" smtClean="0"/>
              <a:t>», </a:t>
            </a:r>
            <a:r>
              <a:rPr lang="ru-RU" sz="4000" b="1" dirty="0"/>
              <a:t>«</a:t>
            </a:r>
            <a:r>
              <a:rPr lang="ru-RU" sz="4000" b="1" dirty="0" err="1"/>
              <a:t>мокрий</a:t>
            </a:r>
            <a:r>
              <a:rPr lang="ru-RU" sz="4000" b="1" dirty="0" smtClean="0"/>
              <a:t>»), </a:t>
            </a:r>
            <a:r>
              <a:rPr lang="ru-RU" sz="4000" b="1" dirty="0" err="1"/>
              <a:t>помилковий</a:t>
            </a:r>
            <a:r>
              <a:rPr lang="ru-RU" sz="4000" b="1" dirty="0"/>
              <a:t> </a:t>
            </a:r>
            <a:r>
              <a:rPr lang="ru-RU" sz="4000" b="1" dirty="0" smtClean="0"/>
              <a:t>(«</a:t>
            </a:r>
            <a:r>
              <a:rPr lang="ru-RU" sz="4000" b="1" dirty="0" err="1" smtClean="0"/>
              <a:t>асфіктичний</a:t>
            </a:r>
            <a:r>
              <a:rPr lang="ru-RU" sz="4000" b="1" dirty="0" smtClean="0"/>
              <a:t>», </a:t>
            </a:r>
            <a:r>
              <a:rPr lang="ru-RU" sz="4000" b="1" dirty="0" smtClean="0"/>
              <a:t>«</a:t>
            </a:r>
            <a:r>
              <a:rPr lang="ru-RU" sz="4000" b="1" dirty="0" err="1" smtClean="0"/>
              <a:t>сухий</a:t>
            </a:r>
            <a:r>
              <a:rPr lang="ru-RU" sz="4000" b="1" dirty="0" smtClean="0"/>
              <a:t>», </a:t>
            </a:r>
            <a:r>
              <a:rPr lang="ru-RU" sz="4000" b="1" dirty="0" smtClean="0"/>
              <a:t>«</a:t>
            </a:r>
            <a:r>
              <a:rPr lang="ru-RU" sz="4000" b="1" dirty="0" err="1" smtClean="0"/>
              <a:t>спастичний</a:t>
            </a:r>
            <a:r>
              <a:rPr lang="ru-RU" sz="4000" b="1" dirty="0" smtClean="0"/>
              <a:t>»), </a:t>
            </a:r>
            <a:r>
              <a:rPr lang="ru-RU" sz="4000" b="1" dirty="0" err="1"/>
              <a:t>синкопальні</a:t>
            </a:r>
            <a:r>
              <a:rPr lang="ru-RU" sz="4000" b="1" dirty="0"/>
              <a:t> </a:t>
            </a:r>
            <a:r>
              <a:rPr lang="ru-RU" sz="4000" b="1" dirty="0" smtClean="0"/>
              <a:t>(«</a:t>
            </a:r>
            <a:r>
              <a:rPr lang="ru-RU" sz="4000" b="1" dirty="0" err="1" smtClean="0"/>
              <a:t>рефлекторний</a:t>
            </a:r>
            <a:r>
              <a:rPr lang="ru-RU" sz="4000" b="1" dirty="0" smtClean="0"/>
              <a:t>») </a:t>
            </a:r>
            <a:r>
              <a:rPr lang="ru-RU" sz="4000" b="1" dirty="0"/>
              <a:t>і </a:t>
            </a:r>
            <a:r>
              <a:rPr lang="ru-RU" sz="4000" b="1" dirty="0" err="1"/>
              <a:t>змішаний</a:t>
            </a:r>
            <a:r>
              <a:rPr lang="ru-RU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24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543800" cy="388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/>
              <a:t>«Мокра » </a:t>
            </a:r>
            <a:r>
              <a:rPr lang="ru-RU" sz="3200" b="1" dirty="0" err="1"/>
              <a:t>утоплення</a:t>
            </a:r>
            <a:r>
              <a:rPr lang="ru-RU" sz="3200" b="1" dirty="0"/>
              <a:t> - </a:t>
            </a:r>
            <a:r>
              <a:rPr lang="ru-RU" sz="3200" b="1" dirty="0" err="1"/>
              <a:t>виникає</a:t>
            </a:r>
            <a:r>
              <a:rPr lang="ru-RU" sz="3200" b="1" dirty="0"/>
              <a:t> , коли в </a:t>
            </a:r>
            <a:r>
              <a:rPr lang="ru-RU" sz="3200" b="1" dirty="0" err="1"/>
              <a:t>дихальні</a:t>
            </a:r>
            <a:r>
              <a:rPr lang="ru-RU" sz="3200" b="1" dirty="0"/>
              <a:t> шляхи і </a:t>
            </a:r>
            <a:r>
              <a:rPr lang="ru-RU" sz="3200" b="1" dirty="0" err="1"/>
              <a:t>легені</a:t>
            </a:r>
            <a:r>
              <a:rPr lang="ru-RU" sz="3200" b="1" dirty="0"/>
              <a:t> </a:t>
            </a:r>
            <a:r>
              <a:rPr lang="ru-RU" sz="3200" b="1" dirty="0" err="1"/>
              <a:t>потрапляє</a:t>
            </a:r>
            <a:r>
              <a:rPr lang="ru-RU" sz="3200" b="1" dirty="0"/>
              <a:t> велика </a:t>
            </a:r>
            <a:r>
              <a:rPr lang="ru-RU" sz="3200" b="1" dirty="0" err="1"/>
              <a:t>кількість</a:t>
            </a:r>
            <a:r>
              <a:rPr lang="ru-RU" sz="3200" b="1" dirty="0"/>
              <a:t> </a:t>
            </a:r>
            <a:r>
              <a:rPr lang="ru-RU" sz="3200" b="1" dirty="0" err="1"/>
              <a:t>рідини</a:t>
            </a:r>
            <a:r>
              <a:rPr lang="ru-RU" sz="3200" b="1" dirty="0"/>
              <a:t>. Як правило , </a:t>
            </a:r>
            <a:r>
              <a:rPr lang="ru-RU" sz="3200" b="1" dirty="0" err="1"/>
              <a:t>це</a:t>
            </a:r>
            <a:r>
              <a:rPr lang="ru-RU" sz="3200" b="1" dirty="0"/>
              <a:t> </a:t>
            </a:r>
            <a:r>
              <a:rPr lang="ru-RU" sz="3200" b="1" dirty="0" err="1"/>
              <a:t>трапляється</a:t>
            </a:r>
            <a:r>
              <a:rPr lang="ru-RU" sz="3200" b="1" dirty="0"/>
              <a:t> з </a:t>
            </a:r>
            <a:r>
              <a:rPr lang="ru-RU" sz="3200" b="1" dirty="0" err="1"/>
              <a:t>тими</a:t>
            </a:r>
            <a:r>
              <a:rPr lang="ru-RU" sz="3200" b="1" dirty="0"/>
              <a:t> людьми , </a:t>
            </a:r>
            <a:r>
              <a:rPr lang="ru-RU" sz="3200" b="1" dirty="0" err="1"/>
              <a:t>які</a:t>
            </a:r>
            <a:r>
              <a:rPr lang="ru-RU" sz="3200" b="1" dirty="0"/>
              <a:t> до </a:t>
            </a:r>
            <a:r>
              <a:rPr lang="ru-RU" sz="3200" b="1" dirty="0" err="1"/>
              <a:t>останнього</a:t>
            </a:r>
            <a:r>
              <a:rPr lang="ru-RU" sz="3200" b="1" dirty="0"/>
              <a:t> </a:t>
            </a:r>
            <a:r>
              <a:rPr lang="ru-RU" sz="3200" b="1" dirty="0" err="1"/>
              <a:t>борються</a:t>
            </a:r>
            <a:r>
              <a:rPr lang="ru-RU" sz="3200" b="1" dirty="0"/>
              <a:t> за </a:t>
            </a:r>
            <a:r>
              <a:rPr lang="ru-RU" sz="3200" b="1" dirty="0" err="1"/>
              <a:t>життя</a:t>
            </a:r>
            <a:r>
              <a:rPr lang="ru-RU" sz="3200" b="1" dirty="0"/>
              <a:t> . </a:t>
            </a:r>
            <a:r>
              <a:rPr lang="ru-RU" sz="3200" b="1" dirty="0" err="1"/>
              <a:t>Зустрічається</a:t>
            </a:r>
            <a:r>
              <a:rPr lang="ru-RU" sz="3200" b="1" dirty="0"/>
              <a:t> в </a:t>
            </a:r>
            <a:r>
              <a:rPr lang="ru-RU" sz="3200" b="1" dirty="0" err="1"/>
              <a:t>середньому</a:t>
            </a:r>
            <a:r>
              <a:rPr lang="ru-RU" sz="3200" b="1" dirty="0"/>
              <a:t> в 20 % </a:t>
            </a:r>
            <a:r>
              <a:rPr lang="ru-RU" sz="3200" b="1" dirty="0" err="1"/>
              <a:t>випадків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22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543800" cy="388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/>
              <a:t>«</a:t>
            </a:r>
            <a:r>
              <a:rPr lang="ru-RU" sz="4000" b="1" dirty="0" err="1"/>
              <a:t>Сухе</a:t>
            </a:r>
            <a:r>
              <a:rPr lang="ru-RU" sz="4000" b="1" dirty="0"/>
              <a:t> » </a:t>
            </a:r>
            <a:r>
              <a:rPr lang="ru-RU" sz="4000" b="1" dirty="0" err="1"/>
              <a:t>утоплення</a:t>
            </a:r>
            <a:r>
              <a:rPr lang="ru-RU" sz="4000" b="1" dirty="0"/>
              <a:t> </a:t>
            </a:r>
            <a:r>
              <a:rPr lang="ru-RU" sz="4000" b="1" dirty="0" err="1"/>
              <a:t>виникає</a:t>
            </a:r>
            <a:r>
              <a:rPr lang="ru-RU" sz="4000" b="1" dirty="0"/>
              <a:t> , коли </a:t>
            </a:r>
            <a:r>
              <a:rPr lang="ru-RU" sz="4000" b="1" dirty="0" err="1"/>
              <a:t>відбувається</a:t>
            </a:r>
            <a:r>
              <a:rPr lang="ru-RU" sz="4000" b="1" dirty="0"/>
              <a:t> спазм </a:t>
            </a:r>
            <a:r>
              <a:rPr lang="ru-RU" sz="4000" b="1" dirty="0" err="1"/>
              <a:t>голосової</a:t>
            </a:r>
            <a:r>
              <a:rPr lang="ru-RU" sz="4000" b="1" dirty="0"/>
              <a:t> </a:t>
            </a:r>
            <a:r>
              <a:rPr lang="ru-RU" sz="4000" b="1" dirty="0" err="1"/>
              <a:t>щілини</a:t>
            </a:r>
            <a:r>
              <a:rPr lang="ru-RU" sz="4000" b="1" dirty="0"/>
              <a:t> і в </a:t>
            </a:r>
            <a:r>
              <a:rPr lang="ru-RU" sz="4000" b="1" dirty="0" err="1"/>
              <a:t>результаті</a:t>
            </a:r>
            <a:r>
              <a:rPr lang="ru-RU" sz="4000" b="1" dirty="0"/>
              <a:t> </a:t>
            </a:r>
            <a:r>
              <a:rPr lang="ru-RU" sz="4000" b="1" dirty="0" err="1"/>
              <a:t>рідина</a:t>
            </a:r>
            <a:r>
              <a:rPr lang="ru-RU" sz="4000" b="1" dirty="0"/>
              <a:t> не </a:t>
            </a:r>
            <a:r>
              <a:rPr lang="ru-RU" sz="4000" b="1" dirty="0" err="1"/>
              <a:t>проникає</a:t>
            </a:r>
            <a:r>
              <a:rPr lang="ru-RU" sz="4000" b="1" dirty="0"/>
              <a:t> в </a:t>
            </a:r>
            <a:r>
              <a:rPr lang="ru-RU" sz="4000" b="1" dirty="0" err="1"/>
              <a:t>легені</a:t>
            </a:r>
            <a:r>
              <a:rPr lang="ru-RU" sz="4000" b="1" dirty="0"/>
              <a:t>. </a:t>
            </a:r>
            <a:r>
              <a:rPr lang="ru-RU" sz="4000" b="1" dirty="0" err="1"/>
              <a:t>Зустрічається</a:t>
            </a:r>
            <a:r>
              <a:rPr lang="ru-RU" sz="4000" b="1" dirty="0"/>
              <a:t> в </a:t>
            </a:r>
            <a:r>
              <a:rPr lang="ru-RU" sz="4000" b="1" dirty="0" err="1"/>
              <a:t>середньому</a:t>
            </a:r>
            <a:r>
              <a:rPr lang="ru-RU" sz="4000" b="1" dirty="0"/>
              <a:t> в 35 % </a:t>
            </a:r>
            <a:r>
              <a:rPr lang="ru-RU" sz="4000" b="1" dirty="0" err="1"/>
              <a:t>випадків</a:t>
            </a:r>
            <a:r>
              <a:rPr lang="ru-RU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9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7543800" cy="3886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 err="1" smtClean="0"/>
              <a:t>Синкопальне</a:t>
            </a:r>
            <a:r>
              <a:rPr lang="ru-RU" sz="3600" b="1" dirty="0" smtClean="0"/>
              <a:t> </a:t>
            </a:r>
            <a:r>
              <a:rPr lang="ru-RU" sz="3600" b="1" dirty="0" err="1"/>
              <a:t>утоплення</a:t>
            </a:r>
            <a:r>
              <a:rPr lang="ru-RU" sz="3600" b="1" dirty="0"/>
              <a:t> </a:t>
            </a:r>
            <a:r>
              <a:rPr lang="ru-RU" sz="3600" b="1" dirty="0" err="1"/>
              <a:t>відбувається</a:t>
            </a:r>
            <a:r>
              <a:rPr lang="ru-RU" sz="3600" b="1" dirty="0"/>
              <a:t> при </a:t>
            </a:r>
            <a:r>
              <a:rPr lang="ru-RU" sz="3600" b="1" dirty="0" err="1"/>
              <a:t>рефлекторної</a:t>
            </a:r>
            <a:r>
              <a:rPr lang="ru-RU" sz="3600" b="1" dirty="0"/>
              <a:t> </a:t>
            </a:r>
            <a:r>
              <a:rPr lang="ru-RU" sz="3600" b="1" dirty="0" err="1"/>
              <a:t>зупинки</a:t>
            </a:r>
            <a:r>
              <a:rPr lang="ru-RU" sz="3600" b="1" dirty="0"/>
              <a:t> </a:t>
            </a:r>
            <a:r>
              <a:rPr lang="ru-RU" sz="3600" b="1" dirty="0" err="1"/>
              <a:t>серця</a:t>
            </a:r>
            <a:r>
              <a:rPr lang="ru-RU" sz="3600" b="1" dirty="0"/>
              <a:t> через спазм </a:t>
            </a:r>
            <a:r>
              <a:rPr lang="ru-RU" sz="3600" b="1" dirty="0" err="1"/>
              <a:t>судин</a:t>
            </a:r>
            <a:r>
              <a:rPr lang="ru-RU" sz="3600" b="1" dirty="0"/>
              <a:t>. У </a:t>
            </a:r>
            <a:r>
              <a:rPr lang="ru-RU" sz="3600" b="1" dirty="0" err="1"/>
              <a:t>цьому</a:t>
            </a:r>
            <a:r>
              <a:rPr lang="ru-RU" sz="3600" b="1" dirty="0"/>
              <a:t> </a:t>
            </a:r>
            <a:r>
              <a:rPr lang="ru-RU" sz="3600" b="1" dirty="0" err="1"/>
              <a:t>випадку</a:t>
            </a:r>
            <a:r>
              <a:rPr lang="ru-RU" sz="3600" b="1" dirty="0"/>
              <a:t> </a:t>
            </a:r>
            <a:r>
              <a:rPr lang="ru-RU" sz="3600" b="1" dirty="0" err="1"/>
              <a:t>потерпілий</a:t>
            </a:r>
            <a:r>
              <a:rPr lang="ru-RU" sz="3600" b="1" dirty="0"/>
              <a:t> , як правило , </a:t>
            </a:r>
            <a:r>
              <a:rPr lang="ru-RU" sz="3600" b="1" dirty="0" err="1"/>
              <a:t>відразу</a:t>
            </a:r>
            <a:r>
              <a:rPr lang="ru-RU" sz="3600" b="1" dirty="0"/>
              <a:t> </a:t>
            </a:r>
            <a:r>
              <a:rPr lang="ru-RU" sz="3600" b="1" dirty="0" err="1"/>
              <a:t>йде</a:t>
            </a:r>
            <a:r>
              <a:rPr lang="ru-RU" sz="3600" b="1" dirty="0"/>
              <a:t> на дно . </a:t>
            </a:r>
            <a:r>
              <a:rPr lang="ru-RU" sz="3600" b="1" dirty="0" err="1"/>
              <a:t>Зустрічається</a:t>
            </a:r>
            <a:r>
              <a:rPr lang="ru-RU" sz="3600" b="1" dirty="0"/>
              <a:t> в </a:t>
            </a:r>
            <a:r>
              <a:rPr lang="ru-RU" sz="3600" b="1" dirty="0" err="1"/>
              <a:t>середньому</a:t>
            </a:r>
            <a:r>
              <a:rPr lang="ru-RU" sz="3600" b="1" dirty="0"/>
              <a:t> в 10 % </a:t>
            </a:r>
            <a:r>
              <a:rPr lang="ru-RU" sz="3600" b="1" dirty="0" err="1"/>
              <a:t>випадків</a:t>
            </a:r>
            <a:r>
              <a:rPr lang="ru-RU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53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Механізм утоплення</a:t>
            </a:r>
            <a:endParaRPr lang="ru-RU" dirty="0"/>
          </a:p>
        </p:txBody>
      </p:sp>
      <p:pic>
        <p:nvPicPr>
          <p:cNvPr id="2051" name="Picture 3" descr="D:\KIS@mail.ru\Додатковий матеріал на уроки\11-А клас\Медицина\Утоплення людини\Картинки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96" y="764704"/>
            <a:ext cx="61595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4608512" cy="59046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/>
              <a:t>При </a:t>
            </a:r>
            <a:r>
              <a:rPr lang="ru-RU" sz="3600" b="1" dirty="0" err="1"/>
              <a:t>утопленні</a:t>
            </a:r>
            <a:r>
              <a:rPr lang="ru-RU" sz="3600" b="1" dirty="0"/>
              <a:t> в </a:t>
            </a:r>
            <a:r>
              <a:rPr lang="ru-RU" sz="3600" b="1" dirty="0" err="1"/>
              <a:t>прісній</a:t>
            </a:r>
            <a:r>
              <a:rPr lang="ru-RU" sz="3600" b="1" dirty="0"/>
              <a:t> </a:t>
            </a:r>
            <a:r>
              <a:rPr lang="ru-RU" sz="3600" b="1" dirty="0" err="1"/>
              <a:t>воді</a:t>
            </a:r>
            <a:r>
              <a:rPr lang="ru-RU" sz="3600" b="1" dirty="0"/>
              <a:t> </a:t>
            </a:r>
            <a:r>
              <a:rPr lang="ru-RU" sz="3600" b="1" dirty="0" err="1"/>
              <a:t>відбувається</a:t>
            </a:r>
            <a:r>
              <a:rPr lang="ru-RU" sz="3600" b="1" dirty="0"/>
              <a:t> </a:t>
            </a:r>
            <a:r>
              <a:rPr lang="ru-RU" sz="3600" b="1" dirty="0" err="1"/>
              <a:t>розрідження</a:t>
            </a:r>
            <a:r>
              <a:rPr lang="ru-RU" sz="3600" b="1" dirty="0"/>
              <a:t> </a:t>
            </a:r>
            <a:r>
              <a:rPr lang="ru-RU" sz="3600" b="1" dirty="0" err="1"/>
              <a:t>крові</a:t>
            </a:r>
            <a:r>
              <a:rPr lang="ru-RU" sz="3600" b="1" dirty="0"/>
              <a:t>. </a:t>
            </a:r>
            <a:r>
              <a:rPr lang="ru-RU" sz="3600" b="1" dirty="0" err="1"/>
              <a:t>Це</a:t>
            </a:r>
            <a:r>
              <a:rPr lang="ru-RU" sz="3600" b="1" dirty="0"/>
              <a:t> </a:t>
            </a:r>
            <a:r>
              <a:rPr lang="ru-RU" sz="3600" b="1" dirty="0" err="1"/>
              <a:t>пояснюється</a:t>
            </a:r>
            <a:r>
              <a:rPr lang="ru-RU" sz="3600" b="1" dirty="0"/>
              <a:t> </a:t>
            </a:r>
            <a:r>
              <a:rPr lang="ru-RU" sz="3600" b="1" dirty="0" err="1"/>
              <a:t>надходженням</a:t>
            </a:r>
            <a:r>
              <a:rPr lang="ru-RU" sz="3600" b="1" dirty="0"/>
              <a:t> води з </a:t>
            </a:r>
            <a:r>
              <a:rPr lang="ru-RU" sz="3600" b="1" dirty="0" err="1"/>
              <a:t>легень</a:t>
            </a:r>
            <a:r>
              <a:rPr lang="ru-RU" sz="3600" b="1" dirty="0"/>
              <a:t> у </a:t>
            </a:r>
            <a:r>
              <a:rPr lang="ru-RU" sz="3600" b="1" dirty="0" err="1"/>
              <a:t>кров'яне</a:t>
            </a:r>
            <a:r>
              <a:rPr lang="ru-RU" sz="3600" b="1" dirty="0"/>
              <a:t> русло. </a:t>
            </a:r>
            <a:r>
              <a:rPr lang="ru-RU" sz="3600" b="1" dirty="0" err="1"/>
              <a:t>Відбувається</a:t>
            </a:r>
            <a:r>
              <a:rPr lang="ru-RU" sz="3600" b="1" dirty="0"/>
              <a:t> через </a:t>
            </a:r>
            <a:r>
              <a:rPr lang="ru-RU" sz="3600" b="1" dirty="0" err="1"/>
              <a:t>різницю</a:t>
            </a:r>
            <a:r>
              <a:rPr lang="ru-RU" sz="3600" b="1" dirty="0"/>
              <a:t> </a:t>
            </a:r>
            <a:r>
              <a:rPr lang="ru-RU" sz="3600" b="1" dirty="0" err="1"/>
              <a:t>осмотичного</a:t>
            </a:r>
            <a:r>
              <a:rPr lang="ru-RU" sz="3600" b="1" dirty="0"/>
              <a:t> </a:t>
            </a:r>
            <a:r>
              <a:rPr lang="ru-RU" sz="3600" b="1" dirty="0" err="1"/>
              <a:t>тиску</a:t>
            </a:r>
            <a:r>
              <a:rPr lang="ru-RU" sz="3600" b="1" dirty="0"/>
              <a:t> </a:t>
            </a:r>
            <a:r>
              <a:rPr lang="ru-RU" sz="3600" b="1" dirty="0" err="1"/>
              <a:t>прісної</a:t>
            </a:r>
            <a:r>
              <a:rPr lang="ru-RU" sz="3600" b="1" dirty="0"/>
              <a:t> води і </a:t>
            </a:r>
            <a:r>
              <a:rPr lang="ru-RU" sz="3600" b="1" dirty="0" err="1"/>
              <a:t>плазми</a:t>
            </a:r>
            <a:r>
              <a:rPr lang="ru-RU" sz="3600" b="1" dirty="0"/>
              <a:t> </a:t>
            </a:r>
            <a:r>
              <a:rPr lang="ru-RU" sz="3600" b="1" dirty="0" err="1"/>
              <a:t>крові</a:t>
            </a:r>
            <a:r>
              <a:rPr lang="ru-RU" sz="3600" b="1" dirty="0"/>
              <a:t>. </a:t>
            </a:r>
          </a:p>
        </p:txBody>
      </p:sp>
      <p:pic>
        <p:nvPicPr>
          <p:cNvPr id="7170" name="Picture 2" descr="D:\KIS@mail.ru\Додатковий матеріал на уроки\11-А клас\Медицина\Утоплення людини\Картинки\pervaja-pomoshh-pri-utopleni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3315741" cy="4705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</TotalTime>
  <Words>568</Words>
  <Application>Microsoft Office PowerPoint</Application>
  <PresentationFormat>Экран (4:3)</PresentationFormat>
  <Paragraphs>27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NewsPrint</vt:lpstr>
      <vt:lpstr>Утоплення</vt:lpstr>
      <vt:lpstr>Що це таке?</vt:lpstr>
      <vt:lpstr>Типи утоплення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Механізм утоплення</vt:lpstr>
      <vt:lpstr>Презентация PowerPoint</vt:lpstr>
      <vt:lpstr>Презентация PowerPoint</vt:lpstr>
      <vt:lpstr>Причини утоплення</vt:lpstr>
      <vt:lpstr>Презентация PowerPoint</vt:lpstr>
      <vt:lpstr>Презентация PowerPoint</vt:lpstr>
      <vt:lpstr>Судово-медична експертиза</vt:lpstr>
      <vt:lpstr>Презентация PowerPoint</vt:lpstr>
      <vt:lpstr>Порятунок потопаючих</vt:lpstr>
      <vt:lpstr>Презентация PowerPoint</vt:lpstr>
      <vt:lpstr>Презентация PowerPoint</vt:lpstr>
      <vt:lpstr>Презентация PowerPoint</vt:lpstr>
      <vt:lpstr>Увага!</vt:lpstr>
      <vt:lpstr>«Порятунок потопаючих - справа рук самих потопаючих» 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Утоплення</dc:title>
  <cp:lastModifiedBy>Admin</cp:lastModifiedBy>
  <cp:revision>5</cp:revision>
  <dcterms:modified xsi:type="dcterms:W3CDTF">2013-11-26T18:45:45Z</dcterms:modified>
</cp:coreProperties>
</file>