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7CEB-A411-4B2D-BACB-4408BEFA0473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8FAE-2DAB-4D16-84A5-CACA16A5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7CEB-A411-4B2D-BACB-4408BEFA0473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8FAE-2DAB-4D16-84A5-CACA16A5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7CEB-A411-4B2D-BACB-4408BEFA0473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8FAE-2DAB-4D16-84A5-CACA16A5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7CEB-A411-4B2D-BACB-4408BEFA0473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8FAE-2DAB-4D16-84A5-CACA16A5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7CEB-A411-4B2D-BACB-4408BEFA0473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8FAE-2DAB-4D16-84A5-CACA16A5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7CEB-A411-4B2D-BACB-4408BEFA0473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8FAE-2DAB-4D16-84A5-CACA16A5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7CEB-A411-4B2D-BACB-4408BEFA0473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8FAE-2DAB-4D16-84A5-CACA16A5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7CEB-A411-4B2D-BACB-4408BEFA0473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88FAE-2DAB-4D16-84A5-CACA16A5D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7CEB-A411-4B2D-BACB-4408BEFA0473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8FAE-2DAB-4D16-84A5-CACA16A5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7CEB-A411-4B2D-BACB-4408BEFA0473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2888FAE-2DAB-4D16-84A5-CACA16A5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5407CEB-A411-4B2D-BACB-4408BEFA0473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8FAE-2DAB-4D16-84A5-CACA16A5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5407CEB-A411-4B2D-BACB-4408BEFA0473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2888FAE-2DAB-4D16-84A5-CACA16A5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2643182"/>
            <a:ext cx="5857916" cy="3234712"/>
          </a:xfrm>
        </p:spPr>
        <p:txBody>
          <a:bodyPr>
            <a:normAutofit/>
          </a:bodyPr>
          <a:lstStyle/>
          <a:p>
            <a:r>
              <a:rPr lang="ru-RU" dirty="0" smtClean="0"/>
              <a:t>Алкоголь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алкоголізм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шкідливий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785794"/>
            <a:ext cx="72866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Важливо розуміти, що в наш час алкоголь </a:t>
            </a:r>
            <a:r>
              <a:rPr lang="uk-UA" dirty="0" smtClean="0"/>
              <a:t>є провідним</a:t>
            </a:r>
            <a:r>
              <a:rPr lang="uk-UA" dirty="0"/>
              <a:t> наркотиком. Його застосування для цілей отруєння населення надійно легалізовано.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214554"/>
            <a:ext cx="7643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Особливо поширеним в останні роки в усьому світі є вживання спиртних виробів серед молоді. </a:t>
            </a:r>
            <a:endParaRPr lang="ru-RU" dirty="0"/>
          </a:p>
        </p:txBody>
      </p:sp>
      <p:pic>
        <p:nvPicPr>
          <p:cNvPr id="4" name="Рисунок 3" descr="241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3071810"/>
            <a:ext cx="4881570" cy="3252346"/>
          </a:xfrm>
          <a:prstGeom prst="rect">
            <a:avLst/>
          </a:prstGeom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14282" y="3500438"/>
            <a:ext cx="342899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Великим фактором,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сприяє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росту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споживання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алкоголю,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низькі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ціни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на 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спиртні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«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напої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»</a:t>
            </a:r>
            <a:r>
              <a:rPr lang="ru-RU" dirty="0">
                <a:ea typeface="Times New Roman" pitchFamily="18" charset="0"/>
                <a:cs typeface="Arial" pitchFamily="34" charset="0"/>
              </a:rPr>
              <a:t>.</a:t>
            </a:r>
            <a:endParaRPr kumimoji="0" lang="ru-RU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488" y="500042"/>
            <a:ext cx="30798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Чи знаєте ви..?</a:t>
            </a:r>
            <a:endParaRPr lang="ru-RU" sz="3200" dirty="0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57158" y="1357298"/>
            <a:ext cx="77867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знаєте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алкоголь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знищує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нервові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клітини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головного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мозку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1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літр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пива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вбиває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6000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нервових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клітин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 100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грам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горілки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7000.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85720" y="2500306"/>
            <a:ext cx="764386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знаєте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синдром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похмілля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не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інше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як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процес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пов’язаний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виведенням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головного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мозку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загиблих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через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відсутність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кровопостачання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нейронів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відторгає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загиблі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клітини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цим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пов’язані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ранкові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головні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болі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85720" y="4000504"/>
            <a:ext cx="77867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знаєте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вживання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пива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підвищує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більш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ніж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30%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вірогідність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розвитку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раку грудей,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причому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відсутня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чітка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залежність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розміру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дози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51125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Алкоголь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руйнівно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на </a:t>
            </a:r>
            <a:r>
              <a:rPr lang="ru-RU" dirty="0" err="1" smtClean="0"/>
              <a:t>печінку</a:t>
            </a:r>
            <a:r>
              <a:rPr lang="ru-RU" dirty="0" smtClean="0"/>
              <a:t>, яка </a:t>
            </a:r>
            <a:r>
              <a:rPr lang="ru-RU" dirty="0" err="1" smtClean="0"/>
              <a:t>зазнає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удару </a:t>
            </a:r>
            <a:r>
              <a:rPr lang="ru-RU" dirty="0" err="1" smtClean="0"/>
              <a:t>спиртної</a:t>
            </a:r>
            <a:r>
              <a:rPr lang="ru-RU" dirty="0" smtClean="0"/>
              <a:t> </a:t>
            </a:r>
            <a:r>
              <a:rPr lang="ru-RU" dirty="0" err="1" smtClean="0"/>
              <a:t>отрути</a:t>
            </a:r>
            <a:r>
              <a:rPr lang="ru-RU" dirty="0" smtClean="0"/>
              <a:t>.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органу </a:t>
            </a:r>
            <a:r>
              <a:rPr lang="ru-RU" dirty="0" err="1" smtClean="0"/>
              <a:t>відмирають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зміщують</a:t>
            </a:r>
            <a:r>
              <a:rPr lang="ru-RU" dirty="0" smtClean="0"/>
              <a:t> жир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сполучні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.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переродження</a:t>
            </a:r>
            <a:r>
              <a:rPr lang="ru-RU" dirty="0" smtClean="0"/>
              <a:t> </a:t>
            </a:r>
            <a:r>
              <a:rPr lang="ru-RU" dirty="0" err="1" smtClean="0"/>
              <a:t>печінки</a:t>
            </a:r>
            <a:r>
              <a:rPr lang="ru-RU" dirty="0" smtClean="0"/>
              <a:t> - </a:t>
            </a:r>
            <a:r>
              <a:rPr lang="ru-RU" dirty="0" err="1" smtClean="0"/>
              <a:t>гепатоз</a:t>
            </a:r>
            <a:r>
              <a:rPr lang="ru-RU" dirty="0" smtClean="0"/>
              <a:t>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настає</a:t>
            </a:r>
            <a:r>
              <a:rPr lang="ru-RU" dirty="0" smtClean="0"/>
              <a:t> </a:t>
            </a:r>
            <a:r>
              <a:rPr lang="ru-RU" dirty="0" err="1" smtClean="0"/>
              <a:t>цероз</a:t>
            </a:r>
            <a:r>
              <a:rPr lang="ru-RU" dirty="0" smtClean="0"/>
              <a:t>, за ним - рак.</a:t>
            </a:r>
            <a:endParaRPr lang="ru-RU" dirty="0"/>
          </a:p>
        </p:txBody>
      </p:sp>
      <p:pic>
        <p:nvPicPr>
          <p:cNvPr id="3" name="Рисунок 2" descr="alkogolnyy-gepatit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476672"/>
            <a:ext cx="2853697" cy="4280545"/>
          </a:xfrm>
          <a:prstGeom prst="rect">
            <a:avLst/>
          </a:prstGeom>
        </p:spPr>
      </p:pic>
      <p:pic>
        <p:nvPicPr>
          <p:cNvPr id="5" name="Рисунок 4" descr="1696566_orig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852936"/>
            <a:ext cx="4118610" cy="3048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Проведено </a:t>
            </a:r>
            <a:r>
              <a:rPr lang="ru-RU" dirty="0" err="1" smtClean="0"/>
              <a:t>експерименти</a:t>
            </a:r>
            <a:r>
              <a:rPr lang="ru-RU" dirty="0" smtClean="0"/>
              <a:t> на </a:t>
            </a:r>
            <a:r>
              <a:rPr lang="ru-RU" dirty="0" err="1" smtClean="0"/>
              <a:t>тваринах</a:t>
            </a:r>
            <a:r>
              <a:rPr lang="ru-RU" dirty="0" smtClean="0"/>
              <a:t>: </a:t>
            </a:r>
            <a:r>
              <a:rPr lang="ru-RU" dirty="0" err="1" smtClean="0"/>
              <a:t>вагітним</a:t>
            </a:r>
            <a:r>
              <a:rPr lang="ru-RU" dirty="0" smtClean="0"/>
              <a:t> </a:t>
            </a:r>
            <a:r>
              <a:rPr lang="ru-RU" dirty="0" err="1" smtClean="0"/>
              <a:t>крільчихам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тривалого</a:t>
            </a:r>
            <a:r>
              <a:rPr lang="ru-RU" dirty="0" smtClean="0"/>
              <a:t> часу давали </a:t>
            </a:r>
            <a:r>
              <a:rPr lang="ru-RU" dirty="0" err="1" smtClean="0"/>
              <a:t>малі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 алкоголю. У них </a:t>
            </a:r>
            <a:r>
              <a:rPr lang="ru-RU" dirty="0" err="1" smtClean="0"/>
              <a:t>загинув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61% потомства.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На жаль, </a:t>
            </a:r>
            <a:r>
              <a:rPr lang="ru-RU" dirty="0" err="1" smtClean="0"/>
              <a:t>така</a:t>
            </a:r>
            <a:r>
              <a:rPr lang="ru-RU" dirty="0" smtClean="0"/>
              <a:t> доля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спіткати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народжених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батьків-алкоголіків</a:t>
            </a:r>
            <a:r>
              <a:rPr lang="ru-RU" dirty="0" smtClean="0"/>
              <a:t>.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одноразового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невеликої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 спиртного напою </a:t>
            </a:r>
            <a:r>
              <a:rPr lang="ru-RU" dirty="0" err="1" smtClean="0"/>
              <a:t>чоловічі</a:t>
            </a:r>
            <a:r>
              <a:rPr lang="ru-RU" dirty="0" smtClean="0"/>
              <a:t> </a:t>
            </a: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</a:t>
            </a:r>
            <a:r>
              <a:rPr lang="ru-RU" dirty="0" err="1" smtClean="0"/>
              <a:t>отруєними</a:t>
            </a:r>
            <a:r>
              <a:rPr lang="ru-RU" dirty="0" smtClean="0"/>
              <a:t>, а при регулярному </a:t>
            </a:r>
            <a:r>
              <a:rPr lang="ru-RU" dirty="0" err="1" smtClean="0"/>
              <a:t>вживанні</a:t>
            </a:r>
            <a:r>
              <a:rPr lang="ru-RU" dirty="0" smtClean="0"/>
              <a:t> тканина </a:t>
            </a:r>
            <a:r>
              <a:rPr lang="ru-RU" dirty="0" err="1" smtClean="0"/>
              <a:t>сім’яних</a:t>
            </a:r>
            <a:r>
              <a:rPr lang="ru-RU" dirty="0" smtClean="0"/>
              <a:t> </a:t>
            </a:r>
            <a:r>
              <a:rPr lang="ru-RU" dirty="0" err="1" smtClean="0"/>
              <a:t>залоз</a:t>
            </a:r>
            <a:r>
              <a:rPr lang="ru-RU" dirty="0" smtClean="0"/>
              <a:t> </a:t>
            </a:r>
            <a:r>
              <a:rPr lang="ru-RU" dirty="0" err="1" smtClean="0"/>
              <a:t>перероджується</a:t>
            </a:r>
            <a:r>
              <a:rPr lang="ru-RU" dirty="0" smtClean="0"/>
              <a:t>. Тому в </a:t>
            </a:r>
            <a:r>
              <a:rPr lang="ru-RU" dirty="0" err="1" smtClean="0"/>
              <a:t>сім’ях</a:t>
            </a:r>
            <a:r>
              <a:rPr lang="ru-RU" dirty="0" smtClean="0"/>
              <a:t>, де </a:t>
            </a:r>
            <a:r>
              <a:rPr lang="ru-RU" dirty="0" err="1" smtClean="0"/>
              <a:t>хоча</a:t>
            </a:r>
            <a:r>
              <a:rPr lang="ru-RU" dirty="0" smtClean="0"/>
              <a:t> б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подружжя</a:t>
            </a:r>
            <a:r>
              <a:rPr lang="ru-RU" dirty="0" smtClean="0"/>
              <a:t> </a:t>
            </a:r>
            <a:r>
              <a:rPr lang="ru-RU" dirty="0" err="1" smtClean="0"/>
              <a:t>хворий</a:t>
            </a:r>
            <a:r>
              <a:rPr lang="ru-RU" dirty="0" smtClean="0"/>
              <a:t> на </a:t>
            </a:r>
            <a:r>
              <a:rPr lang="ru-RU" dirty="0" err="1" smtClean="0"/>
              <a:t>алкоголізм</a:t>
            </a:r>
            <a:r>
              <a:rPr lang="ru-RU" dirty="0" smtClean="0"/>
              <a:t>, </a:t>
            </a:r>
            <a:r>
              <a:rPr lang="ru-RU" dirty="0" err="1" smtClean="0"/>
              <a:t>діти</a:t>
            </a:r>
            <a:r>
              <a:rPr lang="ru-RU" dirty="0" smtClean="0"/>
              <a:t> часто </a:t>
            </a:r>
            <a:r>
              <a:rPr lang="ru-RU" dirty="0" err="1" smtClean="0"/>
              <a:t>народжуються</a:t>
            </a:r>
            <a:r>
              <a:rPr lang="ru-RU" dirty="0" smtClean="0"/>
              <a:t> </a:t>
            </a:r>
            <a:r>
              <a:rPr lang="ru-RU" dirty="0" err="1" smtClean="0"/>
              <a:t>кволі</a:t>
            </a:r>
            <a:r>
              <a:rPr lang="ru-RU" dirty="0" smtClean="0"/>
              <a:t>, </a:t>
            </a:r>
            <a:r>
              <a:rPr lang="ru-RU" dirty="0" err="1" smtClean="0"/>
              <a:t>хворобливі</a:t>
            </a:r>
            <a:r>
              <a:rPr lang="ru-RU" dirty="0" smtClean="0"/>
              <a:t>, </a:t>
            </a:r>
            <a:r>
              <a:rPr lang="ru-RU" dirty="0" err="1" smtClean="0"/>
              <a:t>розумово</a:t>
            </a:r>
            <a:r>
              <a:rPr lang="ru-RU" dirty="0" smtClean="0"/>
              <a:t> </a:t>
            </a:r>
            <a:r>
              <a:rPr lang="ru-RU" dirty="0" err="1" smtClean="0"/>
              <a:t>відсталі</a:t>
            </a:r>
            <a:r>
              <a:rPr lang="ru-RU" dirty="0" smtClean="0"/>
              <a:t>, </a:t>
            </a:r>
            <a:r>
              <a:rPr lang="ru-RU" dirty="0" err="1" smtClean="0"/>
              <a:t>схильні</a:t>
            </a:r>
            <a:r>
              <a:rPr lang="ru-RU" dirty="0" smtClean="0"/>
              <a:t> до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сім’ях</a:t>
            </a:r>
            <a:r>
              <a:rPr lang="ru-RU" dirty="0" smtClean="0"/>
              <a:t> </a:t>
            </a:r>
            <a:r>
              <a:rPr lang="ru-RU" dirty="0" err="1" smtClean="0"/>
              <a:t>алкоголіків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хворіють</a:t>
            </a:r>
            <a:r>
              <a:rPr lang="ru-RU" dirty="0" smtClean="0"/>
              <a:t> на </a:t>
            </a:r>
            <a:r>
              <a:rPr lang="ru-RU" dirty="0" err="1" smtClean="0"/>
              <a:t>шизофренію</a:t>
            </a:r>
            <a:r>
              <a:rPr lang="ru-RU" dirty="0" smtClean="0"/>
              <a:t>, </a:t>
            </a:r>
            <a:r>
              <a:rPr lang="ru-RU" dirty="0" err="1" smtClean="0"/>
              <a:t>недоумство</a:t>
            </a:r>
            <a:r>
              <a:rPr lang="ru-RU" dirty="0" smtClean="0"/>
              <a:t>, </a:t>
            </a:r>
            <a:r>
              <a:rPr lang="ru-RU" dirty="0" err="1" smtClean="0"/>
              <a:t>народжуються</a:t>
            </a:r>
            <a:r>
              <a:rPr lang="ru-RU" dirty="0" smtClean="0"/>
              <a:t> </a:t>
            </a:r>
            <a:r>
              <a:rPr lang="ru-RU" dirty="0" err="1" smtClean="0"/>
              <a:t>глухонімими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тяжкими </a:t>
            </a:r>
            <a:r>
              <a:rPr lang="ru-RU" dirty="0" err="1" smtClean="0"/>
              <a:t>розладами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залоз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секреції</a:t>
            </a:r>
            <a:r>
              <a:rPr lang="ru-RU" dirty="0" smtClean="0"/>
              <a:t>,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третя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 — </a:t>
            </a:r>
            <a:r>
              <a:rPr lang="ru-RU" dirty="0" err="1" smtClean="0"/>
              <a:t>психічно</a:t>
            </a:r>
            <a:r>
              <a:rPr lang="ru-RU" dirty="0" smtClean="0"/>
              <a:t> </a:t>
            </a:r>
            <a:r>
              <a:rPr lang="ru-RU" dirty="0" err="1" smtClean="0"/>
              <a:t>неповноцінна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56vodka-spoil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4354609" cy="2448272"/>
          </a:xfrm>
          <a:prstGeom prst="rect">
            <a:avLst/>
          </a:prstGeom>
        </p:spPr>
      </p:pic>
      <p:pic>
        <p:nvPicPr>
          <p:cNvPr id="6" name="Рисунок 5" descr="400-22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628800"/>
            <a:ext cx="3810000" cy="2143125"/>
          </a:xfrm>
          <a:prstGeom prst="rect">
            <a:avLst/>
          </a:prstGeom>
        </p:spPr>
      </p:pic>
      <p:pic>
        <p:nvPicPr>
          <p:cNvPr id="7" name="Рисунок 6" descr="42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3356992"/>
            <a:ext cx="4799856" cy="280491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Зм</a:t>
            </a:r>
            <a:r>
              <a:rPr lang="uk-UA" dirty="0" err="1" smtClean="0"/>
              <a:t>іст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1643050"/>
            <a:ext cx="739946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hlinkClick r:id="rId2" action="ppaction://hlinksldjump"/>
              </a:rPr>
              <a:t>Основні відомості</a:t>
            </a:r>
            <a:endParaRPr lang="uk-UA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hlinkClick r:id="rId3" action="ppaction://hlinksldjump"/>
              </a:rPr>
              <a:t>Ступені алкогольного </a:t>
            </a:r>
            <a:r>
              <a:rPr lang="uk-UA" sz="2800" dirty="0" err="1" smtClean="0">
                <a:hlinkClick r:id="rId3" action="ppaction://hlinksldjump"/>
              </a:rPr>
              <a:t>сп</a:t>
            </a:r>
            <a:r>
              <a:rPr lang="en-US" sz="2800" dirty="0" smtClean="0">
                <a:hlinkClick r:id="rId3" action="ppaction://hlinksldjump"/>
              </a:rPr>
              <a:t>’</a:t>
            </a:r>
            <a:r>
              <a:rPr lang="uk-UA" sz="2800" dirty="0" err="1" smtClean="0">
                <a:hlinkClick r:id="rId3" action="ppaction://hlinksldjump"/>
              </a:rPr>
              <a:t>яніння</a:t>
            </a:r>
            <a:endParaRPr lang="uk-UA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hlinkClick r:id="rId4" action="ppaction://hlinksldjump"/>
              </a:rPr>
              <a:t>Історія виникнення алкоголю</a:t>
            </a:r>
            <a:endParaRPr lang="uk-UA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hlinkClick r:id="rId5" action="ppaction://hlinksldjump"/>
              </a:rPr>
              <a:t>Чи знаєте ви..?</a:t>
            </a:r>
            <a:endParaRPr lang="uk-UA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hlinkClick r:id="rId6" action="ppaction://hlinksldjump"/>
              </a:rPr>
              <a:t>Вплив алкоголю на печінку </a:t>
            </a:r>
            <a:endParaRPr lang="uk-UA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hlinkClick r:id="rId7" action="ppaction://hlinksldjump"/>
              </a:rPr>
              <a:t>Вплив алкоголю на майбутнє потомство</a:t>
            </a:r>
            <a:endParaRPr lang="en-US" sz="2800" dirty="0" smtClean="0"/>
          </a:p>
          <a:p>
            <a:endParaRPr lang="uk-UA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142984"/>
            <a:ext cx="62865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err="1"/>
              <a:t>Алкоголі́зм</a:t>
            </a:r>
            <a:r>
              <a:rPr lang="uk-UA" sz="2000" dirty="0"/>
              <a:t> — </a:t>
            </a:r>
            <a:r>
              <a:rPr lang="uk-UA" sz="2000" dirty="0" smtClean="0"/>
              <a:t>захворювання, </a:t>
            </a:r>
            <a:r>
              <a:rPr lang="uk-UA" sz="2000" dirty="0"/>
              <a:t>що викликається систематичним вживанням алкогольних напоїв, що характеризується патологічним потягом до них, призводить до психічних і фізичних розладів та порушує соціальні стосунки особи, яка страждає цим захворюванням.</a:t>
            </a:r>
            <a:endParaRPr lang="ru-RU" sz="2000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28596" y="1285860"/>
            <a:ext cx="7072362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ширшому розумінні алкоголізм — сукупність шкідливих звичок, пов'язаних із зловживанням алкоголем, впливів на здоров'я, життя, працю і добробут людей. Психологічно має дві стадії: звичка та хвороба.</a:t>
            </a:r>
            <a:endParaRPr kumimoji="0" lang="ru-RU" sz="2000" i="0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928670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Алкоголь</a:t>
            </a:r>
            <a:r>
              <a:rPr lang="uk-UA" dirty="0"/>
              <a:t> — наркотична отрута, що діє насамперед на нервові клітини кори головного мозку.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214554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Алкоголізм викликає глибокі розлади діяльності шлунково-кишкового тракту, печінки, органів дихання, нирок, статевих залоз та ін.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714752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Алкоголізм зумовлює стійкі порушення психіки, велике зниження працездатності, швидку стомлюваність, ослаблення пам'яті, деяку безтурботність, брехливість, несталість настрою, дратівливість і схильність до конфліктів. 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642910" y="500042"/>
            <a:ext cx="764383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Розрізняють три ступені гострого алкогольного сп'яніння</a:t>
            </a:r>
            <a:endParaRPr kumimoji="0" lang="ru-RU" sz="2800" b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214554"/>
            <a:ext cx="7572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Початковий ступінь сп'яніння виявляється у відчутті тепла, легкого запаморочення.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143248"/>
            <a:ext cx="73581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При вживанні великої кількості алкоголю наступає середній ступінь сп'яніння. П'яний </a:t>
            </a:r>
            <a:r>
              <a:rPr lang="uk-UA" dirty="0" err="1"/>
              <a:t>нервується</a:t>
            </a:r>
            <a:r>
              <a:rPr lang="uk-UA" dirty="0"/>
              <a:t>, йому властиві спалахи гніву, озлобленості, буяння, він втрачає почуття відповідальності за свої вчинки, прихильний до вихваляння і агресії.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4643446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Важкий ступінь сп'яніння наступає при вживанні великої дози алкоголю. Для цього стану характерні дві фази: збудження і гальмування. 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214422"/>
            <a:ext cx="76438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Хронічний алкоголізм, або алкогольна наркоманія, — хвороба, при якій у людини з'являється неймовірний потяг до спиртних напоїв, спостерігається симптоми астенії і абстиненції та інші алкогольні розлади. </a:t>
            </a:r>
            <a:endParaRPr lang="ru-RU" sz="2000" dirty="0"/>
          </a:p>
        </p:txBody>
      </p:sp>
      <p:pic>
        <p:nvPicPr>
          <p:cNvPr id="3" name="Рисунок 2" descr="2011_05_01_bafb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3071810"/>
            <a:ext cx="3571900" cy="3571900"/>
          </a:xfrm>
          <a:prstGeom prst="rect">
            <a:avLst/>
          </a:prstGeom>
        </p:spPr>
      </p:pic>
      <p:pic>
        <p:nvPicPr>
          <p:cNvPr id="4" name="Рисунок 3" descr="c48e648c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2500306"/>
            <a:ext cx="3563310" cy="385763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1071546"/>
            <a:ext cx="75724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 </a:t>
            </a:r>
            <a:r>
              <a:rPr lang="ru-RU" dirty="0" err="1"/>
              <a:t>оп'яняючі</a:t>
            </a:r>
            <a:r>
              <a:rPr lang="ru-RU" dirty="0"/>
              <a:t> </a:t>
            </a:r>
            <a:r>
              <a:rPr lang="ru-RU" dirty="0" err="1" smtClean="0"/>
              <a:t>властивост</a:t>
            </a:r>
            <a:r>
              <a:rPr lang="uk-UA" dirty="0" smtClean="0"/>
              <a:t>і</a:t>
            </a:r>
            <a:r>
              <a:rPr lang="ru-RU" dirty="0" smtClean="0"/>
              <a:t> </a:t>
            </a:r>
            <a:r>
              <a:rPr lang="ru-RU" dirty="0" err="1"/>
              <a:t>спиртних</a:t>
            </a:r>
            <a:r>
              <a:rPr lang="ru-RU" dirty="0"/>
              <a:t> </a:t>
            </a:r>
            <a:r>
              <a:rPr lang="ru-RU" dirty="0" err="1"/>
              <a:t>напоїв</a:t>
            </a:r>
            <a:r>
              <a:rPr lang="ru-RU" dirty="0"/>
              <a:t> люди </a:t>
            </a:r>
            <a:r>
              <a:rPr lang="ru-RU" dirty="0" err="1"/>
              <a:t>довідалися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чим</a:t>
            </a:r>
            <a:r>
              <a:rPr lang="ru-RU" dirty="0"/>
              <a:t> за 8000 </a:t>
            </a:r>
            <a:r>
              <a:rPr lang="ru-RU" dirty="0" err="1"/>
              <a:t>років</a:t>
            </a:r>
            <a:r>
              <a:rPr lang="ru-RU" dirty="0"/>
              <a:t> до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ери</a:t>
            </a:r>
            <a:r>
              <a:rPr lang="ru-RU" dirty="0"/>
              <a:t> -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ru-RU" dirty="0" err="1"/>
              <a:t>керамічного</a:t>
            </a:r>
            <a:r>
              <a:rPr lang="ru-RU" dirty="0"/>
              <a:t> посуду, </a:t>
            </a:r>
            <a:r>
              <a:rPr lang="ru-RU" dirty="0" err="1"/>
              <a:t>що</a:t>
            </a:r>
            <a:r>
              <a:rPr lang="ru-RU" dirty="0"/>
              <a:t> дала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алкогольних</a:t>
            </a:r>
            <a:r>
              <a:rPr lang="ru-RU" dirty="0"/>
              <a:t> </a:t>
            </a:r>
            <a:r>
              <a:rPr lang="ru-RU" dirty="0" err="1"/>
              <a:t>напоїв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меду, </a:t>
            </a:r>
            <a:r>
              <a:rPr lang="ru-RU" dirty="0" err="1"/>
              <a:t>плодових</a:t>
            </a:r>
            <a:r>
              <a:rPr lang="ru-RU" dirty="0"/>
              <a:t> </a:t>
            </a:r>
            <a:r>
              <a:rPr lang="ru-RU" dirty="0" err="1"/>
              <a:t>соків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дикоростучого</a:t>
            </a:r>
            <a:r>
              <a:rPr lang="ru-RU" dirty="0"/>
              <a:t> винограду. 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виноробство</a:t>
            </a:r>
            <a:r>
              <a:rPr lang="ru-RU" dirty="0"/>
              <a:t> </a:t>
            </a:r>
            <a:r>
              <a:rPr lang="ru-RU" dirty="0" err="1"/>
              <a:t>виникло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до початку культурного </a:t>
            </a:r>
            <a:r>
              <a:rPr lang="ru-RU" dirty="0" err="1" smtClean="0"/>
              <a:t>землеробства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928934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Чистий</a:t>
            </a:r>
            <a:r>
              <a:rPr lang="ru-RU" dirty="0"/>
              <a:t> спирт почали </a:t>
            </a:r>
            <a:r>
              <a:rPr lang="ru-RU" dirty="0" err="1"/>
              <a:t>одержувати</a:t>
            </a:r>
            <a:r>
              <a:rPr lang="ru-RU" dirty="0"/>
              <a:t> в 6-7 </a:t>
            </a:r>
            <a:r>
              <a:rPr lang="ru-RU" dirty="0" err="1"/>
              <a:t>століттях</a:t>
            </a:r>
            <a:r>
              <a:rPr lang="ru-RU" dirty="0"/>
              <a:t> </a:t>
            </a:r>
            <a:r>
              <a:rPr lang="ru-RU" dirty="0" err="1"/>
              <a:t>араби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назвали </a:t>
            </a:r>
            <a:r>
              <a:rPr lang="ru-RU" dirty="0" err="1"/>
              <a:t>його</a:t>
            </a:r>
            <a:r>
              <a:rPr lang="ru-RU" dirty="0"/>
              <a:t> "аль </a:t>
            </a:r>
            <a:r>
              <a:rPr lang="ru-RU" dirty="0" err="1"/>
              <a:t>коголь</a:t>
            </a:r>
            <a:r>
              <a:rPr lang="ru-RU" dirty="0"/>
              <a:t>",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"</a:t>
            </a:r>
            <a:r>
              <a:rPr lang="ru-RU" dirty="0" err="1"/>
              <a:t>одурманюючий</a:t>
            </a:r>
            <a:r>
              <a:rPr lang="ru-RU" dirty="0"/>
              <a:t>"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143380"/>
            <a:ext cx="7429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 smtClean="0"/>
              <a:t>середньовіччі</a:t>
            </a:r>
            <a:r>
              <a:rPr lang="ru-RU" dirty="0" smtClean="0"/>
              <a:t>, </a:t>
            </a:r>
            <a:r>
              <a:rPr lang="ru-RU" dirty="0"/>
              <a:t>в </a:t>
            </a:r>
            <a:r>
              <a:rPr lang="ru-RU" dirty="0" err="1"/>
              <a:t>Західній</a:t>
            </a:r>
            <a:r>
              <a:rPr lang="ru-RU" dirty="0"/>
              <a:t> </a:t>
            </a:r>
            <a:r>
              <a:rPr lang="ru-RU" dirty="0" err="1"/>
              <a:t>Європі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навчилися</a:t>
            </a:r>
            <a:r>
              <a:rPr lang="ru-RU" dirty="0"/>
              <a:t> </a:t>
            </a:r>
            <a:r>
              <a:rPr lang="ru-RU" dirty="0" err="1"/>
              <a:t>одержувати</a:t>
            </a:r>
            <a:r>
              <a:rPr lang="ru-RU" dirty="0"/>
              <a:t> </a:t>
            </a:r>
            <a:r>
              <a:rPr lang="ru-RU" dirty="0" err="1"/>
              <a:t>міцні</a:t>
            </a:r>
            <a:r>
              <a:rPr lang="ru-RU" dirty="0"/>
              <a:t> </a:t>
            </a:r>
            <a:r>
              <a:rPr lang="ru-RU" dirty="0" err="1"/>
              <a:t>спиртні</a:t>
            </a:r>
            <a:r>
              <a:rPr lang="ru-RU" dirty="0"/>
              <a:t> </a:t>
            </a:r>
            <a:r>
              <a:rPr lang="ru-RU" dirty="0" err="1"/>
              <a:t>напої</a:t>
            </a:r>
            <a:r>
              <a:rPr lang="ru-RU" dirty="0"/>
              <a:t> шляхом </a:t>
            </a:r>
            <a:r>
              <a:rPr lang="ru-RU" dirty="0" err="1"/>
              <a:t>сублімації</a:t>
            </a:r>
            <a:r>
              <a:rPr lang="ru-RU" dirty="0"/>
              <a:t> вина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 </a:t>
            </a:r>
            <a:r>
              <a:rPr lang="ru-RU" dirty="0" err="1"/>
              <a:t>цукристих</a:t>
            </a:r>
            <a:r>
              <a:rPr lang="ru-RU" dirty="0"/>
              <a:t> </a:t>
            </a:r>
            <a:r>
              <a:rPr lang="ru-RU" dirty="0" err="1"/>
              <a:t>рідин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бродять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857232"/>
            <a:ext cx="71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 1914 році, </a:t>
            </a:r>
            <a:r>
              <a:rPr lang="uk-UA" dirty="0" smtClean="0"/>
              <a:t>на початку </a:t>
            </a:r>
            <a:r>
              <a:rPr lang="uk-UA" dirty="0"/>
              <a:t>війни, був виданий царський указ про заборону виробництва й продажу всіх видів алкогольної продукції на всій території Росії.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143116"/>
            <a:ext cx="70009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В.І.</a:t>
            </a:r>
            <a:r>
              <a:rPr lang="ru-RU" dirty="0"/>
              <a:t> </a:t>
            </a:r>
            <a:r>
              <a:rPr lang="uk-UA" dirty="0"/>
              <a:t>Ленін також закликав до нещадного припинення всіх проявів п'янства, з огляду на те, що воно несумісне зі світлими ідеалами революції й прогресом, тими високими завданнями, які стоять перед робітничим класом, перед всією нашою країною. </a:t>
            </a:r>
            <a:endParaRPr lang="ru-RU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28596" y="3857628"/>
            <a:ext cx="800102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І в програмі більшовиків, прийнятій на 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VIII</a:t>
            </a:r>
            <a:r>
              <a:rPr kumimoji="0" lang="uk-UA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з'їзді партії в 1919 році, завдання боротьби з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алкоголізмом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були поставлені нарівні з боротьбою проти таких соціально небезпечних хвороб як туберкульоз і венеричні захворювання.</a:t>
            </a:r>
            <a:endParaRPr kumimoji="0" lang="ru-RU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Техническая">
  <a:themeElements>
    <a:clrScheme name="Другая 4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FFFF"/>
      </a:hlink>
      <a:folHlink>
        <a:srgbClr val="919191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108</TotalTime>
  <Words>430</Words>
  <Application>Microsoft Office PowerPoint</Application>
  <PresentationFormat>Экран (4:3)</PresentationFormat>
  <Paragraphs>39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Алкоголь і алкоголізм, їх шкідливий вплив </vt:lpstr>
      <vt:lpstr>Зміст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Алкоголь і алкоголізм, їх шкідливий вплив</dc:title>
  <dc:creator>Полина</dc:creator>
  <cp:lastModifiedBy>Полина</cp:lastModifiedBy>
  <cp:revision>12</cp:revision>
  <dcterms:created xsi:type="dcterms:W3CDTF">2014-01-26T17:14:04Z</dcterms:created>
  <dcterms:modified xsi:type="dcterms:W3CDTF">2014-01-26T19:11:51Z</dcterms:modified>
</cp:coreProperties>
</file>