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Кіт лісовий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0601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980728"/>
            <a:ext cx="3429000" cy="4223146"/>
          </a:xfrm>
        </p:spPr>
        <p:txBody>
          <a:bodyPr>
            <a:noAutofit/>
          </a:bodyPr>
          <a:lstStyle/>
          <a:p>
            <a:r>
              <a:rPr lang="ru-RU" sz="3600" dirty="0" err="1"/>
              <a:t>Кіт</a:t>
            </a:r>
            <a:r>
              <a:rPr lang="ru-RU" sz="3600" dirty="0"/>
              <a:t> </a:t>
            </a:r>
            <a:r>
              <a:rPr lang="ru-RU" sz="3600" dirty="0" err="1"/>
              <a:t>лісовий</a:t>
            </a:r>
            <a:r>
              <a:rPr lang="ru-RU" sz="3600" dirty="0"/>
              <a:t> — вид </a:t>
            </a:r>
            <a:r>
              <a:rPr lang="ru-RU" sz="3600" dirty="0" err="1"/>
              <a:t>хижих</a:t>
            </a:r>
            <a:r>
              <a:rPr lang="ru-RU" sz="3600" dirty="0"/>
              <a:t> </a:t>
            </a:r>
            <a:r>
              <a:rPr lang="ru-RU" sz="3600" dirty="0" err="1"/>
              <a:t>ссавців</a:t>
            </a:r>
            <a:r>
              <a:rPr lang="ru-RU" sz="3600" dirty="0"/>
              <a:t>. </a:t>
            </a:r>
            <a:r>
              <a:rPr lang="ru-RU" sz="3600" dirty="0" err="1"/>
              <a:t>Загалом</a:t>
            </a:r>
            <a:r>
              <a:rPr lang="ru-RU" sz="3600" dirty="0"/>
              <a:t> </a:t>
            </a:r>
            <a:r>
              <a:rPr lang="ru-RU" sz="3600" dirty="0" err="1"/>
              <a:t>подібний</a:t>
            </a:r>
            <a:r>
              <a:rPr lang="ru-RU" sz="3600" dirty="0"/>
              <a:t> до </a:t>
            </a:r>
            <a:r>
              <a:rPr lang="ru-RU" sz="3600" dirty="0" err="1"/>
              <a:t>свійського</a:t>
            </a:r>
            <a:r>
              <a:rPr lang="ru-RU" sz="3600" dirty="0"/>
              <a:t> </a:t>
            </a:r>
            <a:r>
              <a:rPr lang="ru-RU" sz="3600" dirty="0" smtClean="0"/>
              <a:t>кота</a:t>
            </a:r>
            <a:r>
              <a:rPr lang="ru-RU" sz="3600" dirty="0"/>
              <a:t>.</a:t>
            </a:r>
            <a:endParaRPr lang="uk-UA" sz="36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" b="66"/>
          <a:stretch/>
        </p:blipFill>
        <p:spPr>
          <a:xfrm>
            <a:off x="683568" y="980728"/>
            <a:ext cx="4206240" cy="4862286"/>
          </a:xfrm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463741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980728"/>
            <a:ext cx="3575390" cy="4968552"/>
          </a:xfrm>
        </p:spPr>
        <p:txBody>
          <a:bodyPr>
            <a:normAutofit/>
          </a:bodyPr>
          <a:lstStyle/>
          <a:p>
            <a:r>
              <a:rPr lang="uk-UA" sz="3000" b="1" dirty="0" smtClean="0"/>
              <a:t>Довжина </a:t>
            </a:r>
            <a:r>
              <a:rPr lang="uk-UA" sz="3000" b="1" dirty="0"/>
              <a:t>тіла до 90 </a:t>
            </a:r>
            <a:r>
              <a:rPr lang="uk-UA" sz="3000" b="1" dirty="0" smtClean="0"/>
              <a:t>см,</a:t>
            </a:r>
            <a:endParaRPr lang="uk-UA" sz="3000" b="1" dirty="0"/>
          </a:p>
          <a:p>
            <a:r>
              <a:rPr lang="uk-UA" sz="3000" b="1" dirty="0"/>
              <a:t>відносно </a:t>
            </a:r>
            <a:r>
              <a:rPr lang="uk-UA" sz="3000" b="1" dirty="0" smtClean="0"/>
              <a:t>короткий притуплений хвіст, з кількома темними </a:t>
            </a:r>
            <a:r>
              <a:rPr lang="uk-UA" sz="3000" b="1" dirty="0"/>
              <a:t>смугами. Кінчик хвоста та підошви </a:t>
            </a:r>
            <a:r>
              <a:rPr lang="uk-UA" sz="3000" b="1" dirty="0" smtClean="0"/>
              <a:t>лап - чорні</a:t>
            </a:r>
            <a:r>
              <a:rPr lang="uk-UA" sz="3000" b="1" dirty="0"/>
              <a:t>. Очі блакитні або сірі. 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3" b="473"/>
          <a:stretch/>
        </p:blipFill>
        <p:spPr>
          <a:xfrm>
            <a:off x="663682" y="841829"/>
            <a:ext cx="4206240" cy="5428342"/>
          </a:xfrm>
        </p:spPr>
      </p:pic>
    </p:spTree>
    <p:extLst>
      <p:ext uri="{BB962C8B-B14F-4D97-AF65-F5344CB8AC3E}">
        <p14:creationId xmlns:p14="http://schemas.microsoft.com/office/powerpoint/2010/main" val="9298974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0032" y="809328"/>
            <a:ext cx="3958066" cy="6048672"/>
          </a:xfrm>
        </p:spPr>
        <p:txBody>
          <a:bodyPr>
            <a:noAutofit/>
          </a:bodyPr>
          <a:lstStyle/>
          <a:p>
            <a:r>
              <a:rPr lang="ru-RU" sz="2800" b="1" dirty="0" err="1"/>
              <a:t>Поширений</a:t>
            </a:r>
            <a:r>
              <a:rPr lang="ru-RU" sz="2800" b="1" dirty="0"/>
              <a:t> в </a:t>
            </a:r>
            <a:r>
              <a:rPr lang="ru-RU" sz="2800" b="1" dirty="0" err="1"/>
              <a:t>Українських</a:t>
            </a:r>
            <a:r>
              <a:rPr lang="ru-RU" sz="2800" b="1" dirty="0"/>
              <a:t> Карпатах та на </a:t>
            </a:r>
            <a:r>
              <a:rPr lang="ru-RU" sz="2800" b="1" dirty="0" err="1"/>
              <a:t>Закарпатті</a:t>
            </a:r>
            <a:r>
              <a:rPr lang="ru-RU" sz="2800" b="1" dirty="0"/>
              <a:t>. Селиться в горах, у глухих </a:t>
            </a:r>
            <a:r>
              <a:rPr lang="ru-RU" sz="2800" b="1" dirty="0" err="1"/>
              <a:t>дубових</a:t>
            </a:r>
            <a:r>
              <a:rPr lang="ru-RU" sz="2800" b="1" dirty="0"/>
              <a:t>, </a:t>
            </a:r>
            <a:r>
              <a:rPr lang="ru-RU" sz="2800" b="1" dirty="0" smtClean="0"/>
              <a:t> </a:t>
            </a:r>
            <a:r>
              <a:rPr lang="ru-RU" sz="2800" b="1" dirty="0" err="1"/>
              <a:t>букових</a:t>
            </a:r>
            <a:r>
              <a:rPr lang="ru-RU" sz="2800" b="1" dirty="0"/>
              <a:t> 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мішаних</a:t>
            </a:r>
            <a:r>
              <a:rPr lang="ru-RU" sz="2800" b="1" dirty="0" smtClean="0"/>
              <a:t>, </a:t>
            </a:r>
            <a:r>
              <a:rPr lang="uk-UA" sz="2800" b="1" dirty="0" smtClean="0"/>
              <a:t>іноді </a:t>
            </a:r>
            <a:r>
              <a:rPr lang="ru-RU" sz="2800" b="1" dirty="0" err="1" smtClean="0"/>
              <a:t>ялинових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лісах</a:t>
            </a:r>
            <a:r>
              <a:rPr lang="ru-RU" sz="2800" b="1" dirty="0" smtClean="0"/>
              <a:t>, </a:t>
            </a:r>
            <a:r>
              <a:rPr lang="ru-RU" sz="2800" b="1" dirty="0"/>
              <a:t>у плавнях в </a:t>
            </a:r>
            <a:r>
              <a:rPr lang="ru-RU" sz="2800" b="1" dirty="0" err="1"/>
              <a:t>очеретяних</a:t>
            </a:r>
            <a:r>
              <a:rPr lang="ru-RU" sz="2800" b="1" dirty="0"/>
              <a:t> </a:t>
            </a:r>
            <a:r>
              <a:rPr lang="ru-RU" sz="2800" b="1" dirty="0" err="1"/>
              <a:t>заростях</a:t>
            </a:r>
            <a:r>
              <a:rPr lang="ru-RU" sz="2800" b="1" dirty="0"/>
              <a:t>, часто </a:t>
            </a:r>
            <a:r>
              <a:rPr lang="ru-RU" sz="2800" b="1" dirty="0" err="1"/>
              <a:t>влаштовує</a:t>
            </a:r>
            <a:r>
              <a:rPr lang="ru-RU" sz="2800" b="1" dirty="0"/>
              <a:t> </a:t>
            </a:r>
            <a:r>
              <a:rPr lang="ru-RU" sz="2800" b="1" dirty="0" err="1"/>
              <a:t>гнізда</a:t>
            </a:r>
            <a:r>
              <a:rPr lang="ru-RU" sz="2800" b="1" dirty="0"/>
              <a:t> на плавучих </a:t>
            </a:r>
            <a:r>
              <a:rPr lang="ru-RU" sz="2800" b="1" dirty="0" err="1"/>
              <a:t>острівцях</a:t>
            </a:r>
            <a:r>
              <a:rPr lang="ru-RU" sz="2800" b="1" dirty="0"/>
              <a:t>.</a:t>
            </a:r>
            <a:endParaRPr lang="uk-UA" sz="2800" b="1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1" r="36003"/>
          <a:stretch/>
        </p:blipFill>
        <p:spPr>
          <a:xfrm>
            <a:off x="395536" y="807769"/>
            <a:ext cx="3816424" cy="5027271"/>
          </a:xfrm>
        </p:spPr>
      </p:pic>
    </p:spTree>
    <p:extLst>
      <p:ext uri="{BB962C8B-B14F-4D97-AF65-F5344CB8AC3E}">
        <p14:creationId xmlns:p14="http://schemas.microsoft.com/office/powerpoint/2010/main" val="611454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авайте смеяться - Страница 104 - Болталка. - Самарские роди…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2" t="8364" r="34461" b="8339"/>
          <a:stretch/>
        </p:blipFill>
        <p:spPr bwMode="auto">
          <a:xfrm>
            <a:off x="468242" y="1196752"/>
            <a:ext cx="4077845" cy="44725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6056" y="692696"/>
            <a:ext cx="3742042" cy="5472608"/>
          </a:xfrm>
        </p:spPr>
        <p:txBody>
          <a:bodyPr>
            <a:normAutofit/>
          </a:bodyPr>
          <a:lstStyle/>
          <a:p>
            <a:r>
              <a:rPr lang="uk-UA" sz="2800" b="1" dirty="0"/>
              <a:t>В Україні карпатська популяція сягає чисельності 300–400 особин, на Поділлі — кілька десятків особин. Є одиничні особини в плавнях Дунаю та Дністра. </a:t>
            </a:r>
          </a:p>
          <a:p>
            <a:r>
              <a:rPr lang="uk-UA" sz="2800" b="1" dirty="0"/>
              <a:t>. Кіт лісовий занесений до Червоної книги України.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4466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43000"/>
            <a:ext cx="7630474" cy="3078088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Дякую за увагу!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261434803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3">
      <a:dk1>
        <a:sysClr val="windowText" lastClr="000000"/>
      </a:dk1>
      <a:lt1>
        <a:sysClr val="window" lastClr="FFFFFF"/>
      </a:lt1>
      <a:dk2>
        <a:srgbClr val="00B050"/>
      </a:dk2>
      <a:lt2>
        <a:srgbClr val="92D050"/>
      </a:lt2>
      <a:accent1>
        <a:srgbClr val="006600"/>
      </a:accent1>
      <a:accent2>
        <a:srgbClr val="00FF00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4BFB81"/>
      </a:hlink>
      <a:folHlink>
        <a:srgbClr val="65FFA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119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Кіт лісовий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Кіт лісовий</dc:title>
  <cp:lastModifiedBy>User</cp:lastModifiedBy>
  <cp:revision>8</cp:revision>
  <dcterms:modified xsi:type="dcterms:W3CDTF">2015-02-15T10:16:16Z</dcterms:modified>
</cp:coreProperties>
</file>