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Способы размножения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Размножение растений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186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514" y="476672"/>
            <a:ext cx="8568952" cy="15841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Размножение</a:t>
            </a:r>
            <a:r>
              <a:rPr lang="ru-RU" sz="2800" dirty="0" smtClean="0"/>
              <a:t> – одно из обязательных свойств любого живого организма. У растений размножение может быть бесполое и половое.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5764" y="2420888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Бесполое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Вегетативное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помощи отдельных частей организма или специальных приспособленных органов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споровое, 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характерное грибам и водорослям.</a:t>
            </a:r>
            <a:endParaRPr lang="ru-RU" sz="2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23526" y="4620035"/>
            <a:ext cx="83529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Половое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у цветковых растений совершается в цветке, в результате чего образуются семена с помощью которых и происходит расселение  цветковых растений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2720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Вегетативное размножение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21" y="2469807"/>
            <a:ext cx="5798069" cy="4367055"/>
          </a:xfr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27088"/>
              </p:ext>
            </p:extLst>
          </p:nvPr>
        </p:nvGraphicFramePr>
        <p:xfrm>
          <a:off x="251520" y="2780928"/>
          <a:ext cx="3034680" cy="314584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034680"/>
              </a:tblGrid>
              <a:tr h="3145849">
                <a:tc>
                  <a:txBody>
                    <a:bodyPr/>
                    <a:lstStyle/>
                    <a:p>
                      <a:pPr marL="285750" indent="-285750" algn="l" fontAlgn="t">
                        <a:buFont typeface="Wingdings" pitchFamily="2" charset="2"/>
                        <a:buChar char="§"/>
                      </a:pPr>
                      <a:r>
                        <a:rPr lang="ru-RU" sz="2800" dirty="0" smtClean="0">
                          <a:effectLst/>
                        </a:rPr>
                        <a:t>Черенками</a:t>
                      </a:r>
                    </a:p>
                    <a:p>
                      <a:pPr marL="285750" indent="-285750" algn="l" fontAlgn="t">
                        <a:buFont typeface="Wingdings" pitchFamily="2" charset="2"/>
                        <a:buChar char="§"/>
                      </a:pPr>
                      <a:r>
                        <a:rPr lang="ru-RU" sz="2800" dirty="0" smtClean="0">
                          <a:effectLst/>
                        </a:rPr>
                        <a:t>Методом прививки</a:t>
                      </a:r>
                    </a:p>
                    <a:p>
                      <a:pPr marL="285750" indent="-285750" algn="l" fontAlgn="t">
                        <a:buFont typeface="Wingdings" pitchFamily="2" charset="2"/>
                        <a:buChar char="§"/>
                      </a:pPr>
                      <a:r>
                        <a:rPr lang="ru-RU" sz="2800" dirty="0" smtClean="0">
                          <a:effectLst/>
                        </a:rPr>
                        <a:t>Клубнями</a:t>
                      </a: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 smtClean="0">
                        <a:effectLst/>
                      </a:endParaRPr>
                    </a:p>
                    <a:p>
                      <a:pPr marL="285750" indent="-285750" algn="l" fontAlgn="t">
                        <a:buFont typeface="Wingdings" pitchFamily="2" charset="2"/>
                        <a:buChar char="§"/>
                      </a:pPr>
                      <a:r>
                        <a:rPr lang="ru-RU" sz="2800" dirty="0" smtClean="0">
                          <a:effectLst/>
                        </a:rPr>
                        <a:t>Делением куста</a:t>
                      </a:r>
                    </a:p>
                    <a:p>
                      <a:pPr marL="285750" indent="-285750" algn="l" fontAlgn="t">
                        <a:buFont typeface="Wingdings" pitchFamily="2" charset="2"/>
                        <a:buChar char="§"/>
                      </a:pPr>
                      <a:r>
                        <a:rPr lang="ru-RU" sz="2800" dirty="0" smtClean="0">
                          <a:effectLst/>
                        </a:rPr>
                        <a:t>Отпрысками</a:t>
                      </a:r>
                      <a:endParaRPr lang="ru-RU" sz="2800" baseline="0" dirty="0" smtClean="0">
                        <a:effectLst/>
                      </a:endParaRPr>
                    </a:p>
                    <a:p>
                      <a:pPr marL="285750" indent="-285750" algn="l" fontAlgn="t">
                        <a:buFont typeface="Wingdings" pitchFamily="2" charset="2"/>
                        <a:buChar char="§"/>
                      </a:pPr>
                      <a:r>
                        <a:rPr lang="ru-RU" sz="2800" baseline="0" dirty="0" smtClean="0">
                          <a:effectLst/>
                        </a:rPr>
                        <a:t>Л</a:t>
                      </a:r>
                      <a:r>
                        <a:rPr lang="ru-RU" sz="2800" dirty="0" smtClean="0">
                          <a:effectLst/>
                        </a:rPr>
                        <a:t>уковичками</a:t>
                      </a:r>
                      <a:endParaRPr lang="ru-RU" sz="28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2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746543"/>
            <a:ext cx="4040188" cy="408282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Самоопыление</a:t>
            </a:r>
            <a:r>
              <a:rPr lang="ru-RU" sz="2800" i="1" dirty="0" smtClean="0"/>
              <a:t> – созревшая  в пыльниках пыльца попадает на рыльце пестика в том же цветке. Чаще всего совершается в цветке еще до его </a:t>
            </a:r>
            <a:r>
              <a:rPr lang="ru-RU" sz="2800" i="1" dirty="0" smtClean="0"/>
              <a:t>распускания.. </a:t>
            </a:r>
            <a:r>
              <a:rPr lang="ru-RU" sz="2800" i="1" dirty="0" smtClean="0"/>
              <a:t>Например: горох, </a:t>
            </a:r>
            <a:r>
              <a:rPr lang="ru-RU" sz="2800" i="1" dirty="0" smtClean="0"/>
              <a:t>фасоль</a:t>
            </a:r>
            <a:endParaRPr lang="ru-RU" sz="28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2276872"/>
            <a:ext cx="3970785" cy="432048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Перекрестное опыление </a:t>
            </a:r>
            <a:r>
              <a:rPr lang="ru-RU" sz="2800" i="1" dirty="0" smtClean="0"/>
              <a:t>– перенос пыльцы из пыльника одного цветка на рыльце пестика другого цветка.</a:t>
            </a:r>
          </a:p>
          <a:p>
            <a:pPr algn="l"/>
            <a:r>
              <a:rPr lang="ru-RU" sz="2800" i="1" dirty="0" smtClean="0"/>
              <a:t>Совершается при помощи насекомых и ветра: </a:t>
            </a:r>
            <a:r>
              <a:rPr lang="ru-RU" sz="2800" b="1" dirty="0" err="1" smtClean="0"/>
              <a:t>насекомоопыляемые</a:t>
            </a:r>
            <a:r>
              <a:rPr lang="ru-RU" sz="2800" b="1" dirty="0" smtClean="0"/>
              <a:t> и ветроопыляемые.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Половое размножение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1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4038600" cy="3600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насекомоопыляемых</a:t>
            </a:r>
            <a:r>
              <a:rPr lang="ru-R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u="sng" dirty="0"/>
              <a:t> 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растений цветки яркой окраски, которая делает их хорошо заметными. Цветки раскрывающиеся к ночи, лишены окраски. Опыляются сумеречными бабочками, которых привлекает </a:t>
            </a:r>
            <a:r>
              <a:rPr lang="ru-RU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усилиливающий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аромат.</a:t>
            </a:r>
            <a:endParaRPr lang="ru-RU" sz="2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572000" y="692696"/>
            <a:ext cx="4042792" cy="40861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ветроопыляемых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растений цветки не имеют яркой окраски и аромата. Они мелкие, невзрачные (береза, рожь) Пыльники – на длинных нитях, качающийся, что способствует рассеиванию пыльцы. Пыльца у таких растений очень мелкая, легкая и сухая, свободно переносимая ветром</a:t>
            </a:r>
            <a:endParaRPr lang="ru-RU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013176"/>
            <a:ext cx="81369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Искусственное опыление</a:t>
            </a:r>
            <a:r>
              <a:rPr lang="ru-RU" sz="22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применяют при выведении нового сорта. Пыльца из тычинок одного сорта переносится на рыльце пестика цветка другого сорта.</a:t>
            </a:r>
            <a:endParaRPr lang="ru-RU" sz="22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4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19200"/>
          </a:xfrm>
          <a:noFill/>
          <a:scene3d>
            <a:camera prst="perspectiveContrastingLeftFacing"/>
            <a:lightRig rig="threePt" dir="t"/>
          </a:scene3d>
          <a:sp3d>
            <a:bevelT prst="slope"/>
          </a:sp3d>
        </p:spPr>
        <p:txBody>
          <a:bodyPr>
            <a:normAutofit fontScale="90000"/>
          </a:bodyPr>
          <a:lstStyle/>
          <a:p>
            <a:pPr algn="l"/>
            <a:r>
              <a:rPr lang="ru-RU" sz="4800" dirty="0" smtClean="0"/>
              <a:t>Растения ботанического сада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059238" cy="30444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3016"/>
            <a:ext cx="4544767" cy="3024336"/>
          </a:xfrm>
        </p:spPr>
      </p:pic>
      <p:pic>
        <p:nvPicPr>
          <p:cNvPr id="1026" name="Picture 2" descr="C:\Users\ВИКТОРИЯ\Desktop\биология\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44824"/>
            <a:ext cx="3616796" cy="25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llinphoto.ru/uploads/posts/2013-08/1376052791_photo-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98779"/>
            <a:ext cx="3886806" cy="242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/>
              <a:t>БОТАНИЧЕСКИЙ </a:t>
            </a:r>
            <a:r>
              <a:rPr lang="ru-RU" b="1" smtClean="0"/>
              <a:t>САД</a:t>
            </a:r>
            <a:r>
              <a:rPr lang="ru-RU"/>
              <a:t> </a:t>
            </a:r>
            <a:r>
              <a:rPr lang="ru-RU" smtClean="0"/>
              <a:t>- научно-исследовательское </a:t>
            </a:r>
            <a:r>
              <a:rPr lang="ru-RU" dirty="0"/>
              <a:t>учреждение, в котором выращивают и изучают растения. Служит также центром учебной и просветительской работы и местом отдыха граждан. Обычно включает участки открытого грунта с растениями, не нуждающимися в защите от неблагоприятных условий, и оранжереи, где собраны, как правило, теплолюбивые растения.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817583"/>
            <a:ext cx="6336704" cy="9552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Выращивание магнолии в Ботаническом саду.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916832"/>
            <a:ext cx="7056784" cy="4032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результате многолетних исследований проведены эксперименты с предпосевной подготовкой семян, различными сроками посева, быстроте роста сеянцев разных видов магнолий</a:t>
            </a:r>
            <a:r>
              <a:rPr lang="ru-RU" dirty="0" smtClean="0"/>
              <a:t>, </a:t>
            </a:r>
            <a:r>
              <a:rPr lang="ru-RU" dirty="0"/>
              <a:t>соотношение подземной и надземной частей сеянцев в первые годы их жизни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В научной литературе по интродукции древесных растений отмечается, что их устойчивость к неблагоприятным факторам среды в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новых </a:t>
            </a:r>
            <a:r>
              <a:rPr lang="ru-RU" dirty="0"/>
              <a:t>условиях культуры </a:t>
            </a:r>
            <a:r>
              <a:rPr lang="ru-RU" dirty="0" smtClean="0"/>
              <a:t>повышается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поколениях при семенном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размножении</a:t>
            </a:r>
            <a:r>
              <a:rPr lang="ru-RU" dirty="0"/>
              <a:t> </a:t>
            </a:r>
          </a:p>
        </p:txBody>
      </p:sp>
      <p:pic>
        <p:nvPicPr>
          <p:cNvPr id="1026" name="Picture 2" descr="http://2wall.ru/photo/3/vetochka_cvetenie_cvety_lepestki_magnoliya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30425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4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7"/>
            <a:ext cx="8712967" cy="489654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Семена магнолий сначала извлекаются из соплодий. Для этого соплодия рассыпаются на бумагу, помещенную на столе или полке. По мере высыпания из соплодий семена </a:t>
            </a:r>
            <a:r>
              <a:rPr lang="ru-RU" dirty="0" smtClean="0"/>
              <a:t>собираются </a:t>
            </a:r>
            <a:r>
              <a:rPr lang="ru-RU" dirty="0"/>
              <a:t>в какую-либо емкость и заливаются водой на 3 дня. После этого семена протирают через сито или другое приспособление, чтобы освободить их от </a:t>
            </a:r>
            <a:r>
              <a:rPr lang="ru-RU" dirty="0" err="1" smtClean="0"/>
              <a:t>саркотеста</a:t>
            </a:r>
            <a:r>
              <a:rPr lang="ru-RU" dirty="0" smtClean="0"/>
              <a:t>. </a:t>
            </a:r>
            <a:r>
              <a:rPr lang="ru-RU" dirty="0"/>
              <a:t>Как только большинство оболочек удалено, семена могут быть промыты в воде с </a:t>
            </a:r>
            <a:r>
              <a:rPr lang="ru-RU" dirty="0" smtClean="0"/>
              <a:t>небольшим </a:t>
            </a:r>
            <a:r>
              <a:rPr lang="ru-RU" dirty="0"/>
              <a:t>количеством мыла, чтобы удалить </a:t>
            </a:r>
            <a:r>
              <a:rPr lang="ru-RU" dirty="0" smtClean="0"/>
              <a:t>масляный </a:t>
            </a:r>
            <a:r>
              <a:rPr lang="ru-RU" dirty="0"/>
              <a:t>слой. После этого семена хорошо прополаскивают чистой водой несколько раз. </a:t>
            </a:r>
            <a:endParaRPr lang="ru-RU" dirty="0" smtClean="0"/>
          </a:p>
          <a:p>
            <a:r>
              <a:rPr lang="ru-RU" dirty="0"/>
              <a:t>Достаточно хорошо хранятся семена в холодильнике и герметически закрытыми в стеклянной или полиэтиленовой таре без субстрата. Однако перед закладкой семена нужно </a:t>
            </a:r>
            <a:r>
              <a:rPr lang="ru-RU" dirty="0" smtClean="0"/>
              <a:t>продезинфицировать каким-либо </a:t>
            </a:r>
            <a:r>
              <a:rPr lang="ru-RU" dirty="0"/>
              <a:t>фунгицидом для предохранения от грибных болезней. Можно обойтись и без хранения семян, если предпочесть осенний посев.</a:t>
            </a:r>
          </a:p>
        </p:txBody>
      </p:sp>
      <p:pic>
        <p:nvPicPr>
          <p:cNvPr id="2050" name="Picture 2" descr="http://img0.liveinternet.ru/images/attach/c/5/84/754/84754696_161_140312Magn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016224" cy="141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oman-words.ru/wp-content/uploads/2011/03/%D0%B6%D0%B5%D0%BB%D1%82%D1%8B%D0%B5-%D0%BC%D0%B0%D0%B3%D0%BD%D0%BE%D0%BB%D0%B8%D0%B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1536749" cy="142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azhaemsad.ru/wp-content/uploads/2010/12/3501106193_b7818982fb_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260648"/>
            <a:ext cx="2183507" cy="142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4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139</TotalTime>
  <Words>436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Аптека</vt:lpstr>
      <vt:lpstr>Твердый переплет</vt:lpstr>
      <vt:lpstr>Сетка</vt:lpstr>
      <vt:lpstr>Thermal</vt:lpstr>
      <vt:lpstr>Бумажная</vt:lpstr>
      <vt:lpstr>1_Бумажная</vt:lpstr>
      <vt:lpstr>Кнопка</vt:lpstr>
      <vt:lpstr>1_Твердый переплет</vt:lpstr>
      <vt:lpstr>Размножение растений</vt:lpstr>
      <vt:lpstr>Презентация PowerPoint</vt:lpstr>
      <vt:lpstr>Вегетативное размножение</vt:lpstr>
      <vt:lpstr>Половое размножение</vt:lpstr>
      <vt:lpstr>Презентация PowerPoint</vt:lpstr>
      <vt:lpstr>Растения ботанического сада </vt:lpstr>
      <vt:lpstr>Презентация PowerPoint</vt:lpstr>
      <vt:lpstr>Выращивание магнолии в Ботаническом саду.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Размножение растений</dc:title>
  <dc:creator>ВИКТОРИЯ</dc:creator>
  <cp:lastModifiedBy>ВИКТОРИЯ</cp:lastModifiedBy>
  <cp:revision>22</cp:revision>
  <dcterms:created xsi:type="dcterms:W3CDTF">2013-09-15T14:24:01Z</dcterms:created>
  <dcterms:modified xsi:type="dcterms:W3CDTF">2013-10-27T10:22:38Z</dcterms:modified>
</cp:coreProperties>
</file>