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955D7-6118-4856-84D2-4400D6CE562B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9AE5C1D-C651-48EE-B7E1-A1A19C3689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955D7-6118-4856-84D2-4400D6CE562B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E5C1D-C651-48EE-B7E1-A1A19C3689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9AE5C1D-C651-48EE-B7E1-A1A19C3689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955D7-6118-4856-84D2-4400D6CE562B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955D7-6118-4856-84D2-4400D6CE562B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9AE5C1D-C651-48EE-B7E1-A1A19C3689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955D7-6118-4856-84D2-4400D6CE562B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9AE5C1D-C651-48EE-B7E1-A1A19C3689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B3955D7-6118-4856-84D2-4400D6CE562B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E5C1D-C651-48EE-B7E1-A1A19C3689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955D7-6118-4856-84D2-4400D6CE562B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9AE5C1D-C651-48EE-B7E1-A1A19C3689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955D7-6118-4856-84D2-4400D6CE562B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9AE5C1D-C651-48EE-B7E1-A1A19C3689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955D7-6118-4856-84D2-4400D6CE562B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AE5C1D-C651-48EE-B7E1-A1A19C3689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9AE5C1D-C651-48EE-B7E1-A1A19C3689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955D7-6118-4856-84D2-4400D6CE562B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9AE5C1D-C651-48EE-B7E1-A1A19C3689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B3955D7-6118-4856-84D2-4400D6CE562B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B3955D7-6118-4856-84D2-4400D6CE562B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9AE5C1D-C651-48EE-B7E1-A1A19C3689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24744"/>
            <a:ext cx="8229600" cy="4522514"/>
          </a:xfrm>
        </p:spPr>
        <p:txBody>
          <a:bodyPr>
            <a:noAutofit/>
          </a:bodyPr>
          <a:lstStyle/>
          <a:p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/>
              <a:t/>
            </a:r>
            <a:br>
              <a:rPr lang="en-US" sz="6000" dirty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/>
              <a:t/>
            </a:r>
            <a:br>
              <a:rPr lang="en-US" sz="6000" dirty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>   </a:t>
            </a:r>
            <a:endParaRPr lang="ru-RU" sz="6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1916832"/>
            <a:ext cx="756083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dirty="0" err="1" smtClean="0">
                <a:solidFill>
                  <a:schemeClr val="accent6">
                    <a:lumMod val="75000"/>
                  </a:schemeClr>
                </a:solidFill>
              </a:rPr>
              <a:t>Бактерії</a:t>
            </a:r>
            <a:r>
              <a:rPr lang="ru-RU" sz="6000" dirty="0" smtClean="0">
                <a:solidFill>
                  <a:schemeClr val="accent6">
                    <a:lumMod val="75000"/>
                  </a:schemeClr>
                </a:solidFill>
              </a:rPr>
              <a:t> та </a:t>
            </a:r>
            <a:r>
              <a:rPr lang="ru-RU" sz="6000" dirty="0" err="1" smtClean="0">
                <a:solidFill>
                  <a:schemeClr val="accent6">
                    <a:lumMod val="75000"/>
                  </a:schemeClr>
                </a:solidFill>
              </a:rPr>
              <a:t>здоров'я</a:t>
            </a:r>
            <a:r>
              <a:rPr lang="ru-RU" sz="6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US" sz="6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US" sz="6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6000" dirty="0" smtClean="0">
                <a:solidFill>
                  <a:schemeClr val="accent6">
                    <a:lumMod val="75000"/>
                  </a:schemeClr>
                </a:solidFill>
              </a:rPr>
              <a:t>   </a:t>
            </a:r>
            <a:r>
              <a:rPr lang="uk-UA" sz="6000" dirty="0" smtClean="0">
                <a:solidFill>
                  <a:schemeClr val="accent6">
                    <a:lumMod val="75000"/>
                  </a:schemeClr>
                </a:solidFill>
              </a:rPr>
              <a:t>людини</a:t>
            </a:r>
            <a:r>
              <a:rPr lang="uk-UA" sz="60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r>
              <a:rPr lang="en-US" sz="6000" dirty="0" smtClean="0">
                <a:solidFill>
                  <a:schemeClr val="accent6">
                    <a:lumMod val="75000"/>
                  </a:schemeClr>
                </a:solidFill>
              </a:rPr>
              <a:t>       </a:t>
            </a:r>
            <a:endParaRPr lang="ru-RU" sz="60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smtClean="0"/>
              <a:t>Дифтерія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5206352" cy="4572000"/>
          </a:xfrm>
        </p:spPr>
        <p:txBody>
          <a:bodyPr>
            <a:normAutofit lnSpcReduction="10000"/>
          </a:bodyPr>
          <a:lstStyle/>
          <a:p>
            <a:r>
              <a:rPr lang="vi-VN" dirty="0" smtClean="0"/>
              <a:t>Дифтері́я — гостре інфекційне захворювання, яке викликається паличкою Леффлера та характеризується утворенням фібринозних нальотів у місці інвазії збудника, найчастіше на слизових оболонках ротоглотки та дихальних шляхів, загальною інтоксикацією, ураженням серцево-судинної, нервової систем та нирок.</a:t>
            </a:r>
            <a:endParaRPr lang="ru-RU" dirty="0"/>
          </a:p>
        </p:txBody>
      </p:sp>
      <p:pic>
        <p:nvPicPr>
          <p:cNvPr id="4" name="Рисунок 3" descr="default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4761" y="1700808"/>
            <a:ext cx="3639239" cy="3816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</a:p>
          <a:p>
            <a:r>
              <a:rPr lang="ru-RU" dirty="0" err="1" smtClean="0"/>
              <a:t>Дифтерійна</a:t>
            </a:r>
            <a:r>
              <a:rPr lang="ru-RU" dirty="0" smtClean="0"/>
              <a:t> </a:t>
            </a:r>
            <a:r>
              <a:rPr lang="ru-RU" dirty="0" err="1" smtClean="0"/>
              <a:t>кардіопатія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Міокардит</a:t>
            </a:r>
            <a:r>
              <a:rPr lang="ru-RU" dirty="0" smtClean="0"/>
              <a:t>;</a:t>
            </a:r>
          </a:p>
          <a:p>
            <a:r>
              <a:rPr lang="ru-RU" dirty="0" smtClean="0"/>
              <a:t>Токсична </a:t>
            </a:r>
            <a:r>
              <a:rPr lang="ru-RU" dirty="0" err="1" smtClean="0"/>
              <a:t>полінейропатія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Метаболічна</a:t>
            </a:r>
            <a:r>
              <a:rPr lang="ru-RU" dirty="0" smtClean="0"/>
              <a:t> </a:t>
            </a:r>
            <a:r>
              <a:rPr lang="ru-RU" dirty="0" err="1" smtClean="0"/>
              <a:t>енцефалопатія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Набряк головного </a:t>
            </a:r>
            <a:r>
              <a:rPr lang="ru-RU" dirty="0" err="1" smtClean="0"/>
              <a:t>мозку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Токсичний</a:t>
            </a:r>
            <a:r>
              <a:rPr lang="ru-RU" dirty="0" smtClean="0"/>
              <a:t> </a:t>
            </a:r>
            <a:r>
              <a:rPr lang="ru-RU" dirty="0" err="1" smtClean="0"/>
              <a:t>нефрозонефрит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Імунокомплексний</a:t>
            </a:r>
            <a:r>
              <a:rPr lang="ru-RU" dirty="0" smtClean="0"/>
              <a:t> нефрит;</a:t>
            </a:r>
          </a:p>
          <a:p>
            <a:r>
              <a:rPr lang="ru-RU" dirty="0" err="1" smtClean="0"/>
              <a:t>Гостра</a:t>
            </a:r>
            <a:r>
              <a:rPr lang="ru-RU" dirty="0" smtClean="0"/>
              <a:t> </a:t>
            </a:r>
            <a:r>
              <a:rPr lang="ru-RU" dirty="0" err="1" smtClean="0"/>
              <a:t>ниркова</a:t>
            </a:r>
            <a:r>
              <a:rPr lang="ru-RU" dirty="0" smtClean="0"/>
              <a:t> </a:t>
            </a:r>
            <a:r>
              <a:rPr lang="ru-RU" dirty="0" err="1" smtClean="0"/>
              <a:t>недостатність</a:t>
            </a:r>
            <a:r>
              <a:rPr lang="ru-RU" dirty="0" smtClean="0"/>
              <a:t>;</a:t>
            </a:r>
          </a:p>
          <a:p>
            <a:endParaRPr lang="ru-RU" dirty="0" smtClean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ДВЗ - синдром;</a:t>
            </a:r>
          </a:p>
          <a:p>
            <a:r>
              <a:rPr lang="ru-RU" dirty="0" err="1" smtClean="0"/>
              <a:t>Серцево-судинна</a:t>
            </a:r>
            <a:r>
              <a:rPr lang="ru-RU" dirty="0" smtClean="0"/>
              <a:t> </a:t>
            </a:r>
            <a:r>
              <a:rPr lang="ru-RU" dirty="0" err="1" smtClean="0"/>
              <a:t>недостатність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Дихальна</a:t>
            </a:r>
            <a:r>
              <a:rPr lang="ru-RU" dirty="0" smtClean="0"/>
              <a:t> </a:t>
            </a:r>
            <a:r>
              <a:rPr lang="ru-RU" dirty="0" err="1" smtClean="0"/>
              <a:t>недостатність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Поліорганна</a:t>
            </a:r>
            <a:r>
              <a:rPr lang="ru-RU" dirty="0" smtClean="0"/>
              <a:t> </a:t>
            </a:r>
            <a:r>
              <a:rPr lang="ru-RU" dirty="0" err="1" smtClean="0"/>
              <a:t>недостатність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Неспецифічні</a:t>
            </a:r>
            <a:r>
              <a:rPr lang="ru-RU" dirty="0" smtClean="0"/>
              <a:t> </a:t>
            </a:r>
            <a:r>
              <a:rPr lang="ru-RU" dirty="0" err="1" smtClean="0"/>
              <a:t>ускладнення</a:t>
            </a:r>
            <a:r>
              <a:rPr lang="ru-RU" dirty="0" smtClean="0"/>
              <a:t>: </a:t>
            </a:r>
            <a:r>
              <a:rPr lang="ru-RU" dirty="0" err="1" smtClean="0"/>
              <a:t>паратонзилярний</a:t>
            </a:r>
            <a:r>
              <a:rPr lang="ru-RU" dirty="0" smtClean="0"/>
              <a:t> </a:t>
            </a:r>
            <a:r>
              <a:rPr lang="ru-RU" dirty="0" err="1" smtClean="0"/>
              <a:t>абсцес</a:t>
            </a:r>
            <a:r>
              <a:rPr lang="ru-RU" dirty="0" smtClean="0"/>
              <a:t>, отит, </a:t>
            </a:r>
            <a:r>
              <a:rPr lang="ru-RU" dirty="0" err="1" smtClean="0"/>
              <a:t>пневмонія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Ускладнення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Патогенез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err="1" smtClean="0"/>
              <a:t>Збудник</a:t>
            </a:r>
            <a:r>
              <a:rPr lang="ru-RU" dirty="0" smtClean="0"/>
              <a:t> </a:t>
            </a:r>
            <a:r>
              <a:rPr lang="ru-RU" dirty="0" err="1" smtClean="0"/>
              <a:t>викликає</a:t>
            </a:r>
            <a:r>
              <a:rPr lang="ru-RU" dirty="0" smtClean="0"/>
              <a:t> у </a:t>
            </a:r>
            <a:r>
              <a:rPr lang="ru-RU" dirty="0" err="1" smtClean="0"/>
              <a:t>ділянці</a:t>
            </a:r>
            <a:r>
              <a:rPr lang="ru-RU" dirty="0" smtClean="0"/>
              <a:t> </a:t>
            </a:r>
            <a:r>
              <a:rPr lang="ru-RU" dirty="0" err="1" smtClean="0"/>
              <a:t>вхідних</a:t>
            </a:r>
            <a:r>
              <a:rPr lang="ru-RU" dirty="0" smtClean="0"/>
              <a:t> </a:t>
            </a:r>
            <a:r>
              <a:rPr lang="ru-RU" dirty="0" err="1" smtClean="0"/>
              <a:t>воріт</a:t>
            </a:r>
            <a:r>
              <a:rPr lang="ru-RU" dirty="0" smtClean="0"/>
              <a:t> </a:t>
            </a:r>
            <a:r>
              <a:rPr lang="ru-RU" dirty="0" err="1" smtClean="0"/>
              <a:t>інфекції</a:t>
            </a:r>
            <a:r>
              <a:rPr lang="ru-RU" dirty="0" smtClean="0"/>
              <a:t> (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зіві</a:t>
            </a:r>
            <a:r>
              <a:rPr lang="ru-RU" dirty="0" smtClean="0"/>
              <a:t>) </a:t>
            </a:r>
            <a:r>
              <a:rPr lang="ru-RU" dirty="0" err="1" smtClean="0"/>
              <a:t>фібринозне</a:t>
            </a:r>
            <a:r>
              <a:rPr lang="ru-RU" dirty="0" smtClean="0"/>
              <a:t> </a:t>
            </a:r>
            <a:r>
              <a:rPr lang="ru-RU" dirty="0" err="1" smtClean="0"/>
              <a:t>запалення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утворенням</a:t>
            </a:r>
            <a:r>
              <a:rPr lang="ru-RU" dirty="0" smtClean="0"/>
              <a:t> </a:t>
            </a:r>
            <a:r>
              <a:rPr lang="ru-RU" dirty="0" err="1" smtClean="0"/>
              <a:t>плівок</a:t>
            </a:r>
            <a:r>
              <a:rPr lang="ru-RU" dirty="0" smtClean="0"/>
              <a:t>. </a:t>
            </a:r>
            <a:r>
              <a:rPr lang="ru-RU" dirty="0" err="1" smtClean="0"/>
              <a:t>Екзотоксин</a:t>
            </a:r>
            <a:r>
              <a:rPr lang="ru-RU" dirty="0" smtClean="0"/>
              <a:t> </a:t>
            </a:r>
            <a:r>
              <a:rPr lang="ru-RU" dirty="0" err="1" smtClean="0"/>
              <a:t>збудника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циркулює</a:t>
            </a:r>
            <a:r>
              <a:rPr lang="ru-RU" dirty="0" smtClean="0"/>
              <a:t> у </a:t>
            </a:r>
            <a:r>
              <a:rPr lang="ru-RU" dirty="0" err="1" smtClean="0"/>
              <a:t>крові</a:t>
            </a:r>
            <a:r>
              <a:rPr lang="ru-RU" dirty="0" smtClean="0"/>
              <a:t>, </a:t>
            </a:r>
            <a:r>
              <a:rPr lang="ru-RU" dirty="0" err="1" smtClean="0"/>
              <a:t>вражає</a:t>
            </a:r>
            <a:r>
              <a:rPr lang="ru-RU" dirty="0" smtClean="0"/>
              <a:t> </a:t>
            </a:r>
            <a:r>
              <a:rPr lang="ru-RU" dirty="0" err="1" smtClean="0"/>
              <a:t>серцево-судинну</a:t>
            </a:r>
            <a:r>
              <a:rPr lang="ru-RU" dirty="0" smtClean="0"/>
              <a:t> та </a:t>
            </a:r>
            <a:r>
              <a:rPr lang="ru-RU" dirty="0" err="1" smtClean="0"/>
              <a:t>нервову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симптоми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err="1" smtClean="0"/>
              <a:t>Інкубаційний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у </a:t>
            </a:r>
            <a:r>
              <a:rPr lang="ru-RU" dirty="0" err="1" smtClean="0"/>
              <a:t>середньому</a:t>
            </a:r>
            <a:r>
              <a:rPr lang="ru-RU" dirty="0" smtClean="0"/>
              <a:t> 3-5 </a:t>
            </a:r>
            <a:r>
              <a:rPr lang="ru-RU" dirty="0" err="1" smtClean="0"/>
              <a:t>днів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err="1" smtClean="0"/>
              <a:t>Розрізняють</a:t>
            </a:r>
            <a:r>
              <a:rPr lang="ru-RU" dirty="0" smtClean="0"/>
              <a:t> </a:t>
            </a:r>
            <a:r>
              <a:rPr lang="ru-RU" dirty="0" err="1" smtClean="0"/>
              <a:t>дифтерію</a:t>
            </a:r>
            <a:r>
              <a:rPr lang="ru-RU" dirty="0" smtClean="0"/>
              <a:t> </a:t>
            </a:r>
            <a:r>
              <a:rPr lang="ru-RU" dirty="0" err="1" smtClean="0"/>
              <a:t>зіва</a:t>
            </a:r>
            <a:r>
              <a:rPr lang="ru-RU" dirty="0" smtClean="0"/>
              <a:t> (</a:t>
            </a:r>
            <a:r>
              <a:rPr lang="ru-RU" dirty="0" err="1" smtClean="0"/>
              <a:t>найпоширеніша</a:t>
            </a:r>
            <a:r>
              <a:rPr lang="ru-RU" dirty="0" smtClean="0"/>
              <a:t> форма), </a:t>
            </a:r>
            <a:r>
              <a:rPr lang="ru-RU" dirty="0" err="1" smtClean="0"/>
              <a:t>дифтерію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гортані</a:t>
            </a:r>
            <a:r>
              <a:rPr lang="ru-RU" dirty="0" smtClean="0"/>
              <a:t> (круп), </a:t>
            </a:r>
            <a:r>
              <a:rPr lang="ru-RU" dirty="0" err="1" smtClean="0"/>
              <a:t>дифтерію</a:t>
            </a:r>
            <a:r>
              <a:rPr lang="ru-RU" dirty="0" smtClean="0"/>
              <a:t> носа та </a:t>
            </a:r>
            <a:r>
              <a:rPr lang="ru-RU" dirty="0" err="1" smtClean="0"/>
              <a:t>дифтерію</a:t>
            </a:r>
            <a:r>
              <a:rPr lang="ru-RU" dirty="0" smtClean="0"/>
              <a:t> очей. </a:t>
            </a:r>
            <a:r>
              <a:rPr lang="ru-RU" dirty="0" err="1" smtClean="0"/>
              <a:t>Крім</a:t>
            </a:r>
            <a:r>
              <a:rPr lang="ru-RU" dirty="0" smtClean="0"/>
              <a:t> того, </a:t>
            </a:r>
            <a:r>
              <a:rPr lang="ru-RU" dirty="0" err="1" smtClean="0"/>
              <a:t>дуже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рідко</a:t>
            </a:r>
            <a:r>
              <a:rPr lang="ru-RU" dirty="0" smtClean="0"/>
              <a:t> </a:t>
            </a:r>
            <a:r>
              <a:rPr lang="ru-RU" dirty="0" err="1" smtClean="0"/>
              <a:t>зустрічається</a:t>
            </a:r>
            <a:r>
              <a:rPr lang="ru-RU" dirty="0" smtClean="0"/>
              <a:t> </a:t>
            </a:r>
            <a:r>
              <a:rPr lang="ru-RU" dirty="0" err="1" smtClean="0"/>
              <a:t>дифтерія</a:t>
            </a:r>
            <a:r>
              <a:rPr lang="ru-RU" dirty="0" smtClean="0"/>
              <a:t> рани, </a:t>
            </a:r>
            <a:r>
              <a:rPr lang="ru-RU" dirty="0" err="1" smtClean="0"/>
              <a:t>шкіри</a:t>
            </a:r>
            <a:r>
              <a:rPr lang="ru-RU" dirty="0" smtClean="0"/>
              <a:t>, </a:t>
            </a:r>
            <a:r>
              <a:rPr lang="ru-RU" dirty="0" err="1" smtClean="0"/>
              <a:t>статевих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. За</a:t>
            </a:r>
          </a:p>
          <a:p>
            <a:pPr>
              <a:buNone/>
            </a:pPr>
            <a:r>
              <a:rPr lang="ru-RU" dirty="0" err="1" smtClean="0"/>
              <a:t>ступенем</a:t>
            </a:r>
            <a:r>
              <a:rPr lang="ru-RU" dirty="0" smtClean="0"/>
              <a:t> </a:t>
            </a:r>
            <a:r>
              <a:rPr lang="ru-RU" dirty="0" err="1" smtClean="0"/>
              <a:t>інтоксикації</a:t>
            </a:r>
            <a:r>
              <a:rPr lang="ru-RU" dirty="0" smtClean="0"/>
              <a:t> </a:t>
            </a:r>
            <a:r>
              <a:rPr lang="ru-RU" dirty="0" err="1" smtClean="0"/>
              <a:t>виділяють</a:t>
            </a:r>
            <a:r>
              <a:rPr lang="ru-RU" dirty="0" smtClean="0"/>
              <a:t> </a:t>
            </a:r>
            <a:r>
              <a:rPr lang="ru-RU" dirty="0" err="1" smtClean="0"/>
              <a:t>легкі</a:t>
            </a:r>
            <a:r>
              <a:rPr lang="ru-RU" dirty="0" smtClean="0"/>
              <a:t>, </a:t>
            </a:r>
            <a:r>
              <a:rPr lang="ru-RU" dirty="0" err="1" smtClean="0"/>
              <a:t>субтоксичні</a:t>
            </a:r>
            <a:r>
              <a:rPr lang="ru-RU" dirty="0" smtClean="0"/>
              <a:t> та </a:t>
            </a:r>
            <a:r>
              <a:rPr lang="ru-RU" dirty="0" err="1" smtClean="0"/>
              <a:t>токсичні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форми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 err="1" smtClean="0"/>
              <a:t>дифтерії</a:t>
            </a:r>
            <a:r>
              <a:rPr lang="ru-RU" dirty="0" smtClean="0"/>
              <a:t> </a:t>
            </a:r>
            <a:r>
              <a:rPr lang="ru-RU" dirty="0" err="1" smtClean="0"/>
              <a:t>зіва</a:t>
            </a:r>
            <a:r>
              <a:rPr lang="ru-RU" dirty="0" smtClean="0"/>
              <a:t> у </a:t>
            </a:r>
            <a:r>
              <a:rPr lang="ru-RU" dirty="0" err="1" smtClean="0"/>
              <a:t>залежності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локалізації</a:t>
            </a:r>
            <a:r>
              <a:rPr lang="ru-RU" dirty="0" smtClean="0"/>
              <a:t> </a:t>
            </a:r>
            <a:r>
              <a:rPr lang="ru-RU" dirty="0" err="1" smtClean="0"/>
              <a:t>нальоту</a:t>
            </a:r>
            <a:r>
              <a:rPr lang="ru-RU" dirty="0" smtClean="0"/>
              <a:t> (</a:t>
            </a:r>
            <a:r>
              <a:rPr lang="ru-RU" dirty="0" err="1" smtClean="0"/>
              <a:t>фібринозних</a:t>
            </a:r>
            <a:r>
              <a:rPr lang="ru-RU" dirty="0" smtClean="0"/>
              <a:t> </a:t>
            </a:r>
            <a:r>
              <a:rPr lang="ru-RU" dirty="0" err="1" smtClean="0"/>
              <a:t>плівок</a:t>
            </a:r>
            <a:r>
              <a:rPr lang="ru-RU" dirty="0" smtClean="0"/>
              <a:t>) </a:t>
            </a:r>
            <a:r>
              <a:rPr lang="ru-RU" dirty="0" err="1" smtClean="0"/>
              <a:t>розрізняють</a:t>
            </a:r>
            <a:r>
              <a:rPr lang="ru-RU" dirty="0" smtClean="0"/>
              <a:t> </a:t>
            </a:r>
            <a:r>
              <a:rPr lang="ru-RU" dirty="0" err="1" smtClean="0"/>
              <a:t>локалізовану</a:t>
            </a:r>
            <a:r>
              <a:rPr lang="ru-RU" dirty="0" smtClean="0"/>
              <a:t> та </a:t>
            </a:r>
            <a:r>
              <a:rPr lang="ru-RU" dirty="0" err="1" smtClean="0"/>
              <a:t>поширену</a:t>
            </a:r>
            <a:r>
              <a:rPr lang="ru-RU" dirty="0" smtClean="0"/>
              <a:t> форму </a:t>
            </a:r>
            <a:r>
              <a:rPr lang="ru-RU" dirty="0" err="1" smtClean="0"/>
              <a:t>хвороби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Локалізована</a:t>
            </a:r>
            <a:r>
              <a:rPr lang="ru-RU" dirty="0" smtClean="0"/>
              <a:t> форма </a:t>
            </a:r>
            <a:r>
              <a:rPr lang="ru-RU" dirty="0" err="1" smtClean="0"/>
              <a:t>починається</a:t>
            </a:r>
            <a:r>
              <a:rPr lang="ru-RU" dirty="0" smtClean="0"/>
              <a:t> </a:t>
            </a:r>
            <a:r>
              <a:rPr lang="ru-RU" dirty="0" err="1" smtClean="0"/>
              <a:t>гостро</a:t>
            </a:r>
            <a:r>
              <a:rPr lang="ru-RU" dirty="0" smtClean="0"/>
              <a:t> –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температури</a:t>
            </a:r>
            <a:r>
              <a:rPr lang="ru-RU" dirty="0" smtClean="0"/>
              <a:t> до </a:t>
            </a:r>
            <a:r>
              <a:rPr lang="ru-RU" dirty="0" err="1" smtClean="0"/>
              <a:t>фебрильних</a:t>
            </a:r>
            <a:r>
              <a:rPr lang="ru-RU" dirty="0" smtClean="0"/>
              <a:t> цифр, </a:t>
            </a:r>
            <a:r>
              <a:rPr lang="ru-RU" dirty="0" err="1" smtClean="0"/>
              <a:t>нездужання</a:t>
            </a:r>
            <a:r>
              <a:rPr lang="ru-RU" dirty="0" smtClean="0"/>
              <a:t> та </a:t>
            </a:r>
            <a:r>
              <a:rPr lang="ru-RU" dirty="0" err="1" smtClean="0"/>
              <a:t>незначної</a:t>
            </a:r>
            <a:r>
              <a:rPr lang="ru-RU" dirty="0" smtClean="0"/>
              <a:t> </a:t>
            </a:r>
            <a:r>
              <a:rPr lang="ru-RU" dirty="0" err="1" smtClean="0"/>
              <a:t>хворобливості</a:t>
            </a:r>
            <a:r>
              <a:rPr lang="ru-RU" dirty="0" smtClean="0"/>
              <a:t> при </a:t>
            </a:r>
            <a:r>
              <a:rPr lang="ru-RU" dirty="0" err="1" smtClean="0"/>
              <a:t>ковтанні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Сифіліс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   </a:t>
            </a:r>
            <a:r>
              <a:rPr lang="ru-RU" dirty="0" err="1" smtClean="0"/>
              <a:t>Сифіліс</a:t>
            </a:r>
            <a:r>
              <a:rPr lang="ru-RU" dirty="0" smtClean="0"/>
              <a:t> - </a:t>
            </a:r>
            <a:r>
              <a:rPr lang="ru-RU" dirty="0" err="1" smtClean="0"/>
              <a:t>одне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самих </a:t>
            </a:r>
            <a:r>
              <a:rPr lang="ru-RU" dirty="0" err="1" smtClean="0"/>
              <a:t>заразних</a:t>
            </a:r>
            <a:r>
              <a:rPr lang="ru-RU" dirty="0" smtClean="0"/>
              <a:t> </a:t>
            </a:r>
            <a:r>
              <a:rPr lang="ru-RU" dirty="0" err="1" smtClean="0"/>
              <a:t>захворювань</a:t>
            </a:r>
            <a:r>
              <a:rPr lang="ru-RU" dirty="0" smtClean="0"/>
              <a:t>, </a:t>
            </a:r>
            <a:r>
              <a:rPr lang="ru-RU" dirty="0" err="1" smtClean="0"/>
              <a:t>переданих</a:t>
            </a:r>
            <a:r>
              <a:rPr lang="ru-RU" dirty="0" smtClean="0"/>
              <a:t> </a:t>
            </a:r>
            <a:r>
              <a:rPr lang="ru-RU" dirty="0" err="1" smtClean="0"/>
              <a:t>статевим</a:t>
            </a:r>
            <a:r>
              <a:rPr lang="ru-RU" dirty="0" smtClean="0"/>
              <a:t> шляхом, </a:t>
            </a:r>
            <a:r>
              <a:rPr lang="ru-RU" dirty="0" err="1" smtClean="0"/>
              <a:t>викликуване</a:t>
            </a:r>
            <a:r>
              <a:rPr lang="ru-RU" dirty="0" smtClean="0"/>
              <a:t> </a:t>
            </a:r>
            <a:r>
              <a:rPr lang="ru-RU" dirty="0" err="1" smtClean="0"/>
              <a:t>блідої</a:t>
            </a:r>
            <a:r>
              <a:rPr lang="ru-RU" dirty="0" smtClean="0"/>
              <a:t> трепонемою. </a:t>
            </a:r>
            <a:r>
              <a:rPr lang="ru-RU" dirty="0" err="1" smtClean="0"/>
              <a:t>Зараження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статевим</a:t>
            </a:r>
            <a:r>
              <a:rPr lang="ru-RU" dirty="0" smtClean="0"/>
              <a:t> шляхом,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вертикальним</a:t>
            </a:r>
            <a:r>
              <a:rPr lang="ru-RU" dirty="0" smtClean="0"/>
              <a:t> шляхом (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матері</a:t>
            </a:r>
            <a:r>
              <a:rPr lang="ru-RU" dirty="0" smtClean="0"/>
              <a:t> до плоду).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рідко</a:t>
            </a:r>
            <a:r>
              <a:rPr lang="ru-RU" dirty="0" smtClean="0"/>
              <a:t> </a:t>
            </a:r>
            <a:r>
              <a:rPr lang="ru-RU" dirty="0" err="1" smtClean="0"/>
              <a:t>зараження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побутовим</a:t>
            </a:r>
            <a:r>
              <a:rPr lang="ru-RU" dirty="0" smtClean="0"/>
              <a:t> шляхом, </a:t>
            </a:r>
            <a:r>
              <a:rPr lang="ru-RU" dirty="0" err="1" smtClean="0"/>
              <a:t>головним</a:t>
            </a:r>
            <a:r>
              <a:rPr lang="ru-RU" dirty="0" smtClean="0"/>
              <a:t> чином </a:t>
            </a:r>
            <a:r>
              <a:rPr lang="ru-RU" dirty="0" err="1" smtClean="0"/>
              <a:t>інфікуються</a:t>
            </a:r>
            <a:r>
              <a:rPr lang="ru-RU" dirty="0" smtClean="0"/>
              <a:t> </a:t>
            </a:r>
            <a:r>
              <a:rPr lang="ru-RU" dirty="0" err="1" smtClean="0"/>
              <a:t>маленькі</a:t>
            </a:r>
            <a:r>
              <a:rPr lang="ru-RU" dirty="0" smtClean="0"/>
              <a:t> </a:t>
            </a:r>
            <a:r>
              <a:rPr lang="ru-RU" dirty="0" err="1" smtClean="0"/>
              <a:t>діти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тісний</a:t>
            </a:r>
            <a:r>
              <a:rPr lang="ru-RU" dirty="0" smtClean="0"/>
              <a:t> контакт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хворими</a:t>
            </a:r>
            <a:r>
              <a:rPr lang="ru-RU" dirty="0" smtClean="0"/>
              <a:t> батьками.</a:t>
            </a:r>
            <a:endParaRPr lang="ru-RU" dirty="0"/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Лікування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Лікування</a:t>
            </a:r>
            <a:r>
              <a:rPr lang="ru-RU" dirty="0" smtClean="0"/>
              <a:t> </a:t>
            </a:r>
            <a:r>
              <a:rPr lang="ru-RU" dirty="0" err="1" smtClean="0"/>
              <a:t>сифілісу</a:t>
            </a:r>
            <a:r>
              <a:rPr lang="ru-RU" dirty="0" smtClean="0"/>
              <a:t> проводиться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встановлення</a:t>
            </a:r>
            <a:r>
              <a:rPr lang="ru-RU" dirty="0" smtClean="0"/>
              <a:t> </a:t>
            </a:r>
            <a:r>
              <a:rPr lang="ru-RU" dirty="0" err="1" smtClean="0"/>
              <a:t>діагнозу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підтвердження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лабораторними</a:t>
            </a:r>
            <a:r>
              <a:rPr lang="ru-RU" dirty="0" smtClean="0"/>
              <a:t> методами </a:t>
            </a:r>
            <a:r>
              <a:rPr lang="ru-RU" dirty="0" err="1" smtClean="0"/>
              <a:t>дослідження</a:t>
            </a:r>
            <a:r>
              <a:rPr lang="ru-RU" dirty="0" smtClean="0"/>
              <a:t>. </a:t>
            </a:r>
            <a:r>
              <a:rPr lang="ru-RU" dirty="0" err="1" smtClean="0"/>
              <a:t>Основним</a:t>
            </a:r>
            <a:r>
              <a:rPr lang="ru-RU" dirty="0" smtClean="0"/>
              <a:t> видом </a:t>
            </a:r>
            <a:r>
              <a:rPr lang="ru-RU" dirty="0" err="1" smtClean="0"/>
              <a:t>лікування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антибактеріальна</a:t>
            </a:r>
            <a:r>
              <a:rPr lang="ru-RU" dirty="0" smtClean="0"/>
              <a:t> </a:t>
            </a:r>
            <a:r>
              <a:rPr lang="ru-RU" dirty="0" err="1" smtClean="0"/>
              <a:t>терапія</a:t>
            </a:r>
            <a:r>
              <a:rPr lang="ru-RU" dirty="0" smtClean="0"/>
              <a:t>. </a:t>
            </a:r>
            <a:r>
              <a:rPr lang="ru-RU" dirty="0" err="1" smtClean="0"/>
              <a:t>Бліда</a:t>
            </a:r>
            <a:r>
              <a:rPr lang="ru-RU" dirty="0" smtClean="0"/>
              <a:t> трепонема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чуттєва</a:t>
            </a:r>
            <a:r>
              <a:rPr lang="ru-RU" dirty="0" smtClean="0"/>
              <a:t> до </a:t>
            </a:r>
            <a:r>
              <a:rPr lang="ru-RU" dirty="0" err="1" smtClean="0"/>
              <a:t>антибіотиків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пеніциліну</a:t>
            </a:r>
            <a:r>
              <a:rPr lang="ru-RU" dirty="0" smtClean="0"/>
              <a:t> (</a:t>
            </a:r>
            <a:r>
              <a:rPr lang="ru-RU" dirty="0" err="1" smtClean="0"/>
              <a:t>пеніцилін</a:t>
            </a:r>
            <a:r>
              <a:rPr lang="ru-RU" dirty="0" smtClean="0"/>
              <a:t>, </a:t>
            </a:r>
            <a:r>
              <a:rPr lang="ru-RU" dirty="0" err="1" smtClean="0"/>
              <a:t>біцилін</a:t>
            </a:r>
            <a:r>
              <a:rPr lang="ru-RU" dirty="0" smtClean="0"/>
              <a:t> - 1, 3, 5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ін</a:t>
            </a:r>
            <a:r>
              <a:rPr lang="ru-RU" dirty="0" smtClean="0"/>
              <a:t>.).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при </a:t>
            </a:r>
            <a:r>
              <a:rPr lang="ru-RU" dirty="0" err="1" smtClean="0"/>
              <a:t>третинному</a:t>
            </a:r>
            <a:r>
              <a:rPr lang="ru-RU" dirty="0" smtClean="0"/>
              <a:t> </a:t>
            </a:r>
            <a:r>
              <a:rPr lang="ru-RU" dirty="0" err="1" smtClean="0"/>
              <a:t>сифілісі</a:t>
            </a:r>
            <a:r>
              <a:rPr lang="ru-RU" dirty="0" smtClean="0"/>
              <a:t> </a:t>
            </a:r>
            <a:r>
              <a:rPr lang="ru-RU" dirty="0" err="1" smtClean="0"/>
              <a:t>бийохинол</a:t>
            </a:r>
            <a:r>
              <a:rPr lang="ru-RU" dirty="0" smtClean="0"/>
              <a:t>. </a:t>
            </a:r>
            <a:r>
              <a:rPr lang="ru-RU" dirty="0" err="1" smtClean="0"/>
              <a:t>Небезпечно</a:t>
            </a:r>
            <a:r>
              <a:rPr lang="ru-RU" dirty="0" smtClean="0"/>
              <a:t> </a:t>
            </a:r>
            <a:r>
              <a:rPr lang="ru-RU" dirty="0" err="1" smtClean="0"/>
              <a:t>займатися</a:t>
            </a:r>
            <a:r>
              <a:rPr lang="ru-RU" dirty="0" smtClean="0"/>
              <a:t> </a:t>
            </a:r>
            <a:r>
              <a:rPr lang="ru-RU" dirty="0" err="1" smtClean="0"/>
              <a:t>самолікуванням</a:t>
            </a:r>
            <a:r>
              <a:rPr lang="ru-RU" dirty="0" smtClean="0"/>
              <a:t> </a:t>
            </a:r>
            <a:r>
              <a:rPr lang="ru-RU" dirty="0" err="1" smtClean="0"/>
              <a:t>сифілісу</a:t>
            </a:r>
            <a:r>
              <a:rPr lang="ru-RU" dirty="0" smtClean="0"/>
              <a:t>, тому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видужання</a:t>
            </a:r>
            <a:r>
              <a:rPr lang="ru-RU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лабораторними</a:t>
            </a:r>
            <a:r>
              <a:rPr lang="ru-RU" dirty="0" smtClean="0"/>
              <a:t> методами.</a:t>
            </a:r>
            <a:endParaRPr lang="ru-RU" dirty="0"/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Проказа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-180528" y="1484784"/>
            <a:ext cx="6214464" cy="4572000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 </a:t>
            </a:r>
            <a:r>
              <a:rPr lang="vi-VN" dirty="0" smtClean="0"/>
              <a:t>Прока́за (ле́пра, хвороба Гансена) — хронічний гранулематоз (хронічна інфекційна хвороба), викликана мікобактеріями лепри. Проходить з переважним ураженням шкіри, периферійної нервової системи, іноді переднього відрізку ока, верхніх дихальних шляхів вище гортані, а також кисті та стопи.</a:t>
            </a:r>
            <a:endParaRPr lang="ru-RU" dirty="0"/>
          </a:p>
        </p:txBody>
      </p:sp>
      <p:pic>
        <p:nvPicPr>
          <p:cNvPr id="4" name="Рисунок 3" descr="default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1628800"/>
            <a:ext cx="3312368" cy="43204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Симптоми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err="1" smtClean="0"/>
              <a:t>Розрізняють</a:t>
            </a:r>
            <a:r>
              <a:rPr lang="ru-RU" dirty="0" smtClean="0"/>
              <a:t> три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типи</a:t>
            </a:r>
            <a:r>
              <a:rPr lang="ru-RU" dirty="0" smtClean="0"/>
              <a:t> </a:t>
            </a:r>
            <a:r>
              <a:rPr lang="ru-RU" dirty="0" err="1" smtClean="0"/>
              <a:t>лепри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лепроматозний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туберкулоїдний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недиференційований</a:t>
            </a:r>
            <a:r>
              <a:rPr lang="ru-RU" dirty="0" smtClean="0"/>
              <a:t> (</a:t>
            </a:r>
            <a:r>
              <a:rPr lang="ru-RU" dirty="0" err="1" smtClean="0"/>
              <a:t>невизначений</a:t>
            </a:r>
            <a:r>
              <a:rPr lang="ru-RU" dirty="0" smtClean="0"/>
              <a:t>).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</a:t>
            </a:r>
            <a:r>
              <a:rPr lang="ru-RU" dirty="0" err="1" smtClean="0"/>
              <a:t>Лепроматозний</a:t>
            </a:r>
            <a:r>
              <a:rPr lang="ru-RU" dirty="0" smtClean="0"/>
              <a:t> тип — </a:t>
            </a:r>
            <a:r>
              <a:rPr lang="ru-RU" dirty="0" err="1" smtClean="0"/>
              <a:t>найтяжча</a:t>
            </a:r>
            <a:r>
              <a:rPr lang="ru-RU" dirty="0" smtClean="0"/>
              <a:t> форма, при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уражується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та тканин (</a:t>
            </a:r>
            <a:r>
              <a:rPr lang="ru-RU" dirty="0" err="1" smtClean="0"/>
              <a:t>шкіра</a:t>
            </a:r>
            <a:r>
              <a:rPr lang="ru-RU" dirty="0" smtClean="0"/>
              <a:t>, </a:t>
            </a:r>
            <a:r>
              <a:rPr lang="ru-RU" dirty="0" err="1" smtClean="0"/>
              <a:t>слизові</a:t>
            </a:r>
            <a:r>
              <a:rPr lang="ru-RU" dirty="0" smtClean="0"/>
              <a:t>, </a:t>
            </a:r>
            <a:r>
              <a:rPr lang="ru-RU" dirty="0" err="1" smtClean="0"/>
              <a:t>лімфатичні</a:t>
            </a:r>
            <a:r>
              <a:rPr lang="ru-RU" dirty="0" smtClean="0"/>
              <a:t> </a:t>
            </a:r>
            <a:r>
              <a:rPr lang="ru-RU" dirty="0" err="1" smtClean="0"/>
              <a:t>вузли</a:t>
            </a:r>
            <a:r>
              <a:rPr lang="ru-RU" dirty="0" smtClean="0"/>
              <a:t>, </a:t>
            </a:r>
            <a:r>
              <a:rPr lang="ru-RU" dirty="0" err="1" smtClean="0"/>
              <a:t>нервові</a:t>
            </a:r>
            <a:r>
              <a:rPr lang="ru-RU" dirty="0" smtClean="0"/>
              <a:t> </a:t>
            </a:r>
            <a:r>
              <a:rPr lang="ru-RU" dirty="0" err="1" smtClean="0"/>
              <a:t>стовбури</a:t>
            </a:r>
            <a:r>
              <a:rPr lang="ru-RU" dirty="0" smtClean="0"/>
              <a:t>, </a:t>
            </a:r>
            <a:r>
              <a:rPr lang="ru-RU" dirty="0" err="1" smtClean="0"/>
              <a:t>внутрішні</a:t>
            </a:r>
            <a:r>
              <a:rPr lang="ru-RU" dirty="0" smtClean="0"/>
              <a:t> </a:t>
            </a:r>
            <a:r>
              <a:rPr lang="ru-RU" dirty="0" err="1" smtClean="0"/>
              <a:t>органи</a:t>
            </a:r>
            <a:r>
              <a:rPr lang="ru-RU" dirty="0" smtClean="0"/>
              <a:t>).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Лікування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Лікування</a:t>
            </a:r>
            <a:r>
              <a:rPr lang="ru-RU" dirty="0" smtClean="0"/>
              <a:t> прокази </a:t>
            </a:r>
            <a:r>
              <a:rPr lang="ru-RU" dirty="0" err="1" smtClean="0"/>
              <a:t>потребує</a:t>
            </a:r>
            <a:r>
              <a:rPr lang="ru-RU" dirty="0" smtClean="0"/>
              <a:t> </a:t>
            </a:r>
            <a:r>
              <a:rPr lang="ru-RU" dirty="0" err="1" smtClean="0"/>
              <a:t>участі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спеціалістів</a:t>
            </a:r>
            <a:r>
              <a:rPr lang="ru-RU" dirty="0" smtClean="0"/>
              <a:t>. </a:t>
            </a:r>
            <a:r>
              <a:rPr lang="ru-RU" dirty="0" err="1" smtClean="0"/>
              <a:t>Окрім</a:t>
            </a:r>
            <a:r>
              <a:rPr lang="ru-RU" dirty="0" smtClean="0"/>
              <a:t> </a:t>
            </a:r>
            <a:r>
              <a:rPr lang="ru-RU" dirty="0" err="1" smtClean="0"/>
              <a:t>протимікробної</a:t>
            </a:r>
            <a:r>
              <a:rPr lang="ru-RU" dirty="0" smtClean="0"/>
              <a:t> </a:t>
            </a:r>
            <a:r>
              <a:rPr lang="ru-RU" dirty="0" err="1" smtClean="0"/>
              <a:t>терапії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знадобитися</a:t>
            </a:r>
            <a:r>
              <a:rPr lang="ru-RU" dirty="0" smtClean="0"/>
              <a:t> </a:t>
            </a:r>
            <a:r>
              <a:rPr lang="ru-RU" dirty="0" err="1" smtClean="0"/>
              <a:t>консультації</a:t>
            </a:r>
            <a:r>
              <a:rPr lang="ru-RU" dirty="0" smtClean="0"/>
              <a:t> ортопеда, офтальмолога, невропатолога, </a:t>
            </a:r>
            <a:r>
              <a:rPr lang="ru-RU" dirty="0" err="1" smtClean="0"/>
              <a:t>фізіотерапевта</a:t>
            </a:r>
            <a:r>
              <a:rPr lang="ru-RU" dirty="0" smtClean="0"/>
              <a:t>. </a:t>
            </a:r>
            <a:r>
              <a:rPr lang="ru-RU" dirty="0" err="1" smtClean="0"/>
              <a:t>Хворі</a:t>
            </a:r>
            <a:r>
              <a:rPr lang="ru-RU" dirty="0" smtClean="0"/>
              <a:t> </a:t>
            </a:r>
            <a:r>
              <a:rPr lang="ru-RU" dirty="0" err="1" smtClean="0"/>
              <a:t>підлягають</a:t>
            </a:r>
            <a:r>
              <a:rPr lang="ru-RU" dirty="0" smtClean="0"/>
              <a:t> </a:t>
            </a:r>
            <a:r>
              <a:rPr lang="ru-RU" dirty="0" err="1" smtClean="0"/>
              <a:t>негайної</a:t>
            </a:r>
            <a:r>
              <a:rPr lang="ru-RU" dirty="0" smtClean="0"/>
              <a:t> </a:t>
            </a:r>
            <a:r>
              <a:rPr lang="ru-RU" dirty="0" err="1" smtClean="0"/>
              <a:t>госпіталізації</a:t>
            </a:r>
            <a:r>
              <a:rPr lang="ru-RU" dirty="0" smtClean="0"/>
              <a:t> у </a:t>
            </a:r>
            <a:r>
              <a:rPr lang="ru-RU" dirty="0" err="1" smtClean="0"/>
              <a:t>лепрозорії</a:t>
            </a:r>
            <a:r>
              <a:rPr lang="ru-RU" dirty="0" smtClean="0"/>
              <a:t>, де </a:t>
            </a:r>
            <a:r>
              <a:rPr lang="ru-RU" dirty="0" err="1" smtClean="0"/>
              <a:t>створюються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, </a:t>
            </a:r>
            <a:r>
              <a:rPr lang="ru-RU" dirty="0" err="1" smtClean="0"/>
              <a:t>наближені</a:t>
            </a:r>
            <a:r>
              <a:rPr lang="ru-RU" dirty="0" smtClean="0"/>
              <a:t> до </a:t>
            </a:r>
            <a:r>
              <a:rPr lang="ru-RU" dirty="0" err="1" smtClean="0"/>
              <a:t>домашніх</a:t>
            </a:r>
            <a:r>
              <a:rPr lang="ru-RU" dirty="0" smtClean="0"/>
              <a:t>, та </a:t>
            </a:r>
            <a:r>
              <a:rPr lang="ru-RU" dirty="0" err="1" smtClean="0"/>
              <a:t>призначається</a:t>
            </a:r>
            <a:r>
              <a:rPr lang="ru-RU" dirty="0" smtClean="0"/>
              <a:t> </a:t>
            </a:r>
            <a:r>
              <a:rPr lang="ru-RU" dirty="0" err="1" smtClean="0"/>
              <a:t>відповідне</a:t>
            </a:r>
            <a:r>
              <a:rPr lang="ru-RU" dirty="0" smtClean="0"/>
              <a:t> </a:t>
            </a:r>
            <a:r>
              <a:rPr lang="ru-RU" dirty="0" err="1" smtClean="0"/>
              <a:t>лікування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50px-SalmonellaNIAI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332656"/>
            <a:ext cx="8064896" cy="460851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67544" y="5085184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Електронна</a:t>
            </a:r>
            <a:r>
              <a:rPr lang="ru-RU" dirty="0" smtClean="0"/>
              <a:t> </a:t>
            </a:r>
            <a:r>
              <a:rPr lang="ru-RU" dirty="0" err="1" smtClean="0"/>
              <a:t>мікрофотографія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підсиленими</a:t>
            </a:r>
            <a:r>
              <a:rPr lang="ru-RU" dirty="0" smtClean="0"/>
              <a:t> </a:t>
            </a:r>
            <a:r>
              <a:rPr lang="ru-RU" dirty="0" err="1" smtClean="0"/>
              <a:t>кольорами</a:t>
            </a:r>
            <a:r>
              <a:rPr lang="ru-RU" dirty="0" smtClean="0"/>
              <a:t>, </a:t>
            </a:r>
            <a:r>
              <a:rPr lang="en-US" dirty="0" smtClean="0"/>
              <a:t>Salmonella </a:t>
            </a:r>
            <a:r>
              <a:rPr lang="en-US" dirty="0" err="1" smtClean="0"/>
              <a:t>typhimurium</a:t>
            </a:r>
            <a:r>
              <a:rPr lang="en-US" dirty="0" smtClean="0"/>
              <a:t> (</a:t>
            </a:r>
            <a:r>
              <a:rPr lang="ru-RU" dirty="0" err="1" smtClean="0"/>
              <a:t>червона</a:t>
            </a:r>
            <a:r>
              <a:rPr lang="ru-RU" dirty="0" smtClean="0"/>
              <a:t>) </a:t>
            </a:r>
            <a:r>
              <a:rPr lang="ru-RU" dirty="0" err="1" smtClean="0"/>
              <a:t>вторгається</a:t>
            </a:r>
            <a:r>
              <a:rPr lang="ru-RU" dirty="0" smtClean="0"/>
              <a:t> до </a:t>
            </a:r>
            <a:r>
              <a:rPr lang="ru-RU" dirty="0" err="1" smtClean="0"/>
              <a:t>людських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.  </a:t>
            </a:r>
            <a:endParaRPr lang="ru-RU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04664"/>
            <a:ext cx="820891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solidFill>
                  <a:srgbClr val="00B0F0"/>
                </a:solidFill>
              </a:rPr>
              <a:t>     </a:t>
            </a:r>
            <a:r>
              <a:rPr lang="ru-RU" sz="2800" dirty="0" err="1" smtClean="0">
                <a:solidFill>
                  <a:srgbClr val="00B0F0"/>
                </a:solidFill>
              </a:rPr>
              <a:t>Бактерії</a:t>
            </a:r>
            <a:r>
              <a:rPr lang="ru-RU" sz="2800" dirty="0" smtClean="0">
                <a:solidFill>
                  <a:srgbClr val="00B0F0"/>
                </a:solidFill>
              </a:rPr>
              <a:t> </a:t>
            </a:r>
            <a:r>
              <a:rPr lang="ru-RU" sz="2800" dirty="0" err="1" smtClean="0">
                <a:solidFill>
                  <a:srgbClr val="00B0F0"/>
                </a:solidFill>
              </a:rPr>
              <a:t>необхідні</a:t>
            </a:r>
            <a:r>
              <a:rPr lang="ru-RU" sz="2800" dirty="0" smtClean="0">
                <a:solidFill>
                  <a:srgbClr val="00B0F0"/>
                </a:solidFill>
              </a:rPr>
              <a:t> для </a:t>
            </a:r>
            <a:r>
              <a:rPr lang="ru-RU" sz="2800" dirty="0" err="1" smtClean="0">
                <a:solidFill>
                  <a:srgbClr val="00B0F0"/>
                </a:solidFill>
              </a:rPr>
              <a:t>існування</a:t>
            </a:r>
            <a:r>
              <a:rPr lang="ru-RU" sz="2800" dirty="0" smtClean="0">
                <a:solidFill>
                  <a:srgbClr val="00B0F0"/>
                </a:solidFill>
              </a:rPr>
              <a:t> </a:t>
            </a:r>
            <a:r>
              <a:rPr lang="ru-RU" sz="2800" dirty="0" err="1" smtClean="0">
                <a:solidFill>
                  <a:srgbClr val="00B0F0"/>
                </a:solidFill>
              </a:rPr>
              <a:t>здорової</a:t>
            </a:r>
            <a:r>
              <a:rPr lang="ru-RU" sz="2800" dirty="0" smtClean="0">
                <a:solidFill>
                  <a:srgbClr val="00B0F0"/>
                </a:solidFill>
              </a:rPr>
              <a:t> </a:t>
            </a:r>
            <a:r>
              <a:rPr lang="ru-RU" sz="2800" dirty="0" err="1" smtClean="0">
                <a:solidFill>
                  <a:srgbClr val="00B0F0"/>
                </a:solidFill>
              </a:rPr>
              <a:t>людини</a:t>
            </a:r>
            <a:r>
              <a:rPr lang="ru-RU" sz="2800" dirty="0" smtClean="0">
                <a:solidFill>
                  <a:srgbClr val="00B0F0"/>
                </a:solidFill>
              </a:rPr>
              <a:t>, </a:t>
            </a:r>
            <a:r>
              <a:rPr lang="ru-RU" sz="2800" dirty="0" err="1" smtClean="0">
                <a:solidFill>
                  <a:srgbClr val="00B0F0"/>
                </a:solidFill>
              </a:rPr>
              <a:t>але</a:t>
            </a:r>
            <a:r>
              <a:rPr lang="ru-RU" sz="2800" dirty="0" smtClean="0">
                <a:solidFill>
                  <a:srgbClr val="00B0F0"/>
                </a:solidFill>
              </a:rPr>
              <a:t> вони </a:t>
            </a:r>
            <a:r>
              <a:rPr lang="ru-RU" sz="2800" dirty="0" err="1" smtClean="0">
                <a:solidFill>
                  <a:srgbClr val="00B0F0"/>
                </a:solidFill>
              </a:rPr>
              <a:t>також</a:t>
            </a:r>
            <a:r>
              <a:rPr lang="ru-RU" sz="2800" dirty="0" smtClean="0">
                <a:solidFill>
                  <a:srgbClr val="00B0F0"/>
                </a:solidFill>
              </a:rPr>
              <a:t> </a:t>
            </a:r>
            <a:r>
              <a:rPr lang="ru-RU" sz="2800" dirty="0" err="1" smtClean="0">
                <a:solidFill>
                  <a:srgbClr val="00B0F0"/>
                </a:solidFill>
              </a:rPr>
              <a:t>складають</a:t>
            </a:r>
            <a:r>
              <a:rPr lang="ru-RU" sz="2800" dirty="0" smtClean="0">
                <a:solidFill>
                  <a:srgbClr val="00B0F0"/>
                </a:solidFill>
              </a:rPr>
              <a:t> </a:t>
            </a:r>
            <a:r>
              <a:rPr lang="ru-RU" sz="2800" dirty="0" err="1" smtClean="0">
                <a:solidFill>
                  <a:srgbClr val="00B0F0"/>
                </a:solidFill>
              </a:rPr>
              <a:t>істотну</a:t>
            </a:r>
            <a:r>
              <a:rPr lang="ru-RU" sz="2800" dirty="0" smtClean="0">
                <a:solidFill>
                  <a:srgbClr val="00B0F0"/>
                </a:solidFill>
              </a:rPr>
              <a:t> </a:t>
            </a:r>
            <a:r>
              <a:rPr lang="ru-RU" sz="2800" dirty="0" err="1" smtClean="0">
                <a:solidFill>
                  <a:srgbClr val="00B0F0"/>
                </a:solidFill>
              </a:rPr>
              <a:t>загрозу</a:t>
            </a:r>
            <a:r>
              <a:rPr lang="ru-RU" sz="2800" dirty="0" smtClean="0">
                <a:solidFill>
                  <a:srgbClr val="00B0F0"/>
                </a:solidFill>
              </a:rPr>
              <a:t> </a:t>
            </a:r>
            <a:r>
              <a:rPr lang="ru-RU" sz="2800" dirty="0" err="1" smtClean="0">
                <a:solidFill>
                  <a:srgbClr val="00B0F0"/>
                </a:solidFill>
              </a:rPr>
              <a:t>здоров'ю</a:t>
            </a:r>
            <a:r>
              <a:rPr lang="ru-RU" sz="2800" dirty="0" smtClean="0">
                <a:solidFill>
                  <a:srgbClr val="00B0F0"/>
                </a:solidFill>
              </a:rPr>
              <a:t>, </a:t>
            </a:r>
            <a:r>
              <a:rPr lang="ru-RU" sz="2800" dirty="0" err="1" smtClean="0">
                <a:solidFill>
                  <a:srgbClr val="00B0F0"/>
                </a:solidFill>
              </a:rPr>
              <a:t>породжуючи</a:t>
            </a:r>
            <a:r>
              <a:rPr lang="ru-RU" sz="2800" dirty="0" smtClean="0">
                <a:solidFill>
                  <a:srgbClr val="00B0F0"/>
                </a:solidFill>
              </a:rPr>
              <a:t> </a:t>
            </a:r>
            <a:r>
              <a:rPr lang="ru-RU" sz="2800" dirty="0" err="1" smtClean="0">
                <a:solidFill>
                  <a:srgbClr val="00B0F0"/>
                </a:solidFill>
              </a:rPr>
              <a:t>хвороби</a:t>
            </a:r>
            <a:r>
              <a:rPr lang="ru-RU" sz="2800" dirty="0" smtClean="0">
                <a:solidFill>
                  <a:srgbClr val="00B0F0"/>
                </a:solidFill>
              </a:rPr>
              <a:t>. У </a:t>
            </a:r>
            <a:r>
              <a:rPr lang="ru-RU" sz="2800" dirty="0" err="1" smtClean="0">
                <a:solidFill>
                  <a:srgbClr val="00B0F0"/>
                </a:solidFill>
              </a:rPr>
              <a:t>тілі</a:t>
            </a:r>
            <a:r>
              <a:rPr lang="ru-RU" sz="2800" dirty="0" smtClean="0">
                <a:solidFill>
                  <a:srgbClr val="00B0F0"/>
                </a:solidFill>
              </a:rPr>
              <a:t> </a:t>
            </a:r>
            <a:r>
              <a:rPr lang="ru-RU" sz="2800" dirty="0" err="1" smtClean="0">
                <a:solidFill>
                  <a:srgbClr val="00B0F0"/>
                </a:solidFill>
              </a:rPr>
              <a:t>здорової</a:t>
            </a:r>
            <a:r>
              <a:rPr lang="ru-RU" sz="2800" dirty="0" smtClean="0">
                <a:solidFill>
                  <a:srgbClr val="00B0F0"/>
                </a:solidFill>
              </a:rPr>
              <a:t> </a:t>
            </a:r>
            <a:r>
              <a:rPr lang="ru-RU" sz="2800" dirty="0" err="1" smtClean="0">
                <a:solidFill>
                  <a:srgbClr val="00B0F0"/>
                </a:solidFill>
              </a:rPr>
              <a:t>людини</a:t>
            </a:r>
            <a:r>
              <a:rPr lang="ru-RU" sz="2800" dirty="0" smtClean="0">
                <a:solidFill>
                  <a:srgbClr val="00B0F0"/>
                </a:solidFill>
              </a:rPr>
              <a:t> </a:t>
            </a:r>
            <a:r>
              <a:rPr lang="ru-RU" sz="2800" dirty="0" err="1" smtClean="0">
                <a:solidFill>
                  <a:srgbClr val="00B0F0"/>
                </a:solidFill>
              </a:rPr>
              <a:t>міститься</a:t>
            </a:r>
            <a:r>
              <a:rPr lang="ru-RU" sz="2800" dirty="0" smtClean="0">
                <a:solidFill>
                  <a:srgbClr val="00B0F0"/>
                </a:solidFill>
              </a:rPr>
              <a:t> в 10 </a:t>
            </a:r>
            <a:r>
              <a:rPr lang="ru-RU" sz="2800" dirty="0" err="1" smtClean="0">
                <a:solidFill>
                  <a:srgbClr val="00B0F0"/>
                </a:solidFill>
              </a:rPr>
              <a:t>разів</a:t>
            </a:r>
            <a:r>
              <a:rPr lang="ru-RU" sz="2800" dirty="0" smtClean="0">
                <a:solidFill>
                  <a:srgbClr val="00B0F0"/>
                </a:solidFill>
              </a:rPr>
              <a:t> </a:t>
            </a:r>
            <a:r>
              <a:rPr lang="ru-RU" sz="2800" dirty="0" err="1" smtClean="0">
                <a:solidFill>
                  <a:srgbClr val="00B0F0"/>
                </a:solidFill>
              </a:rPr>
              <a:t>більш</a:t>
            </a:r>
            <a:r>
              <a:rPr lang="ru-RU" sz="2800" dirty="0" smtClean="0">
                <a:solidFill>
                  <a:srgbClr val="00B0F0"/>
                </a:solidFill>
              </a:rPr>
              <a:t> </a:t>
            </a:r>
            <a:r>
              <a:rPr lang="ru-RU" sz="2800" dirty="0" err="1" smtClean="0">
                <a:solidFill>
                  <a:srgbClr val="00B0F0"/>
                </a:solidFill>
              </a:rPr>
              <a:t>бактеріальних</a:t>
            </a:r>
            <a:r>
              <a:rPr lang="ru-RU" sz="2800" dirty="0" smtClean="0">
                <a:solidFill>
                  <a:srgbClr val="00B0F0"/>
                </a:solidFill>
              </a:rPr>
              <a:t> </a:t>
            </a:r>
            <a:r>
              <a:rPr lang="ru-RU" sz="2800" dirty="0" err="1" smtClean="0">
                <a:solidFill>
                  <a:srgbClr val="00B0F0"/>
                </a:solidFill>
              </a:rPr>
              <a:t>клітин</a:t>
            </a:r>
            <a:r>
              <a:rPr lang="ru-RU" sz="2800" dirty="0" smtClean="0">
                <a:solidFill>
                  <a:srgbClr val="00B0F0"/>
                </a:solidFill>
              </a:rPr>
              <a:t>, </a:t>
            </a:r>
            <a:r>
              <a:rPr lang="ru-RU" sz="2800" dirty="0" err="1" smtClean="0">
                <a:solidFill>
                  <a:srgbClr val="00B0F0"/>
                </a:solidFill>
              </a:rPr>
              <a:t>ніж</a:t>
            </a:r>
            <a:r>
              <a:rPr lang="ru-RU" sz="2800" dirty="0" smtClean="0">
                <a:solidFill>
                  <a:srgbClr val="00B0F0"/>
                </a:solidFill>
              </a:rPr>
              <a:t> </a:t>
            </a:r>
            <a:r>
              <a:rPr lang="ru-RU" sz="2800" dirty="0" err="1" smtClean="0">
                <a:solidFill>
                  <a:srgbClr val="00B0F0"/>
                </a:solidFill>
              </a:rPr>
              <a:t>клітин</a:t>
            </a:r>
            <a:r>
              <a:rPr lang="ru-RU" sz="2800" dirty="0" smtClean="0">
                <a:solidFill>
                  <a:srgbClr val="00B0F0"/>
                </a:solidFill>
              </a:rPr>
              <a:t> </a:t>
            </a:r>
            <a:r>
              <a:rPr lang="ru-RU" sz="2800" dirty="0" err="1" smtClean="0">
                <a:solidFill>
                  <a:srgbClr val="00B0F0"/>
                </a:solidFill>
              </a:rPr>
              <a:t>людини</a:t>
            </a:r>
            <a:r>
              <a:rPr lang="ru-RU" sz="2800" dirty="0" smtClean="0">
                <a:solidFill>
                  <a:srgbClr val="00B0F0"/>
                </a:solidFill>
              </a:rPr>
              <a:t>, </a:t>
            </a:r>
            <a:r>
              <a:rPr lang="ru-RU" sz="2800" dirty="0" err="1" smtClean="0">
                <a:solidFill>
                  <a:srgbClr val="00B0F0"/>
                </a:solidFill>
              </a:rPr>
              <a:t>більшість</a:t>
            </a:r>
            <a:r>
              <a:rPr lang="ru-RU" sz="2800" dirty="0" smtClean="0">
                <a:solidFill>
                  <a:srgbClr val="00B0F0"/>
                </a:solidFill>
              </a:rPr>
              <a:t> </a:t>
            </a:r>
            <a:r>
              <a:rPr lang="ru-RU" sz="2800" dirty="0" err="1" smtClean="0">
                <a:solidFill>
                  <a:srgbClr val="00B0F0"/>
                </a:solidFill>
              </a:rPr>
              <a:t>бактерій</a:t>
            </a:r>
            <a:r>
              <a:rPr lang="ru-RU" sz="2800" dirty="0" smtClean="0">
                <a:solidFill>
                  <a:srgbClr val="00B0F0"/>
                </a:solidFill>
              </a:rPr>
              <a:t> </a:t>
            </a:r>
            <a:r>
              <a:rPr lang="ru-RU" sz="2800" dirty="0" err="1" smtClean="0">
                <a:solidFill>
                  <a:srgbClr val="00B0F0"/>
                </a:solidFill>
              </a:rPr>
              <a:t>знаходяться</a:t>
            </a:r>
            <a:r>
              <a:rPr lang="ru-RU" sz="2800" dirty="0" smtClean="0">
                <a:solidFill>
                  <a:srgbClr val="00B0F0"/>
                </a:solidFill>
              </a:rPr>
              <a:t> на </a:t>
            </a:r>
            <a:r>
              <a:rPr lang="ru-RU" sz="2800" dirty="0" err="1" smtClean="0">
                <a:solidFill>
                  <a:srgbClr val="00B0F0"/>
                </a:solidFill>
              </a:rPr>
              <a:t>шкірі</a:t>
            </a:r>
            <a:r>
              <a:rPr lang="ru-RU" sz="2800" dirty="0" smtClean="0">
                <a:solidFill>
                  <a:srgbClr val="00B0F0"/>
                </a:solidFill>
              </a:rPr>
              <a:t> </a:t>
            </a:r>
            <a:r>
              <a:rPr lang="ru-RU" sz="2800" dirty="0" err="1" smtClean="0">
                <a:solidFill>
                  <a:srgbClr val="00B0F0"/>
                </a:solidFill>
              </a:rPr>
              <a:t>і</a:t>
            </a:r>
            <a:r>
              <a:rPr lang="ru-RU" sz="2800" dirty="0" smtClean="0">
                <a:solidFill>
                  <a:srgbClr val="00B0F0"/>
                </a:solidFill>
              </a:rPr>
              <a:t> в травному </a:t>
            </a:r>
            <a:r>
              <a:rPr lang="ru-RU" sz="2800" dirty="0" err="1" smtClean="0">
                <a:solidFill>
                  <a:srgbClr val="00B0F0"/>
                </a:solidFill>
              </a:rPr>
              <a:t>тракті</a:t>
            </a:r>
            <a:r>
              <a:rPr lang="ru-RU" sz="2800" dirty="0" smtClean="0">
                <a:solidFill>
                  <a:srgbClr val="00B0F0"/>
                </a:solidFill>
              </a:rPr>
              <a:t>. </a:t>
            </a:r>
            <a:r>
              <a:rPr lang="ru-RU" sz="2800" dirty="0" err="1" smtClean="0">
                <a:solidFill>
                  <a:srgbClr val="00B0F0"/>
                </a:solidFill>
              </a:rPr>
              <a:t>Завдяки</a:t>
            </a:r>
            <a:r>
              <a:rPr lang="ru-RU" sz="2800" dirty="0" smtClean="0">
                <a:solidFill>
                  <a:srgbClr val="00B0F0"/>
                </a:solidFill>
              </a:rPr>
              <a:t> </a:t>
            </a:r>
            <a:r>
              <a:rPr lang="ru-RU" sz="2800" dirty="0" err="1" smtClean="0">
                <a:solidFill>
                  <a:srgbClr val="00B0F0"/>
                </a:solidFill>
              </a:rPr>
              <a:t>їх</a:t>
            </a:r>
            <a:r>
              <a:rPr lang="ru-RU" sz="2800" dirty="0" smtClean="0">
                <a:solidFill>
                  <a:srgbClr val="00B0F0"/>
                </a:solidFill>
              </a:rPr>
              <a:t> </a:t>
            </a:r>
            <a:r>
              <a:rPr lang="ru-RU" sz="2800" dirty="0" err="1" smtClean="0">
                <a:solidFill>
                  <a:srgbClr val="00B0F0"/>
                </a:solidFill>
              </a:rPr>
              <a:t>дрібноті</a:t>
            </a:r>
            <a:r>
              <a:rPr lang="ru-RU" sz="2800" dirty="0" smtClean="0">
                <a:solidFill>
                  <a:srgbClr val="00B0F0"/>
                </a:solidFill>
              </a:rPr>
              <a:t>, </a:t>
            </a:r>
            <a:r>
              <a:rPr lang="ru-RU" sz="2800" dirty="0" err="1" smtClean="0">
                <a:solidFill>
                  <a:srgbClr val="00B0F0"/>
                </a:solidFill>
              </a:rPr>
              <a:t>бактерії-коменсали</a:t>
            </a:r>
            <a:r>
              <a:rPr lang="ru-RU" sz="2800" dirty="0" smtClean="0">
                <a:solidFill>
                  <a:srgbClr val="00B0F0"/>
                </a:solidFill>
              </a:rPr>
              <a:t> </a:t>
            </a:r>
            <a:r>
              <a:rPr lang="ru-RU" sz="2800" dirty="0" err="1" smtClean="0">
                <a:solidFill>
                  <a:srgbClr val="00B0F0"/>
                </a:solidFill>
              </a:rPr>
              <a:t>усюди</a:t>
            </a:r>
            <a:r>
              <a:rPr lang="ru-RU" sz="2800" dirty="0" smtClean="0">
                <a:solidFill>
                  <a:srgbClr val="00B0F0"/>
                </a:solidFill>
              </a:rPr>
              <a:t> </a:t>
            </a:r>
            <a:r>
              <a:rPr lang="ru-RU" sz="2800" dirty="0" err="1" smtClean="0">
                <a:solidFill>
                  <a:srgbClr val="00B0F0"/>
                </a:solidFill>
              </a:rPr>
              <a:t>захоплюють</a:t>
            </a:r>
            <a:r>
              <a:rPr lang="ru-RU" sz="2800" dirty="0" smtClean="0">
                <a:solidFill>
                  <a:srgbClr val="00B0F0"/>
                </a:solidFill>
              </a:rPr>
              <a:t> </a:t>
            </a:r>
            <a:r>
              <a:rPr lang="ru-RU" sz="2800" dirty="0" err="1" smtClean="0">
                <a:solidFill>
                  <a:srgbClr val="00B0F0"/>
                </a:solidFill>
              </a:rPr>
              <a:t>тіла</a:t>
            </a:r>
            <a:r>
              <a:rPr lang="ru-RU" sz="2800" dirty="0" smtClean="0">
                <a:solidFill>
                  <a:srgbClr val="00B0F0"/>
                </a:solidFill>
              </a:rPr>
              <a:t> </a:t>
            </a:r>
            <a:r>
              <a:rPr lang="ru-RU" sz="2800" dirty="0" err="1" smtClean="0">
                <a:solidFill>
                  <a:srgbClr val="00B0F0"/>
                </a:solidFill>
              </a:rPr>
              <a:t>тварин</a:t>
            </a:r>
            <a:r>
              <a:rPr lang="ru-RU" sz="2800" dirty="0" smtClean="0">
                <a:solidFill>
                  <a:srgbClr val="00B0F0"/>
                </a:solidFill>
              </a:rPr>
              <a:t> </a:t>
            </a:r>
            <a:r>
              <a:rPr lang="ru-RU" sz="2800" dirty="0" err="1" smtClean="0">
                <a:solidFill>
                  <a:srgbClr val="00B0F0"/>
                </a:solidFill>
              </a:rPr>
              <a:t>і</a:t>
            </a:r>
            <a:r>
              <a:rPr lang="ru-RU" sz="2800" dirty="0" smtClean="0">
                <a:solidFill>
                  <a:srgbClr val="00B0F0"/>
                </a:solidFill>
              </a:rPr>
              <a:t> </a:t>
            </a:r>
            <a:r>
              <a:rPr lang="ru-RU" sz="2800" dirty="0" err="1" smtClean="0">
                <a:solidFill>
                  <a:srgbClr val="00B0F0"/>
                </a:solidFill>
              </a:rPr>
              <a:t>рослин</a:t>
            </a:r>
            <a:r>
              <a:rPr lang="ru-RU" sz="2800" dirty="0" smtClean="0">
                <a:solidFill>
                  <a:srgbClr val="00B0F0"/>
                </a:solidFill>
              </a:rPr>
              <a:t> точно так, як вони </a:t>
            </a:r>
            <a:r>
              <a:rPr lang="ru-RU" sz="2800" dirty="0" err="1" smtClean="0">
                <a:solidFill>
                  <a:srgbClr val="00B0F0"/>
                </a:solidFill>
              </a:rPr>
              <a:t>захоплюють</a:t>
            </a:r>
            <a:r>
              <a:rPr lang="ru-RU" sz="2800" dirty="0" smtClean="0">
                <a:solidFill>
                  <a:srgbClr val="00B0F0"/>
                </a:solidFill>
              </a:rPr>
              <a:t> </a:t>
            </a:r>
            <a:r>
              <a:rPr lang="ru-RU" sz="2800" dirty="0" err="1" smtClean="0">
                <a:solidFill>
                  <a:srgbClr val="00B0F0"/>
                </a:solidFill>
              </a:rPr>
              <a:t>будь-яку</a:t>
            </a:r>
            <a:r>
              <a:rPr lang="ru-RU" sz="2800" dirty="0" smtClean="0">
                <a:solidFill>
                  <a:srgbClr val="00B0F0"/>
                </a:solidFill>
              </a:rPr>
              <a:t> </a:t>
            </a:r>
            <a:r>
              <a:rPr lang="ru-RU" sz="2800" dirty="0" err="1" smtClean="0">
                <a:solidFill>
                  <a:srgbClr val="00B0F0"/>
                </a:solidFill>
              </a:rPr>
              <a:t>іншу</a:t>
            </a:r>
            <a:r>
              <a:rPr lang="ru-RU" sz="2800" dirty="0" smtClean="0">
                <a:solidFill>
                  <a:srgbClr val="00B0F0"/>
                </a:solidFill>
              </a:rPr>
              <a:t> </a:t>
            </a:r>
            <a:r>
              <a:rPr lang="ru-RU" sz="2800" dirty="0" err="1" smtClean="0">
                <a:solidFill>
                  <a:srgbClr val="00B0F0"/>
                </a:solidFill>
              </a:rPr>
              <a:t>поверхню</a:t>
            </a:r>
            <a:r>
              <a:rPr lang="ru-RU" sz="2800" dirty="0" smtClean="0">
                <a:solidFill>
                  <a:srgbClr val="00B0F0"/>
                </a:solidFill>
              </a:rPr>
              <a:t>.</a:t>
            </a:r>
            <a:endParaRPr lang="ru-RU" sz="2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71105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Бактеріальні</a:t>
            </a:r>
            <a:r>
              <a:rPr lang="ru-RU" sz="2800" dirty="0" smtClean="0"/>
              <a:t> </a:t>
            </a:r>
            <a:r>
              <a:rPr lang="ru-RU" sz="2800" dirty="0" err="1" smtClean="0"/>
              <a:t>інфекції</a:t>
            </a:r>
            <a:r>
              <a:rPr lang="ru-RU" sz="2800" dirty="0" smtClean="0"/>
              <a:t> часто </a:t>
            </a:r>
            <a:r>
              <a:rPr lang="ru-RU" sz="2800" dirty="0" err="1" smtClean="0"/>
              <a:t>можуть</a:t>
            </a:r>
            <a:r>
              <a:rPr lang="ru-RU" sz="2800" dirty="0" smtClean="0"/>
              <a:t> </a:t>
            </a:r>
            <a:r>
              <a:rPr lang="ru-RU" sz="2800" dirty="0" err="1" smtClean="0"/>
              <a:t>лікуватися</a:t>
            </a:r>
            <a:r>
              <a:rPr lang="ru-RU" sz="2800" dirty="0" smtClean="0"/>
              <a:t> за </a:t>
            </a:r>
            <a:r>
              <a:rPr lang="ru-RU" sz="2800" dirty="0" err="1" smtClean="0"/>
              <a:t>допомогою</a:t>
            </a:r>
            <a:r>
              <a:rPr lang="ru-RU" sz="2800" dirty="0" smtClean="0"/>
              <a:t> </a:t>
            </a:r>
            <a:r>
              <a:rPr lang="ru-RU" sz="2800" dirty="0" err="1" smtClean="0"/>
              <a:t>антибіотиків</a:t>
            </a:r>
            <a:r>
              <a:rPr lang="ru-RU" sz="2800" dirty="0" smtClean="0"/>
              <a:t>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</a:t>
            </a:r>
            <a:r>
              <a:rPr lang="ru-RU" sz="2800" dirty="0" err="1" smtClean="0"/>
              <a:t>називаються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бактеріцидними</a:t>
            </a:r>
            <a:r>
              <a:rPr lang="ru-RU" sz="2800" dirty="0" smtClean="0"/>
              <a:t>, </a:t>
            </a:r>
            <a:r>
              <a:rPr lang="ru-RU" sz="2800" dirty="0" err="1" smtClean="0"/>
              <a:t>якщо</a:t>
            </a:r>
            <a:r>
              <a:rPr lang="ru-RU" sz="2800" dirty="0" smtClean="0"/>
              <a:t> вини </a:t>
            </a:r>
            <a:r>
              <a:rPr lang="ru-RU" sz="2800" dirty="0" err="1" smtClean="0"/>
              <a:t>вбивають</a:t>
            </a:r>
            <a:r>
              <a:rPr lang="ru-RU" sz="2800" dirty="0" smtClean="0"/>
              <a:t> </a:t>
            </a:r>
            <a:r>
              <a:rPr lang="ru-RU" sz="2800" dirty="0" err="1" smtClean="0"/>
              <a:t>бактерій</a:t>
            </a:r>
            <a:r>
              <a:rPr lang="ru-RU" sz="2800" dirty="0" smtClean="0"/>
              <a:t>,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ru-RU" sz="2800" dirty="0" err="1" smtClean="0"/>
              <a:t>бактеріостатичними</a:t>
            </a:r>
            <a:r>
              <a:rPr lang="ru-RU" sz="2800" dirty="0" smtClean="0"/>
              <a:t>, </a:t>
            </a:r>
            <a:r>
              <a:rPr lang="ru-RU" sz="2800" dirty="0" err="1" smtClean="0"/>
              <a:t>якщо</a:t>
            </a:r>
            <a:r>
              <a:rPr lang="ru-RU" sz="2800" dirty="0" smtClean="0"/>
              <a:t> вони </a:t>
            </a:r>
            <a:r>
              <a:rPr lang="ru-RU" sz="2800" dirty="0" err="1" smtClean="0"/>
              <a:t>тільки</a:t>
            </a:r>
            <a:r>
              <a:rPr lang="ru-RU" sz="2800" dirty="0" smtClean="0"/>
              <a:t> </a:t>
            </a:r>
            <a:r>
              <a:rPr lang="ru-RU" sz="2800" dirty="0" err="1" smtClean="0"/>
              <a:t>запобігають</a:t>
            </a:r>
            <a:r>
              <a:rPr lang="ru-RU" sz="2800" dirty="0" smtClean="0"/>
              <a:t> росту </a:t>
            </a:r>
            <a:r>
              <a:rPr lang="ru-RU" sz="2800" dirty="0" err="1" smtClean="0"/>
              <a:t>бактерій</a:t>
            </a:r>
            <a:r>
              <a:rPr lang="ru-RU" sz="2800" dirty="0" smtClean="0"/>
              <a:t>. </a:t>
            </a:r>
            <a:r>
              <a:rPr lang="ru-RU" sz="2800" dirty="0" err="1" smtClean="0"/>
              <a:t>Існує</a:t>
            </a:r>
            <a:r>
              <a:rPr lang="ru-RU" sz="2800" dirty="0" smtClean="0"/>
              <a:t> </a:t>
            </a:r>
            <a:r>
              <a:rPr lang="ru-RU" sz="2800" dirty="0" err="1" smtClean="0"/>
              <a:t>багато</a:t>
            </a:r>
            <a:r>
              <a:rPr lang="ru-RU" sz="2800" dirty="0" smtClean="0"/>
              <a:t> </a:t>
            </a:r>
            <a:r>
              <a:rPr lang="ru-RU" sz="2800" dirty="0" err="1" smtClean="0"/>
              <a:t>типів</a:t>
            </a:r>
            <a:r>
              <a:rPr lang="ru-RU" sz="2800" dirty="0" smtClean="0"/>
              <a:t> </a:t>
            </a:r>
            <a:r>
              <a:rPr lang="ru-RU" sz="2800" dirty="0" err="1" smtClean="0"/>
              <a:t>антибіотиків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кожен</a:t>
            </a:r>
            <a:r>
              <a:rPr lang="ru-RU" sz="2800" dirty="0" smtClean="0"/>
              <a:t> </a:t>
            </a:r>
            <a:r>
              <a:rPr lang="ru-RU" sz="2800" dirty="0" err="1" smtClean="0"/>
              <a:t>клас</a:t>
            </a:r>
            <a:r>
              <a:rPr lang="ru-RU" sz="2800" dirty="0" smtClean="0"/>
              <a:t> </a:t>
            </a:r>
            <a:r>
              <a:rPr lang="ru-RU" sz="2800" dirty="0" err="1" smtClean="0"/>
              <a:t>інгібує</a:t>
            </a:r>
            <a:r>
              <a:rPr lang="ru-RU" sz="2800" dirty="0" smtClean="0"/>
              <a:t> </a:t>
            </a:r>
            <a:r>
              <a:rPr lang="ru-RU" sz="2800" dirty="0" err="1" smtClean="0"/>
              <a:t>процес</a:t>
            </a:r>
            <a:r>
              <a:rPr lang="ru-RU" sz="2800" dirty="0" smtClean="0"/>
              <a:t>, </a:t>
            </a:r>
            <a:r>
              <a:rPr lang="ru-RU" sz="2800" dirty="0" err="1" smtClean="0"/>
              <a:t>відмінний</a:t>
            </a:r>
            <a:r>
              <a:rPr lang="ru-RU" sz="2800" dirty="0" smtClean="0"/>
              <a:t> у </a:t>
            </a:r>
            <a:r>
              <a:rPr lang="ru-RU" sz="2800" dirty="0" err="1" smtClean="0"/>
              <a:t>патогені</a:t>
            </a:r>
            <a:r>
              <a:rPr lang="ru-RU" sz="2800" dirty="0" smtClean="0"/>
              <a:t> </a:t>
            </a:r>
            <a:r>
              <a:rPr lang="ru-RU" sz="2800" dirty="0" err="1" smtClean="0"/>
              <a:t>порівняно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хазяїном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Антибіотики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268760"/>
            <a:ext cx="4788024" cy="5589240"/>
          </a:xfrm>
        </p:spPr>
        <p:txBody>
          <a:bodyPr>
            <a:noAutofit/>
          </a:bodyPr>
          <a:lstStyle/>
          <a:p>
            <a:r>
              <a:rPr lang="ru-RU" sz="2400" dirty="0" err="1" smtClean="0"/>
              <a:t>Хлорамфенікол</a:t>
            </a:r>
            <a:r>
              <a:rPr lang="en-US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пуроміцин</a:t>
            </a:r>
            <a:r>
              <a:rPr lang="ru-RU" sz="2400" dirty="0" smtClean="0"/>
              <a:t>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перешкоджають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роботі</a:t>
            </a:r>
            <a:r>
              <a:rPr lang="ru-RU" sz="2400" dirty="0" smtClean="0"/>
              <a:t> </a:t>
            </a:r>
            <a:r>
              <a:rPr lang="ru-RU" sz="2400" dirty="0" err="1" smtClean="0"/>
              <a:t>бактеріальних</a:t>
            </a:r>
            <a:r>
              <a:rPr lang="ru-RU" sz="2400" dirty="0" smtClean="0"/>
              <a:t> рибосом, </a:t>
            </a:r>
            <a:r>
              <a:rPr lang="ru-RU" sz="2400" dirty="0" err="1" smtClean="0"/>
              <a:t>але</a:t>
            </a:r>
            <a:r>
              <a:rPr lang="ru-RU" sz="2400" dirty="0" smtClean="0"/>
              <a:t> не структурно </a:t>
            </a:r>
            <a:r>
              <a:rPr lang="ru-RU" sz="2400" dirty="0" err="1" smtClean="0"/>
              <a:t>відмінних</a:t>
            </a:r>
            <a:r>
              <a:rPr lang="ru-RU" sz="2400" dirty="0" smtClean="0"/>
              <a:t> рибосом </a:t>
            </a:r>
            <a:r>
              <a:rPr lang="ru-RU" sz="2400" dirty="0" err="1" smtClean="0"/>
              <a:t>еукаріотів</a:t>
            </a:r>
            <a:r>
              <a:rPr lang="ru-RU" sz="2400" dirty="0" smtClean="0"/>
              <a:t>. </a:t>
            </a:r>
            <a:r>
              <a:rPr lang="ru-RU" sz="2400" dirty="0" err="1" smtClean="0"/>
              <a:t>Антибіотики</a:t>
            </a:r>
            <a:r>
              <a:rPr lang="en-US" sz="2400" dirty="0" smtClean="0"/>
              <a:t> </a:t>
            </a:r>
            <a:r>
              <a:rPr lang="ru-RU" sz="2400" dirty="0" err="1" smtClean="0"/>
              <a:t>використовуються</a:t>
            </a:r>
            <a:r>
              <a:rPr lang="ru-RU" sz="2400" dirty="0" smtClean="0"/>
              <a:t> як для </a:t>
            </a:r>
            <a:r>
              <a:rPr lang="ru-RU" sz="2400" dirty="0" err="1" smtClean="0"/>
              <a:t>лікування</a:t>
            </a:r>
            <a:r>
              <a:rPr lang="ru-RU" sz="2400" dirty="0" smtClean="0"/>
              <a:t> хвороб людей, так</a:t>
            </a:r>
            <a:r>
              <a:rPr lang="en-US" sz="2400" smtClean="0"/>
              <a:t> </a:t>
            </a:r>
            <a:r>
              <a:rPr lang="ru-RU" sz="2400" smtClean="0"/>
              <a:t>і</a:t>
            </a:r>
            <a:r>
              <a:rPr lang="ru-RU" sz="2400" dirty="0" smtClean="0"/>
              <a:t> в </a:t>
            </a:r>
            <a:r>
              <a:rPr lang="ru-RU" sz="2400" dirty="0" err="1" smtClean="0"/>
              <a:t>інтенсивному</a:t>
            </a:r>
            <a:r>
              <a:rPr lang="ru-RU" sz="2400" dirty="0" smtClean="0"/>
              <a:t> </a:t>
            </a:r>
            <a:r>
              <a:rPr lang="ru-RU" sz="2400" dirty="0" err="1" smtClean="0"/>
              <a:t>сільському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господарстві</a:t>
            </a:r>
            <a:r>
              <a:rPr lang="ru-RU" sz="2400" dirty="0" smtClean="0"/>
              <a:t>, </a:t>
            </a:r>
            <a:r>
              <a:rPr lang="ru-RU" sz="2400" dirty="0" err="1" smtClean="0"/>
              <a:t>щоб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просувати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ріст</a:t>
            </a:r>
            <a:r>
              <a:rPr lang="ru-RU" sz="2400" dirty="0" smtClean="0"/>
              <a:t> </a:t>
            </a:r>
            <a:r>
              <a:rPr lang="ru-RU" sz="2400" dirty="0" err="1" smtClean="0"/>
              <a:t>тварин</a:t>
            </a:r>
            <a:r>
              <a:rPr lang="ru-RU" sz="2400" dirty="0" smtClean="0"/>
              <a:t>, </a:t>
            </a:r>
            <a:r>
              <a:rPr lang="ru-RU" sz="2400" dirty="0" err="1" smtClean="0"/>
              <a:t>але</a:t>
            </a:r>
            <a:r>
              <a:rPr lang="ru-RU" sz="2400" dirty="0" smtClean="0"/>
              <a:t> </a:t>
            </a:r>
            <a:r>
              <a:rPr lang="ru-RU" sz="2400" dirty="0" err="1" smtClean="0"/>
              <a:t>таке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використання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сприяє</a:t>
            </a:r>
            <a:r>
              <a:rPr lang="ru-RU" sz="2400" dirty="0" smtClean="0"/>
              <a:t> </a:t>
            </a:r>
            <a:r>
              <a:rPr lang="ru-RU" sz="2400" dirty="0" err="1" smtClean="0"/>
              <a:t>швидкому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розвитку</a:t>
            </a:r>
            <a:r>
              <a:rPr lang="ru-RU" sz="2400" dirty="0" smtClean="0"/>
              <a:t> </a:t>
            </a:r>
            <a:r>
              <a:rPr lang="ru-RU" sz="2400" dirty="0" err="1" smtClean="0"/>
              <a:t>резистентності</a:t>
            </a:r>
            <a:r>
              <a:rPr lang="ru-RU" sz="2400" dirty="0" smtClean="0"/>
              <a:t> (</a:t>
            </a:r>
            <a:r>
              <a:rPr lang="ru-RU" sz="2400" dirty="0" err="1" smtClean="0"/>
              <a:t>стійкості</a:t>
            </a:r>
            <a:r>
              <a:rPr lang="ru-RU" sz="2400" dirty="0" smtClean="0"/>
              <a:t> до </a:t>
            </a:r>
            <a:r>
              <a:rPr lang="ru-RU" sz="2400" dirty="0" err="1" smtClean="0"/>
              <a:t>антибіотиків</a:t>
            </a:r>
            <a:r>
              <a:rPr lang="ru-RU" sz="2400" dirty="0" smtClean="0"/>
              <a:t>) у </a:t>
            </a:r>
            <a:r>
              <a:rPr lang="ru-RU" sz="2400" dirty="0" err="1" smtClean="0"/>
              <a:t>бактерій</a:t>
            </a:r>
            <a:r>
              <a:rPr lang="en-US" sz="2400" dirty="0" smtClean="0"/>
              <a:t>.</a:t>
            </a:r>
            <a:endParaRPr lang="ru-RU" sz="2400" dirty="0"/>
          </a:p>
        </p:txBody>
      </p:sp>
      <p:pic>
        <p:nvPicPr>
          <p:cNvPr id="6" name="Рисунок 5" descr="default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2132856"/>
            <a:ext cx="3384376" cy="3888432"/>
          </a:xfrm>
          <a:prstGeom prst="rect">
            <a:avLst/>
          </a:prstGeom>
        </p:spPr>
      </p:pic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2656"/>
            <a:ext cx="806489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   </a:t>
            </a:r>
            <a:r>
              <a:rPr lang="ru-RU" sz="2800" dirty="0" err="1" smtClean="0"/>
              <a:t>Інфекції</a:t>
            </a:r>
            <a:r>
              <a:rPr lang="ru-RU" sz="2800" dirty="0" smtClean="0"/>
              <a:t> </a:t>
            </a:r>
            <a:r>
              <a:rPr lang="ru-RU" sz="2800" dirty="0" err="1" smtClean="0"/>
              <a:t>можна</a:t>
            </a:r>
            <a:r>
              <a:rPr lang="ru-RU" sz="2800" dirty="0" smtClean="0"/>
              <a:t> </a:t>
            </a:r>
            <a:r>
              <a:rPr lang="ru-RU" sz="2800" dirty="0" err="1" smtClean="0"/>
              <a:t>запобігти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антисептичними</a:t>
            </a:r>
            <a:r>
              <a:rPr lang="ru-RU" sz="2800" dirty="0" smtClean="0"/>
              <a:t> заходами, </a:t>
            </a:r>
            <a:r>
              <a:rPr lang="ru-RU" sz="2800" dirty="0" err="1" smtClean="0"/>
              <a:t>наприклад</a:t>
            </a:r>
            <a:r>
              <a:rPr lang="ru-RU" sz="2800" dirty="0" smtClean="0"/>
              <a:t> </a:t>
            </a:r>
            <a:r>
              <a:rPr lang="ru-RU" sz="2800" dirty="0" err="1" smtClean="0"/>
              <a:t>стерилізуванням</a:t>
            </a:r>
            <a:r>
              <a:rPr lang="ru-RU" sz="2800" dirty="0" smtClean="0"/>
              <a:t> </a:t>
            </a:r>
            <a:r>
              <a:rPr lang="ru-RU" sz="2800" dirty="0" err="1" smtClean="0"/>
              <a:t>шкіри</a:t>
            </a:r>
            <a:r>
              <a:rPr lang="ru-RU" sz="2800" dirty="0" smtClean="0"/>
              <a:t> перед </a:t>
            </a:r>
            <a:r>
              <a:rPr lang="ru-RU" sz="2800" dirty="0" err="1" smtClean="0"/>
              <a:t>проникненням</a:t>
            </a:r>
            <a:r>
              <a:rPr lang="ru-RU" sz="2800" dirty="0" smtClean="0"/>
              <a:t> </a:t>
            </a:r>
            <a:r>
              <a:rPr lang="ru-RU" sz="2800" dirty="0" err="1" smtClean="0"/>
              <a:t>голкою</a:t>
            </a:r>
            <a:r>
              <a:rPr lang="ru-RU" sz="2800" dirty="0" smtClean="0"/>
              <a:t> шприца,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правильним</a:t>
            </a:r>
            <a:r>
              <a:rPr lang="ru-RU" sz="2800" dirty="0" smtClean="0"/>
              <a:t> доглядом </a:t>
            </a:r>
            <a:r>
              <a:rPr lang="ru-RU" sz="2800" dirty="0" err="1" smtClean="0"/>
              <a:t>катетерів</a:t>
            </a:r>
            <a:r>
              <a:rPr lang="ru-RU" sz="2800" dirty="0" smtClean="0"/>
              <a:t> в </a:t>
            </a:r>
            <a:r>
              <a:rPr lang="ru-RU" sz="2800" dirty="0" err="1" smtClean="0"/>
              <a:t>медицині</a:t>
            </a:r>
            <a:r>
              <a:rPr lang="ru-RU" sz="2800" dirty="0" smtClean="0"/>
              <a:t>. </a:t>
            </a:r>
            <a:r>
              <a:rPr lang="ru-RU" sz="2800" dirty="0" err="1" smtClean="0"/>
              <a:t>Хірургічні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зубні</a:t>
            </a:r>
            <a:r>
              <a:rPr lang="ru-RU" sz="2800" dirty="0" smtClean="0"/>
              <a:t> </a:t>
            </a:r>
            <a:r>
              <a:rPr lang="ru-RU" sz="2800" dirty="0" err="1" smtClean="0"/>
              <a:t>інструменти</a:t>
            </a:r>
            <a:r>
              <a:rPr lang="ru-RU" sz="2800" dirty="0" smtClean="0"/>
              <a:t> </a:t>
            </a:r>
            <a:r>
              <a:rPr lang="ru-RU" sz="2800" dirty="0" err="1" smtClean="0"/>
              <a:t>також</a:t>
            </a:r>
            <a:r>
              <a:rPr lang="ru-RU" sz="2800" dirty="0" smtClean="0"/>
              <a:t> </a:t>
            </a:r>
            <a:r>
              <a:rPr lang="ru-RU" sz="2800" dirty="0" err="1" smtClean="0"/>
              <a:t>мають</a:t>
            </a:r>
            <a:r>
              <a:rPr lang="ru-RU" sz="2800" dirty="0" smtClean="0"/>
              <a:t> бути </a:t>
            </a:r>
            <a:r>
              <a:rPr lang="ru-RU" sz="2800" dirty="0" err="1" smtClean="0"/>
              <a:t>простерилізованими</a:t>
            </a:r>
            <a:r>
              <a:rPr lang="ru-RU" sz="2800" dirty="0" smtClean="0"/>
              <a:t> </a:t>
            </a:r>
            <a:r>
              <a:rPr lang="ru-RU" sz="2800" dirty="0" err="1" smtClean="0"/>
              <a:t>щоб</a:t>
            </a:r>
            <a:r>
              <a:rPr lang="ru-RU" sz="2800" dirty="0" smtClean="0"/>
              <a:t> </a:t>
            </a:r>
            <a:r>
              <a:rPr lang="ru-RU" sz="2800" dirty="0" err="1" smtClean="0"/>
              <a:t>запобігти</a:t>
            </a:r>
            <a:r>
              <a:rPr lang="ru-RU" sz="2800" dirty="0" smtClean="0"/>
              <a:t> </a:t>
            </a:r>
            <a:r>
              <a:rPr lang="ru-RU" sz="2800" dirty="0" err="1" smtClean="0"/>
              <a:t>забрудненню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бактеріальним</a:t>
            </a:r>
            <a:r>
              <a:rPr lang="ru-RU" sz="2800" dirty="0" smtClean="0"/>
              <a:t> </a:t>
            </a:r>
            <a:r>
              <a:rPr lang="ru-RU" sz="2800" dirty="0" err="1" smtClean="0"/>
              <a:t>інфекціям</a:t>
            </a:r>
            <a:r>
              <a:rPr lang="ru-RU" sz="2800" dirty="0" smtClean="0"/>
              <a:t>. </a:t>
            </a:r>
            <a:r>
              <a:rPr lang="ru-RU" sz="2800" dirty="0" err="1" smtClean="0"/>
              <a:t>Дезинфікуючі</a:t>
            </a:r>
            <a:r>
              <a:rPr lang="ru-RU" sz="2800" dirty="0" smtClean="0"/>
              <a:t> </a:t>
            </a:r>
            <a:r>
              <a:rPr lang="ru-RU" sz="2800" dirty="0" err="1" smtClean="0"/>
              <a:t>засоби</a:t>
            </a:r>
            <a:r>
              <a:rPr lang="ru-RU" sz="2800" dirty="0" smtClean="0"/>
              <a:t>, </a:t>
            </a:r>
            <a:r>
              <a:rPr lang="ru-RU" sz="2800" dirty="0" err="1" smtClean="0"/>
              <a:t>наприклад</a:t>
            </a:r>
            <a:r>
              <a:rPr lang="ru-RU" sz="2800" dirty="0" smtClean="0"/>
              <a:t>, </a:t>
            </a:r>
            <a:r>
              <a:rPr lang="ru-RU" sz="2800" dirty="0" err="1" smtClean="0"/>
              <a:t>вибілювачи</a:t>
            </a:r>
            <a:r>
              <a:rPr lang="ru-RU" sz="2800" dirty="0" smtClean="0"/>
              <a:t>, </a:t>
            </a:r>
            <a:r>
              <a:rPr lang="ru-RU" sz="2800" dirty="0" err="1" smtClean="0"/>
              <a:t>використовуються</a:t>
            </a:r>
            <a:r>
              <a:rPr lang="ru-RU" sz="2800" dirty="0" smtClean="0"/>
              <a:t> для </a:t>
            </a:r>
            <a:r>
              <a:rPr lang="ru-RU" sz="2800" dirty="0" err="1" smtClean="0"/>
              <a:t>знищення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бактерій</a:t>
            </a:r>
            <a:r>
              <a:rPr lang="ru-RU" sz="2800" dirty="0" smtClean="0"/>
              <a:t> та </a:t>
            </a:r>
            <a:r>
              <a:rPr lang="ru-RU" sz="2800" dirty="0" err="1" smtClean="0"/>
              <a:t>інших</a:t>
            </a:r>
            <a:r>
              <a:rPr lang="ru-RU" sz="2800" dirty="0" smtClean="0"/>
              <a:t> </a:t>
            </a:r>
            <a:r>
              <a:rPr lang="ru-RU" sz="2800" dirty="0" err="1" smtClean="0"/>
              <a:t>патогенів</a:t>
            </a:r>
            <a:r>
              <a:rPr lang="ru-RU" sz="2800" dirty="0" smtClean="0"/>
              <a:t> на </a:t>
            </a:r>
            <a:r>
              <a:rPr lang="ru-RU" sz="2800" dirty="0" err="1" smtClean="0"/>
              <a:t>поверхнях</a:t>
            </a:r>
            <a:r>
              <a:rPr lang="ru-RU" sz="2800" dirty="0" smtClean="0"/>
              <a:t>, </a:t>
            </a:r>
            <a:r>
              <a:rPr lang="ru-RU" sz="2800" dirty="0" err="1" smtClean="0"/>
              <a:t>щоб</a:t>
            </a:r>
            <a:r>
              <a:rPr lang="ru-RU" sz="2800" dirty="0" smtClean="0"/>
              <a:t> </a:t>
            </a:r>
            <a:r>
              <a:rPr lang="ru-RU" sz="2800" dirty="0" err="1" smtClean="0"/>
              <a:t>запобігти</a:t>
            </a:r>
            <a:r>
              <a:rPr lang="ru-RU" sz="2800" dirty="0" smtClean="0"/>
              <a:t> </a:t>
            </a:r>
            <a:r>
              <a:rPr lang="ru-RU" sz="2800" dirty="0" err="1" smtClean="0"/>
              <a:t>забрудненню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скоротити</a:t>
            </a:r>
            <a:r>
              <a:rPr lang="ru-RU" sz="2800" dirty="0" smtClean="0"/>
              <a:t> </a:t>
            </a:r>
            <a:r>
              <a:rPr lang="ru-RU" sz="2800" dirty="0" err="1" smtClean="0"/>
              <a:t>ризик</a:t>
            </a:r>
            <a:r>
              <a:rPr lang="ru-RU" sz="2800" dirty="0" smtClean="0"/>
              <a:t> </a:t>
            </a:r>
            <a:r>
              <a:rPr lang="ru-RU" sz="2800" dirty="0" err="1" smtClean="0"/>
              <a:t>інфекції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6672"/>
            <a:ext cx="84249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/>
              <a:t>      </a:t>
            </a:r>
            <a:r>
              <a:rPr lang="ru-RU" sz="2400" dirty="0" err="1" smtClean="0"/>
              <a:t>Хоча</a:t>
            </a:r>
            <a:r>
              <a:rPr lang="ru-RU" sz="2400" dirty="0" smtClean="0"/>
              <a:t> </a:t>
            </a:r>
            <a:r>
              <a:rPr lang="ru-RU" sz="2400" dirty="0" smtClean="0"/>
              <a:t>обширна </a:t>
            </a:r>
            <a:r>
              <a:rPr lang="ru-RU" sz="2400" dirty="0" err="1" smtClean="0"/>
              <a:t>більшість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бактерій</a:t>
            </a:r>
            <a:r>
              <a:rPr lang="ru-RU" sz="2400" dirty="0" smtClean="0"/>
              <a:t> </a:t>
            </a:r>
            <a:r>
              <a:rPr lang="ru-RU" sz="2400" dirty="0" err="1" smtClean="0"/>
              <a:t>безневинні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вигідні</a:t>
            </a:r>
            <a:r>
              <a:rPr lang="ru-RU" sz="2400" dirty="0" smtClean="0"/>
              <a:t>, </a:t>
            </a:r>
            <a:r>
              <a:rPr lang="ru-RU" sz="2400" dirty="0" err="1" smtClean="0"/>
              <a:t>деякі</a:t>
            </a:r>
            <a:r>
              <a:rPr lang="ru-RU" sz="2400" dirty="0" smtClean="0"/>
              <a:t> </a:t>
            </a:r>
            <a:r>
              <a:rPr lang="ru-RU" sz="2400" dirty="0" err="1" smtClean="0"/>
              <a:t>хвороботворні</a:t>
            </a:r>
            <a:r>
              <a:rPr lang="ru-RU" sz="2400" dirty="0" smtClean="0"/>
              <a:t> </a:t>
            </a:r>
            <a:r>
              <a:rPr lang="ru-RU" sz="2400" dirty="0" err="1" smtClean="0"/>
              <a:t>бактерії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викликають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інфекційні</a:t>
            </a:r>
            <a:r>
              <a:rPr lang="ru-RU" sz="2400" dirty="0" smtClean="0"/>
              <a:t> </a:t>
            </a:r>
            <a:r>
              <a:rPr lang="ru-RU" sz="2400" dirty="0" err="1" smtClean="0"/>
              <a:t>захворювання</a:t>
            </a:r>
            <a:r>
              <a:rPr lang="ru-RU" sz="2400" dirty="0" smtClean="0"/>
              <a:t>. </a:t>
            </a:r>
            <a:r>
              <a:rPr lang="ru-RU" sz="2400" dirty="0" err="1" smtClean="0"/>
              <a:t>Найзагальнішою</a:t>
            </a:r>
            <a:r>
              <a:rPr lang="ru-RU" sz="2400" dirty="0" smtClean="0"/>
              <a:t> </a:t>
            </a:r>
            <a:r>
              <a:rPr lang="ru-RU" sz="2400" dirty="0" err="1" smtClean="0"/>
              <a:t>бактеріальною</a:t>
            </a:r>
            <a:r>
              <a:rPr lang="ru-RU" sz="2400" dirty="0" smtClean="0"/>
              <a:t> хворобою зараз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туберкульоз</a:t>
            </a:r>
            <a:r>
              <a:rPr lang="ru-RU" sz="2400" dirty="0" smtClean="0"/>
              <a:t>, </a:t>
            </a:r>
            <a:r>
              <a:rPr lang="ru-RU" sz="2400" dirty="0" err="1" smtClean="0"/>
              <a:t>який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викликається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бактерією</a:t>
            </a:r>
            <a:r>
              <a:rPr lang="ru-RU" sz="2400" dirty="0" smtClean="0"/>
              <a:t> </a:t>
            </a:r>
            <a:r>
              <a:rPr lang="en-US" sz="2400" dirty="0" smtClean="0"/>
              <a:t>Mycobacterium tuberculosis, </a:t>
            </a:r>
            <a:r>
              <a:rPr lang="ru-RU" sz="2400" dirty="0" smtClean="0"/>
              <a:t>яка </a:t>
            </a:r>
            <a:r>
              <a:rPr lang="ru-RU" sz="2400" dirty="0" err="1" smtClean="0"/>
              <a:t>вбиває</a:t>
            </a:r>
            <a:r>
              <a:rPr lang="ru-RU" sz="2400" dirty="0" smtClean="0"/>
              <a:t> </a:t>
            </a:r>
            <a:r>
              <a:rPr lang="ru-RU" sz="2400" dirty="0" err="1" smtClean="0"/>
              <a:t>близько</a:t>
            </a:r>
            <a:r>
              <a:rPr lang="ru-RU" sz="2400" dirty="0" smtClean="0"/>
              <a:t> 2 </a:t>
            </a:r>
            <a:r>
              <a:rPr lang="ru-RU" sz="2400" dirty="0" err="1" smtClean="0"/>
              <a:t>мільйонів</a:t>
            </a:r>
            <a:r>
              <a:rPr lang="ru-RU" sz="2400" dirty="0" smtClean="0"/>
              <a:t> </a:t>
            </a:r>
            <a:r>
              <a:rPr lang="ru-RU" sz="2400" dirty="0" err="1" smtClean="0"/>
              <a:t>чоловік</a:t>
            </a:r>
            <a:r>
              <a:rPr lang="ru-RU" sz="2400" dirty="0" smtClean="0"/>
              <a:t> у </a:t>
            </a:r>
            <a:r>
              <a:rPr lang="ru-RU" sz="2400" dirty="0" err="1" smtClean="0"/>
              <a:t>рік</a:t>
            </a:r>
            <a:r>
              <a:rPr lang="ru-RU" sz="2400" dirty="0" smtClean="0"/>
              <a:t>, </a:t>
            </a:r>
            <a:r>
              <a:rPr lang="ru-RU" sz="2400" dirty="0" err="1" smtClean="0"/>
              <a:t>здебільшого</a:t>
            </a:r>
            <a:r>
              <a:rPr lang="ru-RU" sz="2400" dirty="0" smtClean="0"/>
              <a:t> в </a:t>
            </a:r>
            <a:r>
              <a:rPr lang="ru-RU" sz="2400" dirty="0" err="1" smtClean="0"/>
              <a:t>Південній</a:t>
            </a:r>
            <a:r>
              <a:rPr lang="ru-RU" sz="2400" dirty="0" smtClean="0"/>
              <a:t> та </a:t>
            </a:r>
            <a:r>
              <a:rPr lang="ru-RU" sz="2400" dirty="0" err="1" smtClean="0"/>
              <a:t>Центральній</a:t>
            </a:r>
            <a:r>
              <a:rPr lang="ru-RU" sz="2400" dirty="0" smtClean="0"/>
              <a:t> </a:t>
            </a:r>
            <a:r>
              <a:rPr lang="ru-RU" sz="2400" dirty="0" err="1" smtClean="0"/>
              <a:t>Африці</a:t>
            </a:r>
            <a:r>
              <a:rPr lang="ru-RU" sz="2400" dirty="0" smtClean="0"/>
              <a:t>. </a:t>
            </a:r>
            <a:r>
              <a:rPr lang="ru-RU" sz="2400" dirty="0" err="1" smtClean="0"/>
              <a:t>Хвороботворні</a:t>
            </a:r>
            <a:r>
              <a:rPr lang="ru-RU" sz="2400" dirty="0" smtClean="0"/>
              <a:t> </a:t>
            </a:r>
            <a:r>
              <a:rPr lang="ru-RU" sz="2400" dirty="0" err="1" smtClean="0"/>
              <a:t>бактерії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викликають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інші</a:t>
            </a:r>
            <a:r>
              <a:rPr lang="ru-RU" sz="2400" dirty="0" smtClean="0"/>
              <a:t> глобально </a:t>
            </a:r>
            <a:r>
              <a:rPr lang="ru-RU" sz="2400" dirty="0" err="1" smtClean="0"/>
              <a:t>важливі</a:t>
            </a:r>
            <a:r>
              <a:rPr lang="ru-RU" sz="2400" dirty="0" smtClean="0"/>
              <a:t> </a:t>
            </a:r>
            <a:r>
              <a:rPr lang="ru-RU" sz="2400" dirty="0" err="1" smtClean="0"/>
              <a:t>хвороби</a:t>
            </a:r>
            <a:r>
              <a:rPr lang="ru-RU" sz="2400" dirty="0" smtClean="0"/>
              <a:t>, </a:t>
            </a:r>
            <a:r>
              <a:rPr lang="ru-RU" sz="2400" dirty="0" err="1" smtClean="0"/>
              <a:t>наприклад</a:t>
            </a:r>
            <a:r>
              <a:rPr lang="ru-RU" sz="2400" dirty="0" smtClean="0"/>
              <a:t> </a:t>
            </a:r>
            <a:r>
              <a:rPr lang="ru-RU" sz="2400" dirty="0" err="1" smtClean="0"/>
              <a:t>пневмонію</a:t>
            </a:r>
            <a:r>
              <a:rPr lang="ru-RU" sz="2400" dirty="0" smtClean="0"/>
              <a:t>, яку </a:t>
            </a:r>
            <a:r>
              <a:rPr lang="ru-RU" sz="2400" dirty="0" err="1" smtClean="0"/>
              <a:t>можуть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викликати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багато</a:t>
            </a:r>
            <a:r>
              <a:rPr lang="ru-RU" sz="2400" dirty="0" smtClean="0"/>
              <a:t> </a:t>
            </a:r>
            <a:r>
              <a:rPr lang="ru-RU" sz="2400" dirty="0" err="1" smtClean="0"/>
              <a:t>бактерій</a:t>
            </a:r>
            <a:r>
              <a:rPr lang="ru-RU" sz="2400" dirty="0" smtClean="0"/>
              <a:t>, таких як </a:t>
            </a:r>
            <a:r>
              <a:rPr lang="en-US" sz="2400" dirty="0" smtClean="0"/>
              <a:t>Streptococcus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en-US" sz="2400" dirty="0" smtClean="0"/>
              <a:t>Pseudomonas,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харчові</a:t>
            </a:r>
            <a:r>
              <a:rPr lang="ru-RU" sz="2400" dirty="0" smtClean="0"/>
              <a:t> </a:t>
            </a:r>
            <a:r>
              <a:rPr lang="ru-RU" sz="2400" dirty="0" err="1" smtClean="0"/>
              <a:t>отруєння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</a:t>
            </a:r>
            <a:r>
              <a:rPr lang="ru-RU" sz="2400" dirty="0" err="1" smtClean="0"/>
              <a:t>можуть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викликати</a:t>
            </a:r>
            <a:r>
              <a:rPr lang="ru-RU" sz="2400" dirty="0" smtClean="0"/>
              <a:t> </a:t>
            </a:r>
            <a:r>
              <a:rPr lang="ru-RU" sz="2400" dirty="0" err="1" smtClean="0"/>
              <a:t>такі</a:t>
            </a:r>
            <a:r>
              <a:rPr lang="ru-RU" sz="2400" dirty="0" smtClean="0"/>
              <a:t> </a:t>
            </a:r>
            <a:r>
              <a:rPr lang="ru-RU" sz="2400" dirty="0" err="1" smtClean="0"/>
              <a:t>бактерії</a:t>
            </a:r>
            <a:r>
              <a:rPr lang="ru-RU" sz="2400" dirty="0" smtClean="0"/>
              <a:t> як </a:t>
            </a:r>
            <a:r>
              <a:rPr lang="en-US" sz="2400" dirty="0" err="1" smtClean="0"/>
              <a:t>Shigella</a:t>
            </a:r>
            <a:r>
              <a:rPr lang="en-US" sz="2400" dirty="0" smtClean="0"/>
              <a:t>, Campylobacter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en-US" sz="2400" dirty="0" smtClean="0"/>
              <a:t>Salmonella. </a:t>
            </a:r>
            <a:r>
              <a:rPr lang="ru-RU" sz="2400" dirty="0" err="1" smtClean="0"/>
              <a:t>Хвороботворні</a:t>
            </a:r>
            <a:r>
              <a:rPr lang="ru-RU" sz="2400" dirty="0" smtClean="0"/>
              <a:t> </a:t>
            </a:r>
            <a:r>
              <a:rPr lang="ru-RU" sz="2400" dirty="0" err="1" smtClean="0"/>
              <a:t>бактерії</a:t>
            </a:r>
            <a:r>
              <a:rPr lang="ru-RU" sz="2400" dirty="0" smtClean="0"/>
              <a:t> </a:t>
            </a:r>
            <a:r>
              <a:rPr lang="ru-RU" sz="2400" dirty="0" err="1" smtClean="0"/>
              <a:t>також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викликають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такі</a:t>
            </a:r>
            <a:r>
              <a:rPr lang="ru-RU" sz="2400" dirty="0" smtClean="0"/>
              <a:t> </a:t>
            </a:r>
            <a:r>
              <a:rPr lang="ru-RU" sz="2400" dirty="0" err="1" smtClean="0"/>
              <a:t>інфекції</a:t>
            </a:r>
            <a:r>
              <a:rPr lang="ru-RU" sz="2400" dirty="0" smtClean="0"/>
              <a:t> як </a:t>
            </a:r>
            <a:r>
              <a:rPr lang="ru-RU" sz="2400" b="1" dirty="0" err="1" smtClean="0">
                <a:solidFill>
                  <a:schemeClr val="accent4">
                    <a:lumMod val="75000"/>
                  </a:schemeClr>
                </a:solidFill>
              </a:rPr>
              <a:t>стовбняк</a:t>
            </a:r>
            <a:r>
              <a:rPr lang="ru-RU" sz="2400" dirty="0" smtClean="0"/>
              <a:t>, </a:t>
            </a:r>
            <a:r>
              <a:rPr lang="ru-RU" sz="2400" b="1" dirty="0" err="1" smtClean="0">
                <a:solidFill>
                  <a:schemeClr val="accent4">
                    <a:lumMod val="75000"/>
                  </a:schemeClr>
                </a:solidFill>
              </a:rPr>
              <a:t>черевний</a:t>
            </a: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 тиф</a:t>
            </a:r>
            <a:r>
              <a:rPr lang="ru-RU" sz="2400" dirty="0" smtClean="0"/>
              <a:t>, </a:t>
            </a: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дифтерия</a:t>
            </a:r>
            <a:r>
              <a:rPr lang="ru-RU" sz="2400" dirty="0" smtClean="0"/>
              <a:t>, </a:t>
            </a:r>
            <a:r>
              <a:rPr lang="ru-RU" sz="2400" b="1" dirty="0" err="1" smtClean="0">
                <a:solidFill>
                  <a:schemeClr val="accent4">
                    <a:lumMod val="75000"/>
                  </a:schemeClr>
                </a:solidFill>
              </a:rPr>
              <a:t>сифіліс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проказа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Черевний</a:t>
            </a:r>
            <a:r>
              <a:rPr lang="ru-RU" dirty="0" smtClean="0"/>
              <a:t> тиф (</a:t>
            </a:r>
            <a:r>
              <a:rPr lang="en-US" dirty="0" smtClean="0"/>
              <a:t>Typhus </a:t>
            </a:r>
            <a:r>
              <a:rPr lang="en-US" dirty="0" err="1" smtClean="0"/>
              <a:t>abdominalis</a:t>
            </a:r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484784"/>
            <a:ext cx="5638400" cy="4614264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Черевний</a:t>
            </a:r>
            <a:r>
              <a:rPr lang="ru-RU" dirty="0" smtClean="0"/>
              <a:t> тиф (</a:t>
            </a:r>
            <a:r>
              <a:rPr lang="en-US" dirty="0" smtClean="0"/>
              <a:t>Typhus </a:t>
            </a:r>
            <a:r>
              <a:rPr lang="en-US" dirty="0" err="1" smtClean="0"/>
              <a:t>abdominalis</a:t>
            </a:r>
            <a:r>
              <a:rPr lang="en-US" dirty="0" smtClean="0"/>
              <a:t>) — </a:t>
            </a:r>
            <a:r>
              <a:rPr lang="ru-RU" dirty="0" err="1" smtClean="0"/>
              <a:t>гостра</a:t>
            </a:r>
            <a:r>
              <a:rPr lang="ru-RU" dirty="0" smtClean="0"/>
              <a:t> </a:t>
            </a:r>
            <a:r>
              <a:rPr lang="ru-RU" dirty="0" err="1" smtClean="0"/>
              <a:t>кишкова</a:t>
            </a:r>
            <a:r>
              <a:rPr lang="ru-RU" dirty="0" smtClean="0"/>
              <a:t> </a:t>
            </a:r>
            <a:r>
              <a:rPr lang="ru-RU" dirty="0" err="1" smtClean="0"/>
              <a:t>інфекція</a:t>
            </a:r>
            <a:r>
              <a:rPr lang="ru-RU" dirty="0" smtClean="0"/>
              <a:t>, яка </a:t>
            </a:r>
            <a:r>
              <a:rPr lang="ru-RU" dirty="0" err="1" smtClean="0"/>
              <a:t>викликається</a:t>
            </a:r>
            <a:r>
              <a:rPr lang="ru-RU" dirty="0" smtClean="0"/>
              <a:t> </a:t>
            </a:r>
            <a:r>
              <a:rPr lang="ru-RU" dirty="0" err="1" smtClean="0"/>
              <a:t>сальмонелою</a:t>
            </a:r>
            <a:r>
              <a:rPr lang="ru-RU" dirty="0" smtClean="0"/>
              <a:t> </a:t>
            </a:r>
            <a:r>
              <a:rPr lang="ru-RU" dirty="0" err="1" smtClean="0"/>
              <a:t>черевного</a:t>
            </a:r>
            <a:r>
              <a:rPr lang="ru-RU" dirty="0" smtClean="0"/>
              <a:t> тифу,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фекально-оральним</a:t>
            </a:r>
            <a:r>
              <a:rPr lang="ru-RU" dirty="0" smtClean="0"/>
              <a:t> </a:t>
            </a:r>
            <a:r>
              <a:rPr lang="ru-RU" dirty="0" err="1" smtClean="0"/>
              <a:t>механізмом</a:t>
            </a:r>
            <a:r>
              <a:rPr lang="ru-RU" dirty="0" smtClean="0"/>
              <a:t> </a:t>
            </a:r>
            <a:r>
              <a:rPr lang="ru-RU" dirty="0" err="1" smtClean="0"/>
              <a:t>передачі</a:t>
            </a:r>
            <a:r>
              <a:rPr lang="ru-RU" dirty="0" smtClean="0"/>
              <a:t>,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лихоманкою, </a:t>
            </a:r>
            <a:r>
              <a:rPr lang="ru-RU" dirty="0" err="1" smtClean="0"/>
              <a:t>загальною</a:t>
            </a:r>
            <a:r>
              <a:rPr lang="ru-RU" dirty="0" smtClean="0"/>
              <a:t> </a:t>
            </a:r>
            <a:r>
              <a:rPr lang="ru-RU" dirty="0" err="1" smtClean="0"/>
              <a:t>інтоксикацією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розвитком</a:t>
            </a:r>
            <a:r>
              <a:rPr lang="ru-RU" dirty="0" smtClean="0"/>
              <a:t> тифозного статусу, </a:t>
            </a:r>
            <a:r>
              <a:rPr lang="ru-RU" dirty="0" err="1" smtClean="0"/>
              <a:t>шкірними</a:t>
            </a:r>
            <a:r>
              <a:rPr lang="ru-RU" dirty="0" smtClean="0"/>
              <a:t> </a:t>
            </a:r>
            <a:r>
              <a:rPr lang="ru-RU" dirty="0" err="1" smtClean="0"/>
              <a:t>висипами</a:t>
            </a:r>
            <a:r>
              <a:rPr lang="ru-RU" dirty="0" smtClean="0"/>
              <a:t>, </a:t>
            </a:r>
            <a:r>
              <a:rPr lang="ru-RU" dirty="0" err="1" smtClean="0"/>
              <a:t>ураженням</a:t>
            </a:r>
            <a:r>
              <a:rPr lang="ru-RU" dirty="0" smtClean="0"/>
              <a:t> </a:t>
            </a:r>
            <a:r>
              <a:rPr lang="ru-RU" dirty="0" err="1" smtClean="0"/>
              <a:t>лімфатичної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тонкої</a:t>
            </a:r>
            <a:r>
              <a:rPr lang="ru-RU" dirty="0" smtClean="0"/>
              <a:t> кишки.</a:t>
            </a:r>
          </a:p>
          <a:p>
            <a:endParaRPr lang="ru-RU" dirty="0"/>
          </a:p>
        </p:txBody>
      </p:sp>
      <p:pic>
        <p:nvPicPr>
          <p:cNvPr id="4" name="Рисунок 3" descr="default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2276873"/>
            <a:ext cx="3024336" cy="30243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116632"/>
            <a:ext cx="8534400" cy="870920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 </a:t>
            </a:r>
            <a:br>
              <a:rPr lang="ru-RU" sz="3100" dirty="0" smtClean="0"/>
            </a:br>
            <a:r>
              <a:rPr lang="ru-RU" sz="3100" dirty="0" err="1" smtClean="0"/>
              <a:t>Профілактика</a:t>
            </a:r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err="1" smtClean="0"/>
              <a:t>Профілактика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неспецифічна</a:t>
            </a:r>
            <a:r>
              <a:rPr lang="ru-RU" dirty="0" smtClean="0"/>
              <a:t> (при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інфекціях</a:t>
            </a:r>
            <a:r>
              <a:rPr lang="ru-RU" dirty="0" smtClean="0"/>
              <a:t>)</a:t>
            </a:r>
          </a:p>
          <a:p>
            <a:r>
              <a:rPr lang="ru-RU" dirty="0" err="1" smtClean="0"/>
              <a:t>специфічна</a:t>
            </a:r>
            <a:r>
              <a:rPr lang="ru-RU" dirty="0" smtClean="0"/>
              <a:t> (при </a:t>
            </a:r>
            <a:r>
              <a:rPr lang="ru-RU" dirty="0" err="1" smtClean="0"/>
              <a:t>тифо-паратифозних</a:t>
            </a:r>
            <a:r>
              <a:rPr lang="ru-RU" dirty="0" smtClean="0"/>
              <a:t> </a:t>
            </a:r>
            <a:r>
              <a:rPr lang="ru-RU" dirty="0" err="1" smtClean="0"/>
              <a:t>захворюваннях</a:t>
            </a:r>
            <a:r>
              <a:rPr lang="ru-RU" dirty="0" smtClean="0"/>
              <a:t>):</a:t>
            </a:r>
          </a:p>
          <a:p>
            <a:pPr>
              <a:buNone/>
            </a:pPr>
            <a:r>
              <a:rPr lang="ru-RU" dirty="0" smtClean="0"/>
              <a:t>   а) </a:t>
            </a:r>
            <a:r>
              <a:rPr lang="ru-RU" dirty="0" err="1" smtClean="0"/>
              <a:t>хімічна</a:t>
            </a:r>
            <a:r>
              <a:rPr lang="ru-RU" dirty="0" smtClean="0"/>
              <a:t> вакцина (</a:t>
            </a:r>
            <a:r>
              <a:rPr lang="ru-RU" dirty="0" err="1" smtClean="0"/>
              <a:t>моновалентна</a:t>
            </a:r>
            <a:r>
              <a:rPr lang="ru-RU" dirty="0" smtClean="0"/>
              <a:t> - </a:t>
            </a:r>
            <a:r>
              <a:rPr lang="en-US" dirty="0" err="1" smtClean="0"/>
              <a:t>S.typhi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ru-RU" dirty="0" smtClean="0"/>
              <a:t>   б) </a:t>
            </a:r>
            <a:r>
              <a:rPr lang="ru-RU" dirty="0" err="1" smtClean="0"/>
              <a:t>полівалентна</a:t>
            </a:r>
            <a:r>
              <a:rPr lang="ru-RU" dirty="0" smtClean="0"/>
              <a:t> </a:t>
            </a:r>
            <a:r>
              <a:rPr lang="ru-RU" dirty="0" err="1" smtClean="0"/>
              <a:t>адсорбована</a:t>
            </a:r>
            <a:r>
              <a:rPr lang="ru-RU" dirty="0" smtClean="0"/>
              <a:t> – </a:t>
            </a:r>
            <a:r>
              <a:rPr lang="en-US" dirty="0" err="1" smtClean="0"/>
              <a:t>TABte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   в) </a:t>
            </a:r>
            <a:r>
              <a:rPr lang="ru-RU" dirty="0" err="1" smtClean="0"/>
              <a:t>специфічний</a:t>
            </a:r>
            <a:r>
              <a:rPr lang="ru-RU" dirty="0" smtClean="0"/>
              <a:t> </a:t>
            </a:r>
            <a:r>
              <a:rPr lang="ru-RU" dirty="0" err="1" smtClean="0"/>
              <a:t>бактеріофаг</a:t>
            </a:r>
            <a:r>
              <a:rPr lang="ru-RU" dirty="0" smtClean="0"/>
              <a:t> (</a:t>
            </a:r>
            <a:r>
              <a:rPr lang="ru-RU" dirty="0" err="1" smtClean="0"/>
              <a:t>черевний</a:t>
            </a:r>
            <a:r>
              <a:rPr lang="ru-RU" dirty="0" smtClean="0"/>
              <a:t> тиф)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Профілактика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Обстеженню</a:t>
            </a:r>
            <a:r>
              <a:rPr lang="ru-RU" dirty="0" smtClean="0"/>
              <a:t> на </a:t>
            </a:r>
            <a:r>
              <a:rPr lang="ru-RU" dirty="0" err="1" smtClean="0"/>
              <a:t>тифо-паратифи</a:t>
            </a:r>
            <a:r>
              <a:rPr lang="ru-RU" dirty="0" smtClean="0"/>
              <a:t> </a:t>
            </a:r>
            <a:r>
              <a:rPr lang="ru-RU" dirty="0" err="1" smtClean="0"/>
              <a:t>підлягають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хворі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гарячкою</a:t>
            </a:r>
            <a:r>
              <a:rPr lang="ru-RU" dirty="0" smtClean="0"/>
              <a:t>, яка </a:t>
            </a:r>
            <a:r>
              <a:rPr lang="ru-RU" dirty="0" err="1" smtClean="0"/>
              <a:t>триває</a:t>
            </a:r>
            <a:r>
              <a:rPr lang="ru-RU" dirty="0" smtClean="0"/>
              <a:t> 5 </a:t>
            </a:r>
            <a:r>
              <a:rPr lang="ru-RU" dirty="0" err="1" smtClean="0"/>
              <a:t>днів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. </a:t>
            </a:r>
            <a:r>
              <a:rPr lang="ru-RU" dirty="0" err="1" smtClean="0"/>
              <a:t>їм</a:t>
            </a:r>
            <a:r>
              <a:rPr lang="ru-RU" dirty="0" smtClean="0"/>
              <a:t> </a:t>
            </a:r>
            <a:r>
              <a:rPr lang="ru-RU" dirty="0" err="1" smtClean="0"/>
              <a:t>роблять</a:t>
            </a:r>
            <a:r>
              <a:rPr lang="ru-RU" dirty="0" smtClean="0"/>
              <a:t> </a:t>
            </a:r>
            <a:r>
              <a:rPr lang="ru-RU" dirty="0" err="1" smtClean="0"/>
              <a:t>одноразове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на </a:t>
            </a:r>
            <a:r>
              <a:rPr lang="ru-RU" dirty="0" err="1" smtClean="0"/>
              <a:t>гемокультуру</a:t>
            </a:r>
            <a:r>
              <a:rPr lang="ru-RU" dirty="0" smtClean="0"/>
              <a:t>, а при </a:t>
            </a:r>
            <a:r>
              <a:rPr lang="ru-RU" dirty="0" err="1" smtClean="0"/>
              <a:t>збереженні</a:t>
            </a:r>
            <a:r>
              <a:rPr lang="ru-RU" dirty="0" smtClean="0"/>
              <a:t> </a:t>
            </a:r>
            <a:r>
              <a:rPr lang="ru-RU" dirty="0" err="1" smtClean="0"/>
              <a:t>гарячки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10 </a:t>
            </a:r>
            <a:r>
              <a:rPr lang="ru-RU" dirty="0" err="1" smtClean="0"/>
              <a:t>днів</a:t>
            </a:r>
            <a:r>
              <a:rPr lang="ru-RU" dirty="0" smtClean="0"/>
              <a:t> </a:t>
            </a:r>
            <a:r>
              <a:rPr lang="ru-RU" dirty="0" err="1" smtClean="0"/>
              <a:t>ставлять</a:t>
            </a:r>
            <a:r>
              <a:rPr lang="ru-RU" dirty="0" smtClean="0"/>
              <a:t> </a:t>
            </a:r>
            <a:r>
              <a:rPr lang="ru-RU" dirty="0" err="1" smtClean="0"/>
              <a:t>реакцію</a:t>
            </a:r>
            <a:r>
              <a:rPr lang="ru-RU" dirty="0" smtClean="0"/>
              <a:t> </a:t>
            </a:r>
            <a:r>
              <a:rPr lang="ru-RU" dirty="0" err="1" smtClean="0"/>
              <a:t>аглютинації</a:t>
            </a:r>
            <a:r>
              <a:rPr lang="ru-RU" dirty="0" smtClean="0"/>
              <a:t> </a:t>
            </a:r>
            <a:r>
              <a:rPr lang="ru-RU" dirty="0" err="1" smtClean="0"/>
              <a:t>Відаля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РНГА. З метою активного </a:t>
            </a:r>
            <a:r>
              <a:rPr lang="ru-RU" dirty="0" err="1" smtClean="0"/>
              <a:t>виявлення</a:t>
            </a:r>
            <a:r>
              <a:rPr lang="ru-RU" dirty="0" smtClean="0"/>
              <a:t> </a:t>
            </a:r>
            <a:r>
              <a:rPr lang="ru-RU" dirty="0" err="1" smtClean="0"/>
              <a:t>бактеріоносіїв</a:t>
            </a:r>
            <a:r>
              <a:rPr lang="ru-RU" dirty="0" smtClean="0"/>
              <a:t> </a:t>
            </a:r>
            <a:r>
              <a:rPr lang="ru-RU" dirty="0" err="1" smtClean="0"/>
              <a:t>обстежують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,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поступає</a:t>
            </a:r>
            <a:r>
              <a:rPr lang="ru-RU" dirty="0" smtClean="0"/>
              <a:t> на роботу на </a:t>
            </a:r>
            <a:r>
              <a:rPr lang="ru-RU" dirty="0" err="1" smtClean="0"/>
              <a:t>харчові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прирівнювані</a:t>
            </a:r>
            <a:r>
              <a:rPr lang="ru-RU" dirty="0" smtClean="0"/>
              <a:t> до них </a:t>
            </a:r>
            <a:r>
              <a:rPr lang="ru-RU" dirty="0" err="1" smtClean="0"/>
              <a:t>підприємства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спілкувались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хворим</a:t>
            </a:r>
            <a:r>
              <a:rPr lang="ru-RU" dirty="0" smtClean="0"/>
              <a:t> в </a:t>
            </a:r>
            <a:r>
              <a:rPr lang="ru-RU" dirty="0" err="1" smtClean="0"/>
              <a:t>епідемічному</a:t>
            </a:r>
            <a:r>
              <a:rPr lang="ru-RU" dirty="0" smtClean="0"/>
              <a:t> </a:t>
            </a:r>
            <a:r>
              <a:rPr lang="ru-RU" dirty="0" err="1" smtClean="0"/>
              <a:t>осередку</a:t>
            </a:r>
            <a:r>
              <a:rPr lang="ru-RU" dirty="0" smtClean="0"/>
              <a:t>. </a:t>
            </a:r>
            <a:r>
              <a:rPr lang="ru-RU" dirty="0" err="1" smtClean="0"/>
              <a:t>Обстеженню</a:t>
            </a:r>
            <a:r>
              <a:rPr lang="ru-RU" dirty="0" smtClean="0"/>
              <a:t> </a:t>
            </a:r>
            <a:r>
              <a:rPr lang="ru-RU" dirty="0" err="1" smtClean="0"/>
              <a:t>підлягають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особи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встановленим</a:t>
            </a:r>
            <a:r>
              <a:rPr lang="ru-RU" dirty="0" smtClean="0"/>
              <a:t> </a:t>
            </a:r>
            <a:r>
              <a:rPr lang="ru-RU" dirty="0" err="1" smtClean="0"/>
              <a:t>хронічним</a:t>
            </a:r>
            <a:r>
              <a:rPr lang="ru-RU" dirty="0" smtClean="0"/>
              <a:t> </a:t>
            </a:r>
            <a:r>
              <a:rPr lang="ru-RU" dirty="0" err="1" smtClean="0"/>
              <a:t>захворюванням</a:t>
            </a:r>
            <a:r>
              <a:rPr lang="ru-RU" dirty="0" smtClean="0"/>
              <a:t> </a:t>
            </a:r>
            <a:r>
              <a:rPr lang="ru-RU" dirty="0" err="1" smtClean="0"/>
              <a:t>печінки</a:t>
            </a:r>
            <a:r>
              <a:rPr lang="ru-RU" dirty="0" smtClean="0"/>
              <a:t>, </a:t>
            </a:r>
            <a:r>
              <a:rPr lang="ru-RU" dirty="0" err="1" smtClean="0"/>
              <a:t>жовчо</a:t>
            </a:r>
            <a:r>
              <a:rPr lang="ru-RU" dirty="0" smtClean="0"/>
              <a:t>- та </a:t>
            </a:r>
            <a:r>
              <a:rPr lang="ru-RU" dirty="0" err="1" smtClean="0"/>
              <a:t>сечовивідних</a:t>
            </a:r>
            <a:r>
              <a:rPr lang="ru-RU" dirty="0" smtClean="0"/>
              <a:t> </a:t>
            </a:r>
            <a:r>
              <a:rPr lang="ru-RU" dirty="0" err="1" smtClean="0"/>
              <a:t>шляхів</a:t>
            </a:r>
            <a:r>
              <a:rPr lang="ru-RU" dirty="0" smtClean="0"/>
              <a:t>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госпіталізації</a:t>
            </a:r>
            <a:r>
              <a:rPr lang="ru-RU" dirty="0" smtClean="0"/>
              <a:t> хворого в </a:t>
            </a:r>
            <a:r>
              <a:rPr lang="ru-RU" dirty="0" err="1" smtClean="0"/>
              <a:t>осередку</a:t>
            </a:r>
            <a:r>
              <a:rPr lang="ru-RU" dirty="0" smtClean="0"/>
              <a:t> </a:t>
            </a:r>
            <a:r>
              <a:rPr lang="ru-RU" dirty="0" err="1" smtClean="0"/>
              <a:t>проводять</a:t>
            </a:r>
            <a:r>
              <a:rPr lang="ru-RU" dirty="0" smtClean="0"/>
              <a:t> </a:t>
            </a:r>
            <a:r>
              <a:rPr lang="ru-RU" dirty="0" err="1" smtClean="0"/>
              <a:t>заключну</a:t>
            </a:r>
            <a:r>
              <a:rPr lang="ru-RU" dirty="0" smtClean="0"/>
              <a:t> </a:t>
            </a:r>
            <a:r>
              <a:rPr lang="ru-RU" dirty="0" err="1" smtClean="0"/>
              <a:t>дезінфекцію</a:t>
            </a:r>
            <a:r>
              <a:rPr lang="ru-RU" dirty="0" smtClean="0"/>
              <a:t> та </a:t>
            </a:r>
            <a:r>
              <a:rPr lang="ru-RU" dirty="0" err="1" smtClean="0"/>
              <a:t>епідеміологічне</a:t>
            </a:r>
            <a:r>
              <a:rPr lang="ru-RU" dirty="0" smtClean="0"/>
              <a:t> </a:t>
            </a:r>
            <a:r>
              <a:rPr lang="ru-RU" dirty="0" err="1" smtClean="0"/>
              <a:t>обстеження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301752" y="2204864"/>
            <a:ext cx="4270248" cy="4536504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В </a:t>
            </a:r>
            <a:r>
              <a:rPr lang="ru-RU" dirty="0" err="1" smtClean="0"/>
              <a:t>профілактиці</a:t>
            </a:r>
            <a:r>
              <a:rPr lang="ru-RU" dirty="0" smtClean="0"/>
              <a:t> </a:t>
            </a:r>
            <a:r>
              <a:rPr lang="ru-RU" dirty="0" err="1" smtClean="0"/>
              <a:t>черевного</a:t>
            </a:r>
            <a:r>
              <a:rPr lang="ru-RU" dirty="0" smtClean="0"/>
              <a:t> тифу </a:t>
            </a:r>
            <a:r>
              <a:rPr lang="ru-RU" dirty="0" err="1" smtClean="0"/>
              <a:t>важливе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займають</a:t>
            </a:r>
            <a:r>
              <a:rPr lang="ru-RU" dirty="0" smtClean="0"/>
              <a:t> </a:t>
            </a:r>
            <a:r>
              <a:rPr lang="ru-RU" dirty="0" err="1" smtClean="0"/>
              <a:t>санітарно-гігієнічні</a:t>
            </a:r>
            <a:r>
              <a:rPr lang="ru-RU" dirty="0" smtClean="0"/>
              <a:t> заходи, </a:t>
            </a:r>
            <a:r>
              <a:rPr lang="ru-RU" dirty="0" err="1" smtClean="0"/>
              <a:t>спрямовані</a:t>
            </a:r>
            <a:r>
              <a:rPr lang="ru-RU" dirty="0" smtClean="0"/>
              <a:t> на </a:t>
            </a:r>
            <a:r>
              <a:rPr lang="ru-RU" dirty="0" err="1" smtClean="0"/>
              <a:t>поліпшення</a:t>
            </a:r>
            <a:r>
              <a:rPr lang="ru-RU" dirty="0" smtClean="0"/>
              <a:t>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доброякісною</a:t>
            </a:r>
            <a:r>
              <a:rPr lang="ru-RU" dirty="0" smtClean="0"/>
              <a:t> </a:t>
            </a:r>
            <a:r>
              <a:rPr lang="ru-RU" dirty="0" err="1" smtClean="0"/>
              <a:t>питною</a:t>
            </a:r>
            <a:r>
              <a:rPr lang="ru-RU" dirty="0" smtClean="0"/>
              <a:t> водою, </a:t>
            </a:r>
            <a:r>
              <a:rPr lang="ru-RU" dirty="0" err="1" smtClean="0"/>
              <a:t>очищення</a:t>
            </a:r>
            <a:r>
              <a:rPr lang="ru-RU" dirty="0" smtClean="0"/>
              <a:t> </a:t>
            </a:r>
            <a:r>
              <a:rPr lang="ru-RU" dirty="0" err="1" smtClean="0"/>
              <a:t>населених</a:t>
            </a:r>
            <a:r>
              <a:rPr lang="ru-RU" dirty="0" smtClean="0"/>
              <a:t> </a:t>
            </a:r>
            <a:r>
              <a:rPr lang="ru-RU" dirty="0" err="1" smtClean="0"/>
              <a:t>пунктів</a:t>
            </a:r>
            <a:r>
              <a:rPr lang="ru-RU" dirty="0" smtClean="0"/>
              <a:t>, </a:t>
            </a:r>
            <a:r>
              <a:rPr lang="ru-RU" dirty="0" err="1" smtClean="0"/>
              <a:t>знешкодження</a:t>
            </a:r>
            <a:r>
              <a:rPr lang="ru-RU" dirty="0" smtClean="0"/>
              <a:t> </a:t>
            </a:r>
            <a:r>
              <a:rPr lang="ru-RU" dirty="0" err="1" smtClean="0"/>
              <a:t>стічних</a:t>
            </a:r>
            <a:r>
              <a:rPr lang="ru-RU" dirty="0" smtClean="0"/>
              <a:t> вод, контроль за </a:t>
            </a:r>
            <a:r>
              <a:rPr lang="ru-RU" dirty="0" err="1" smtClean="0"/>
              <a:t>об'єктами</a:t>
            </a:r>
            <a:r>
              <a:rPr lang="ru-RU" dirty="0" smtClean="0"/>
              <a:t> </a:t>
            </a:r>
            <a:r>
              <a:rPr lang="ru-RU" dirty="0" err="1" smtClean="0"/>
              <a:t>громадського</a:t>
            </a:r>
            <a:r>
              <a:rPr lang="ru-RU" dirty="0" smtClean="0"/>
              <a:t> </a:t>
            </a:r>
            <a:r>
              <a:rPr lang="ru-RU" dirty="0" err="1" smtClean="0"/>
              <a:t>харчування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торгівлею</a:t>
            </a:r>
            <a:r>
              <a:rPr lang="ru-RU" dirty="0" smtClean="0"/>
              <a:t> </a:t>
            </a:r>
            <a:r>
              <a:rPr lang="ru-RU" dirty="0" err="1" smtClean="0"/>
              <a:t>харчовими</a:t>
            </a:r>
            <a:r>
              <a:rPr lang="ru-RU" dirty="0" smtClean="0"/>
              <a:t> продуктами.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Профілактика</a:t>
            </a:r>
            <a:endParaRPr lang="ru-RU" dirty="0"/>
          </a:p>
        </p:txBody>
      </p:sp>
      <p:pic>
        <p:nvPicPr>
          <p:cNvPr id="7" name="Содержимое 3" descr="default.jpe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4884544" y="2780928"/>
            <a:ext cx="3791911" cy="324036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СТОВБНЯК (</a:t>
            </a:r>
            <a:r>
              <a:rPr lang="en-US" dirty="0" smtClean="0"/>
              <a:t>TETANUS)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Збудником</a:t>
            </a:r>
            <a:r>
              <a:rPr lang="ru-RU" dirty="0" smtClean="0"/>
              <a:t> </a:t>
            </a:r>
            <a:r>
              <a:rPr lang="ru-RU" dirty="0" err="1" smtClean="0"/>
              <a:t>хвороби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стовбнячна</a:t>
            </a:r>
            <a:r>
              <a:rPr lang="ru-RU" dirty="0" smtClean="0"/>
              <a:t> </a:t>
            </a:r>
            <a:r>
              <a:rPr lang="ru-RU" dirty="0" err="1" smtClean="0"/>
              <a:t>паличка</a:t>
            </a:r>
            <a:r>
              <a:rPr lang="ru-RU" dirty="0" smtClean="0"/>
              <a:t> </a:t>
            </a:r>
            <a:r>
              <a:rPr lang="ru-RU" dirty="0" err="1" smtClean="0"/>
              <a:t>своєрідного</a:t>
            </a:r>
            <a:r>
              <a:rPr lang="ru-RU" dirty="0" smtClean="0"/>
              <a:t> </a:t>
            </a:r>
            <a:r>
              <a:rPr lang="ru-RU" dirty="0" err="1" smtClean="0"/>
              <a:t>вигляду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потовщенням</a:t>
            </a:r>
            <a:r>
              <a:rPr lang="ru-RU" dirty="0" smtClean="0"/>
              <a:t> на </a:t>
            </a:r>
            <a:r>
              <a:rPr lang="ru-RU" dirty="0" err="1" smtClean="0"/>
              <a:t>кінці</a:t>
            </a:r>
            <a:r>
              <a:rPr lang="ru-RU" dirty="0" smtClean="0"/>
              <a:t> (спора). </a:t>
            </a:r>
            <a:r>
              <a:rPr lang="ru-RU" dirty="0" err="1" smtClean="0"/>
              <a:t>Забарвлюється</a:t>
            </a:r>
            <a:r>
              <a:rPr lang="ru-RU" dirty="0" smtClean="0"/>
              <a:t> </a:t>
            </a:r>
            <a:r>
              <a:rPr lang="ru-RU" dirty="0" err="1" smtClean="0"/>
              <a:t>всіма</a:t>
            </a:r>
            <a:r>
              <a:rPr lang="ru-RU" dirty="0" smtClean="0"/>
              <a:t> </a:t>
            </a:r>
            <a:r>
              <a:rPr lang="ru-RU" dirty="0" err="1" smtClean="0"/>
              <a:t>фарбами</a:t>
            </a:r>
            <a:r>
              <a:rPr lang="ru-RU" dirty="0" smtClean="0"/>
              <a:t>, за </a:t>
            </a:r>
            <a:r>
              <a:rPr lang="ru-RU" dirty="0" err="1" smtClean="0"/>
              <a:t>Грамом</a:t>
            </a:r>
            <a:r>
              <a:rPr lang="ru-RU" dirty="0" smtClean="0"/>
              <a:t> </a:t>
            </a:r>
            <a:r>
              <a:rPr lang="ru-RU" dirty="0" err="1" smtClean="0"/>
              <a:t>забарвлюється</a:t>
            </a:r>
            <a:r>
              <a:rPr lang="ru-RU" dirty="0" smtClean="0"/>
              <a:t> не </a:t>
            </a:r>
            <a:r>
              <a:rPr lang="ru-RU" dirty="0" err="1" smtClean="0"/>
              <a:t>завжди</a:t>
            </a:r>
            <a:r>
              <a:rPr lang="ru-RU" dirty="0" smtClean="0"/>
              <a:t>. </a:t>
            </a:r>
            <a:r>
              <a:rPr lang="ru-RU" dirty="0" err="1" smtClean="0"/>
              <a:t>Рухлива</a:t>
            </a:r>
            <a:r>
              <a:rPr lang="ru-RU" dirty="0" smtClean="0"/>
              <a:t>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джгутикам</a:t>
            </a:r>
            <a:r>
              <a:rPr lang="ru-RU" dirty="0" smtClean="0"/>
              <a:t>, </a:t>
            </a:r>
            <a:r>
              <a:rPr lang="ru-RU" dirty="0" err="1" smtClean="0"/>
              <a:t>утворює</a:t>
            </a:r>
            <a:r>
              <a:rPr lang="ru-RU" dirty="0" smtClean="0"/>
              <a:t> спори,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довго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зберігатись</a:t>
            </a:r>
            <a:r>
              <a:rPr lang="ru-RU" dirty="0" smtClean="0"/>
              <a:t> в </a:t>
            </a:r>
            <a:r>
              <a:rPr lang="ru-RU" dirty="0" err="1" smtClean="0"/>
              <a:t>землі</a:t>
            </a:r>
            <a:r>
              <a:rPr lang="ru-RU" dirty="0" smtClean="0"/>
              <a:t>; </a:t>
            </a:r>
            <a:r>
              <a:rPr lang="ru-RU" dirty="0" err="1" smtClean="0"/>
              <a:t>зараження</a:t>
            </a:r>
            <a:r>
              <a:rPr lang="ru-RU" dirty="0" smtClean="0"/>
              <a:t> </a:t>
            </a:r>
            <a:r>
              <a:rPr lang="ru-RU" dirty="0" err="1" smtClean="0"/>
              <a:t>викликається</a:t>
            </a:r>
            <a:r>
              <a:rPr lang="ru-RU" dirty="0" smtClean="0"/>
              <a:t> </a:t>
            </a:r>
            <a:r>
              <a:rPr lang="ru-RU" dirty="0" err="1" smtClean="0"/>
              <a:t>забрудненням</a:t>
            </a:r>
            <a:r>
              <a:rPr lang="ru-RU" dirty="0" smtClean="0"/>
              <a:t> ран землею. </a:t>
            </a:r>
            <a:r>
              <a:rPr lang="ru-RU" dirty="0" err="1" smtClean="0"/>
              <a:t>Зростає</a:t>
            </a:r>
            <a:r>
              <a:rPr lang="ru-RU" dirty="0" smtClean="0"/>
              <a:t> на </a:t>
            </a:r>
            <a:r>
              <a:rPr lang="ru-RU" dirty="0" err="1" smtClean="0"/>
              <a:t>звичайних</a:t>
            </a:r>
            <a:r>
              <a:rPr lang="ru-RU" dirty="0" smtClean="0"/>
              <a:t> </a:t>
            </a:r>
            <a:r>
              <a:rPr lang="ru-RU" dirty="0" err="1" smtClean="0"/>
              <a:t>середовищах</a:t>
            </a:r>
            <a:r>
              <a:rPr lang="ru-RU" dirty="0" smtClean="0"/>
              <a:t> без доступу </a:t>
            </a:r>
            <a:r>
              <a:rPr lang="ru-RU" dirty="0" err="1" smtClean="0"/>
              <a:t>кисню</a:t>
            </a:r>
            <a:r>
              <a:rPr lang="ru-RU" dirty="0" smtClean="0"/>
              <a:t> (</a:t>
            </a:r>
            <a:r>
              <a:rPr lang="ru-RU" dirty="0" err="1" smtClean="0"/>
              <a:t>анаероб</a:t>
            </a:r>
            <a:r>
              <a:rPr lang="ru-RU" dirty="0" smtClean="0"/>
              <a:t>). </a:t>
            </a:r>
            <a:r>
              <a:rPr lang="ru-RU" dirty="0" err="1" smtClean="0"/>
              <a:t>Утворює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сильний</a:t>
            </a:r>
            <a:r>
              <a:rPr lang="ru-RU" dirty="0" smtClean="0"/>
              <a:t> токсин,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діє</a:t>
            </a:r>
            <a:r>
              <a:rPr lang="ru-RU" dirty="0" smtClean="0"/>
              <a:t> на </a:t>
            </a:r>
            <a:r>
              <a:rPr lang="ru-RU" dirty="0" err="1" smtClean="0"/>
              <a:t>рухливі</a:t>
            </a:r>
            <a:r>
              <a:rPr lang="ru-RU" dirty="0" smtClean="0"/>
              <a:t> </a:t>
            </a:r>
            <a:r>
              <a:rPr lang="ru-RU" dirty="0" err="1" smtClean="0"/>
              <a:t>ганглії</a:t>
            </a:r>
            <a:r>
              <a:rPr lang="ru-RU" dirty="0" smtClean="0"/>
              <a:t> </a:t>
            </a:r>
            <a:r>
              <a:rPr lang="ru-RU" dirty="0" err="1" smtClean="0"/>
              <a:t>центральної</a:t>
            </a:r>
            <a:r>
              <a:rPr lang="ru-RU" dirty="0" smtClean="0"/>
              <a:t> </a:t>
            </a:r>
            <a:r>
              <a:rPr lang="ru-RU" dirty="0" err="1" smtClean="0"/>
              <a:t>нервової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СТОВБНЯК (</a:t>
            </a:r>
            <a:r>
              <a:rPr lang="en-US" dirty="0" smtClean="0"/>
              <a:t>TETANUS)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5854424" cy="4572000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Зараження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шляхом заносу на рану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яке-небудь</a:t>
            </a:r>
            <a:r>
              <a:rPr lang="ru-RU" dirty="0" smtClean="0"/>
              <a:t> </a:t>
            </a:r>
            <a:r>
              <a:rPr lang="ru-RU" dirty="0" err="1" smtClean="0"/>
              <a:t>шкірне</a:t>
            </a:r>
            <a:r>
              <a:rPr lang="ru-RU" dirty="0" smtClean="0"/>
              <a:t> </a:t>
            </a:r>
            <a:r>
              <a:rPr lang="ru-RU" dirty="0" err="1" smtClean="0"/>
              <a:t>ушкодження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, </a:t>
            </a:r>
            <a:r>
              <a:rPr lang="ru-RU" dirty="0" err="1" smtClean="0"/>
              <a:t>бруду</a:t>
            </a:r>
            <a:r>
              <a:rPr lang="ru-RU" dirty="0" smtClean="0"/>
              <a:t>, гною, </a:t>
            </a:r>
            <a:r>
              <a:rPr lang="ru-RU" dirty="0" err="1" smtClean="0"/>
              <a:t>заражених</a:t>
            </a:r>
            <a:r>
              <a:rPr lang="ru-RU" dirty="0" smtClean="0"/>
              <a:t> спорами </a:t>
            </a:r>
            <a:r>
              <a:rPr lang="ru-RU" dirty="0" err="1" smtClean="0"/>
              <a:t>стовбнячної</a:t>
            </a:r>
            <a:r>
              <a:rPr lang="ru-RU" dirty="0" smtClean="0"/>
              <a:t> </a:t>
            </a:r>
            <a:r>
              <a:rPr lang="ru-RU" dirty="0" err="1" smtClean="0"/>
              <a:t>палички</a:t>
            </a:r>
            <a:r>
              <a:rPr lang="ru-RU" dirty="0" smtClean="0"/>
              <a:t>. Спора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розвинутись</a:t>
            </a:r>
            <a:r>
              <a:rPr lang="ru-RU" dirty="0" smtClean="0"/>
              <a:t> у </a:t>
            </a:r>
            <a:r>
              <a:rPr lang="ru-RU" dirty="0" err="1" smtClean="0"/>
              <a:t>паличку</a:t>
            </a:r>
            <a:r>
              <a:rPr lang="ru-RU" dirty="0" smtClean="0"/>
              <a:t> в </a:t>
            </a:r>
            <a:r>
              <a:rPr lang="ru-RU" dirty="0" err="1" smtClean="0"/>
              <a:t>рані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тому </a:t>
            </a:r>
            <a:r>
              <a:rPr lang="ru-RU" dirty="0" err="1" smtClean="0"/>
              <a:t>випадку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створюються</a:t>
            </a:r>
            <a:r>
              <a:rPr lang="ru-RU" dirty="0" smtClean="0"/>
              <a:t> </a:t>
            </a:r>
            <a:r>
              <a:rPr lang="ru-RU" dirty="0" err="1" smtClean="0"/>
              <a:t>анаеробні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, </a:t>
            </a:r>
            <a:r>
              <a:rPr lang="ru-RU" dirty="0" err="1" smtClean="0"/>
              <a:t>тому</a:t>
            </a:r>
            <a:r>
              <a:rPr lang="ru-RU" dirty="0" smtClean="0"/>
              <a:t> </a:t>
            </a:r>
            <a:r>
              <a:rPr lang="ru-RU" dirty="0" err="1" smtClean="0"/>
              <a:t>небезпечні</a:t>
            </a:r>
            <a:r>
              <a:rPr lang="ru-RU" dirty="0" smtClean="0"/>
              <a:t> </a:t>
            </a:r>
            <a:r>
              <a:rPr lang="ru-RU" dirty="0" err="1" smtClean="0"/>
              <a:t>глибоко</a:t>
            </a:r>
            <a:r>
              <a:rPr lang="ru-RU" dirty="0" smtClean="0"/>
              <a:t> </a:t>
            </a:r>
            <a:r>
              <a:rPr lang="ru-RU" dirty="0" err="1" smtClean="0"/>
              <a:t>проникаючі</a:t>
            </a:r>
            <a:r>
              <a:rPr lang="ru-RU" dirty="0" smtClean="0"/>
              <a:t> </a:t>
            </a:r>
            <a:r>
              <a:rPr lang="ru-RU" dirty="0" err="1" smtClean="0"/>
              <a:t>вузькі</a:t>
            </a:r>
            <a:r>
              <a:rPr lang="ru-RU" dirty="0" smtClean="0"/>
              <a:t> рани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нагноєнням</a:t>
            </a:r>
            <a:r>
              <a:rPr lang="ru-RU" dirty="0" smtClean="0"/>
              <a:t>, </a:t>
            </a:r>
            <a:r>
              <a:rPr lang="ru-RU" dirty="0" err="1" smtClean="0"/>
              <a:t>мікроби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споживають</a:t>
            </a:r>
            <a:r>
              <a:rPr lang="ru-RU" dirty="0" smtClean="0"/>
              <a:t> </a:t>
            </a:r>
            <a:r>
              <a:rPr lang="ru-RU" dirty="0" err="1" smtClean="0"/>
              <a:t>кисень</a:t>
            </a:r>
            <a:r>
              <a:rPr lang="ru-RU" dirty="0" smtClean="0"/>
              <a:t>, </a:t>
            </a:r>
            <a:r>
              <a:rPr lang="ru-RU" dirty="0" err="1" smtClean="0"/>
              <a:t>широкі</a:t>
            </a:r>
            <a:r>
              <a:rPr lang="ru-RU" dirty="0" smtClean="0"/>
              <a:t> </a:t>
            </a:r>
            <a:r>
              <a:rPr lang="ru-RU" dirty="0" err="1" smtClean="0"/>
              <a:t>ушиблені</a:t>
            </a:r>
            <a:r>
              <a:rPr lang="ru-RU" dirty="0" smtClean="0"/>
              <a:t> </a:t>
            </a:r>
            <a:r>
              <a:rPr lang="ru-RU" dirty="0" err="1" smtClean="0"/>
              <a:t>рани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змертвінням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6CE56-tetanu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1700808"/>
            <a:ext cx="2952327" cy="43924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117</TotalTime>
  <Words>1177</Words>
  <Application>Microsoft Office PowerPoint</Application>
  <PresentationFormat>Экран (4:3)</PresentationFormat>
  <Paragraphs>75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Официальная</vt:lpstr>
      <vt:lpstr>        </vt:lpstr>
      <vt:lpstr>Слайд 2</vt:lpstr>
      <vt:lpstr>Слайд 3</vt:lpstr>
      <vt:lpstr>Черевний тиф (Typhus abdominalis)</vt:lpstr>
      <vt:lpstr>  Профілактика</vt:lpstr>
      <vt:lpstr>Профілактика</vt:lpstr>
      <vt:lpstr>Профілактика</vt:lpstr>
      <vt:lpstr>СТОВБНЯК (TETANUS)</vt:lpstr>
      <vt:lpstr>СТОВБНЯК (TETANUS)</vt:lpstr>
      <vt:lpstr>Дифтерія</vt:lpstr>
      <vt:lpstr>Ускладнення</vt:lpstr>
      <vt:lpstr>  Патогенез</vt:lpstr>
      <vt:lpstr>симптоми</vt:lpstr>
      <vt:lpstr>Сифіліс</vt:lpstr>
      <vt:lpstr>Лікування</vt:lpstr>
      <vt:lpstr>Проказа</vt:lpstr>
      <vt:lpstr>Симптоми</vt:lpstr>
      <vt:lpstr>Лікування</vt:lpstr>
      <vt:lpstr>Слайд 19</vt:lpstr>
      <vt:lpstr>Слайд 20</vt:lpstr>
      <vt:lpstr>Антибіотики</vt:lpstr>
      <vt:lpstr>Слайд 22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</dc:title>
  <dc:creator>Kristina</dc:creator>
  <cp:lastModifiedBy>Сережа</cp:lastModifiedBy>
  <cp:revision>16</cp:revision>
  <dcterms:created xsi:type="dcterms:W3CDTF">2011-02-14T14:41:50Z</dcterms:created>
  <dcterms:modified xsi:type="dcterms:W3CDTF">2014-06-06T20:08:02Z</dcterms:modified>
</cp:coreProperties>
</file>