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EE6559-4BF8-46B8-B345-280997F7EE76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DDF292-3C7A-4E20-AE6D-7C120CD4D2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857496"/>
            <a:ext cx="8410604" cy="3009904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Отруєння їстівними грибами</a:t>
            </a:r>
            <a:endParaRPr lang="ru-RU" sz="60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3929066"/>
            <a:ext cx="8153400" cy="2757494"/>
          </a:xfrm>
        </p:spPr>
        <p:txBody>
          <a:bodyPr/>
          <a:lstStyle/>
          <a:p>
            <a:pPr algn="ctr"/>
            <a:r>
              <a:rPr lang="ru-RU" dirty="0" smtClean="0"/>
              <a:t>У </a:t>
            </a:r>
            <a:r>
              <a:rPr lang="ru-RU" dirty="0" err="1" smtClean="0"/>
              <a:t>природі</a:t>
            </a:r>
            <a:r>
              <a:rPr lang="ru-RU" dirty="0" smtClean="0"/>
              <a:t> </a:t>
            </a:r>
            <a:r>
              <a:rPr lang="ru-RU" dirty="0" err="1" smtClean="0"/>
              <a:t>налічується</a:t>
            </a:r>
            <a:r>
              <a:rPr lang="ru-RU" dirty="0" smtClean="0"/>
              <a:t> </a:t>
            </a:r>
            <a:r>
              <a:rPr lang="ru-RU" dirty="0" err="1" smtClean="0"/>
              <a:t>величезна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грибів</a:t>
            </a:r>
            <a:r>
              <a:rPr lang="ru-RU" dirty="0" smtClean="0"/>
              <a:t>.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їстівна</a:t>
            </a:r>
            <a:r>
              <a:rPr lang="ru-RU" dirty="0" smtClean="0"/>
              <a:t>, а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неїстівна</a:t>
            </a:r>
            <a:r>
              <a:rPr lang="ru-RU" dirty="0" smtClean="0"/>
              <a:t>. </a:t>
            </a:r>
            <a:r>
              <a:rPr lang="ru-RU" dirty="0" err="1" smtClean="0"/>
              <a:t>Їстівні</a:t>
            </a:r>
            <a:r>
              <a:rPr lang="ru-RU" dirty="0" smtClean="0"/>
              <a:t> </a:t>
            </a:r>
            <a:r>
              <a:rPr lang="ru-RU" dirty="0" err="1" smtClean="0"/>
              <a:t>гриби</a:t>
            </a:r>
            <a:r>
              <a:rPr lang="ru-RU" dirty="0" smtClean="0"/>
              <a:t> </a:t>
            </a:r>
            <a:r>
              <a:rPr lang="ru-RU" dirty="0" err="1" smtClean="0"/>
              <a:t>збирають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їдять</a:t>
            </a:r>
            <a:r>
              <a:rPr lang="ru-RU" dirty="0" smtClean="0"/>
              <a:t> по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їстівних</a:t>
            </a:r>
            <a:r>
              <a:rPr lang="ru-RU" dirty="0" smtClean="0"/>
              <a:t> </a:t>
            </a:r>
            <a:r>
              <a:rPr lang="ru-RU" dirty="0" err="1" smtClean="0"/>
              <a:t>грибів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поживні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корисні</a:t>
            </a:r>
            <a:r>
              <a:rPr lang="ru-RU" dirty="0" smtClean="0"/>
              <a:t>, тому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«</a:t>
            </a:r>
            <a:r>
              <a:rPr lang="ru-RU" dirty="0" err="1" smtClean="0"/>
              <a:t>рослинним</a:t>
            </a:r>
            <a:r>
              <a:rPr lang="ru-RU" dirty="0" smtClean="0"/>
              <a:t>» </a:t>
            </a:r>
            <a:r>
              <a:rPr lang="ru-RU" dirty="0" err="1" smtClean="0"/>
              <a:t>або</a:t>
            </a:r>
            <a:r>
              <a:rPr lang="ru-RU" dirty="0" smtClean="0"/>
              <a:t> «</a:t>
            </a:r>
            <a:r>
              <a:rPr lang="ru-RU" dirty="0" err="1" smtClean="0"/>
              <a:t>лісовим</a:t>
            </a:r>
            <a:r>
              <a:rPr lang="ru-RU" dirty="0" smtClean="0"/>
              <a:t>» </a:t>
            </a:r>
            <a:r>
              <a:rPr lang="ru-RU" dirty="0" err="1" smtClean="0"/>
              <a:t>м'ясом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7170" name="Picture 2" descr="http://siver.com.ua/_nw/107/268828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04"/>
            <a:ext cx="4581496" cy="3036817"/>
          </a:xfrm>
          <a:prstGeom prst="rect">
            <a:avLst/>
          </a:prstGeom>
          <a:noFill/>
        </p:spPr>
      </p:pic>
      <p:pic>
        <p:nvPicPr>
          <p:cNvPr id="7172" name="Picture 4" descr="http://kolomyya.org/korg/kol/news/2013/51759/01_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48221" y="428604"/>
            <a:ext cx="4095779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71934" y="1714488"/>
            <a:ext cx="4867252" cy="4495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Всі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гриби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рекомендується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вживати</a:t>
            </a:r>
            <a:r>
              <a:rPr lang="ru-RU" dirty="0" smtClean="0">
                <a:solidFill>
                  <a:srgbClr val="C00000"/>
                </a:solidFill>
              </a:rPr>
              <a:t> в </a:t>
            </a:r>
            <a:r>
              <a:rPr lang="ru-RU" dirty="0" err="1" smtClean="0">
                <a:solidFill>
                  <a:srgbClr val="C00000"/>
                </a:solidFill>
              </a:rPr>
              <a:t>їжу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після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термічної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обробки</a:t>
            </a:r>
            <a:r>
              <a:rPr lang="ru-RU" dirty="0" smtClean="0">
                <a:solidFill>
                  <a:srgbClr val="C00000"/>
                </a:solidFill>
              </a:rPr>
              <a:t>. Але </a:t>
            </a:r>
            <a:r>
              <a:rPr lang="ru-RU" dirty="0" err="1" smtClean="0">
                <a:solidFill>
                  <a:srgbClr val="C00000"/>
                </a:solidFill>
              </a:rPr>
              <a:t>є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такі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гриби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які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подають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сирими</a:t>
            </a:r>
            <a:r>
              <a:rPr lang="ru-RU" dirty="0" smtClean="0">
                <a:solidFill>
                  <a:srgbClr val="C00000"/>
                </a:solidFill>
              </a:rPr>
              <a:t> в </a:t>
            </a:r>
            <a:r>
              <a:rPr lang="ru-RU" dirty="0" err="1" smtClean="0">
                <a:solidFill>
                  <a:srgbClr val="C00000"/>
                </a:solidFill>
              </a:rPr>
              <a:t>якомусь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салаті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бутерброді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r>
              <a:rPr lang="ru-RU" dirty="0" err="1" smtClean="0">
                <a:solidFill>
                  <a:srgbClr val="C00000"/>
                </a:solidFill>
              </a:rPr>
              <a:t>Іноді</a:t>
            </a:r>
            <a:r>
              <a:rPr lang="ru-RU" dirty="0" smtClean="0">
                <a:solidFill>
                  <a:srgbClr val="C00000"/>
                </a:solidFill>
              </a:rPr>
              <a:t> в сирому </a:t>
            </a:r>
            <a:r>
              <a:rPr lang="ru-RU" dirty="0" err="1" smtClean="0">
                <a:solidFill>
                  <a:srgbClr val="C00000"/>
                </a:solidFill>
              </a:rPr>
              <a:t>вигляді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вживають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печериці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сироїжки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гриби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гливи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цезарские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гриби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рижики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гриб-парасолька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строкатий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6146" name="Picture 2" descr="http://dieta.rv.ua/wp-content/uploads/images/0_72aab_5364036f_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071966" cy="51626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Правила: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err="1" smtClean="0">
                <a:solidFill>
                  <a:srgbClr val="FF0000"/>
                </a:solidFill>
              </a:rPr>
              <a:t>Гриби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підлягають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кулінарній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обробці</a:t>
            </a:r>
            <a:r>
              <a:rPr lang="ru-RU" i="1" dirty="0" smtClean="0">
                <a:solidFill>
                  <a:srgbClr val="FF0000"/>
                </a:solidFill>
              </a:rPr>
              <a:t> в день </a:t>
            </a:r>
            <a:r>
              <a:rPr lang="ru-RU" i="1" dirty="0" err="1" smtClean="0">
                <a:solidFill>
                  <a:srgbClr val="FF0000"/>
                </a:solidFill>
              </a:rPr>
              <a:t>збору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інакше</a:t>
            </a:r>
            <a:r>
              <a:rPr lang="ru-RU" i="1" dirty="0" smtClean="0">
                <a:solidFill>
                  <a:srgbClr val="FF0000"/>
                </a:solidFill>
              </a:rPr>
              <a:t> в них </a:t>
            </a:r>
            <a:r>
              <a:rPr lang="ru-RU" i="1" dirty="0" err="1" smtClean="0">
                <a:solidFill>
                  <a:srgbClr val="FF0000"/>
                </a:solidFill>
              </a:rPr>
              <a:t>утворюється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трупна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отрута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i="1" dirty="0" smtClean="0">
                <a:solidFill>
                  <a:srgbClr val="00B050"/>
                </a:solidFill>
              </a:rPr>
              <a:t>При </a:t>
            </a:r>
            <a:r>
              <a:rPr lang="ru-RU" i="1" dirty="0" err="1" smtClean="0">
                <a:solidFill>
                  <a:srgbClr val="00B050"/>
                </a:solidFill>
              </a:rPr>
              <a:t>обробці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кип'ятіть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гриби</a:t>
            </a:r>
            <a:r>
              <a:rPr lang="ru-RU" i="1" dirty="0" smtClean="0">
                <a:solidFill>
                  <a:srgbClr val="00B050"/>
                </a:solidFill>
              </a:rPr>
              <a:t> 7-10 </a:t>
            </a:r>
            <a:r>
              <a:rPr lang="ru-RU" i="1" dirty="0" err="1" smtClean="0">
                <a:solidFill>
                  <a:srgbClr val="00B050"/>
                </a:solidFill>
              </a:rPr>
              <a:t>хвилин</a:t>
            </a:r>
            <a:r>
              <a:rPr lang="ru-RU" i="1" dirty="0" smtClean="0">
                <a:solidFill>
                  <a:srgbClr val="00B050"/>
                </a:solidFill>
              </a:rPr>
              <a:t> у </a:t>
            </a:r>
            <a:r>
              <a:rPr lang="ru-RU" i="1" dirty="0" err="1" smtClean="0">
                <a:solidFill>
                  <a:srgbClr val="00B050"/>
                </a:solidFill>
              </a:rPr>
              <a:t>воді</a:t>
            </a:r>
            <a:r>
              <a:rPr lang="ru-RU" i="1" dirty="0" smtClean="0">
                <a:solidFill>
                  <a:srgbClr val="00B050"/>
                </a:solidFill>
              </a:rPr>
              <a:t>, </a:t>
            </a:r>
            <a:r>
              <a:rPr lang="ru-RU" i="1" dirty="0" err="1" smtClean="0">
                <a:solidFill>
                  <a:srgbClr val="00B050"/>
                </a:solidFill>
              </a:rPr>
              <a:t>після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чого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відвар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злийте</a:t>
            </a:r>
            <a:r>
              <a:rPr lang="ru-RU" i="1" dirty="0" smtClean="0">
                <a:solidFill>
                  <a:srgbClr val="00B050"/>
                </a:solidFill>
              </a:rPr>
              <a:t>. </a:t>
            </a:r>
            <a:r>
              <a:rPr lang="ru-RU" i="1" dirty="0" err="1" smtClean="0">
                <a:solidFill>
                  <a:srgbClr val="00B050"/>
                </a:solidFill>
              </a:rPr>
              <a:t>Лише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тоді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гриби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можна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варити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або</a:t>
            </a:r>
            <a:r>
              <a:rPr lang="ru-RU" i="1" dirty="0" smtClean="0">
                <a:solidFill>
                  <a:srgbClr val="00B050"/>
                </a:solidFill>
              </a:rPr>
              <a:t> </a:t>
            </a:r>
            <a:r>
              <a:rPr lang="ru-RU" i="1" dirty="0" err="1" smtClean="0">
                <a:solidFill>
                  <a:srgbClr val="00B050"/>
                </a:solidFill>
              </a:rPr>
              <a:t>смажити</a:t>
            </a:r>
            <a:r>
              <a:rPr lang="ru-RU" i="1" dirty="0" smtClean="0">
                <a:solidFill>
                  <a:srgbClr val="00B050"/>
                </a:solidFill>
              </a:rPr>
              <a:t>.</a:t>
            </a:r>
          </a:p>
          <a:p>
            <a:r>
              <a:rPr lang="ru-RU" i="1" dirty="0" err="1" smtClean="0">
                <a:solidFill>
                  <a:srgbClr val="C00000"/>
                </a:solidFill>
              </a:rPr>
              <a:t>Обов'язково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вимочіть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або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відваріть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умовно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їстівні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гриби</a:t>
            </a:r>
            <a:r>
              <a:rPr lang="ru-RU" i="1" dirty="0" smtClean="0">
                <a:solidFill>
                  <a:srgbClr val="C00000"/>
                </a:solidFill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</a:rPr>
              <a:t>які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використовують</a:t>
            </a:r>
            <a:r>
              <a:rPr lang="ru-RU" i="1" dirty="0" smtClean="0">
                <a:solidFill>
                  <a:srgbClr val="C00000"/>
                </a:solidFill>
              </a:rPr>
              <a:t> для </a:t>
            </a:r>
            <a:r>
              <a:rPr lang="ru-RU" i="1" dirty="0" err="1" smtClean="0">
                <a:solidFill>
                  <a:srgbClr val="C00000"/>
                </a:solidFill>
              </a:rPr>
              <a:t>соління</a:t>
            </a:r>
            <a:r>
              <a:rPr lang="ru-RU" i="1" dirty="0" smtClean="0">
                <a:solidFill>
                  <a:srgbClr val="C00000"/>
                </a:solidFill>
              </a:rPr>
              <a:t>, - </a:t>
            </a:r>
            <a:r>
              <a:rPr lang="ru-RU" i="1" dirty="0" err="1" smtClean="0">
                <a:solidFill>
                  <a:srgbClr val="C00000"/>
                </a:solidFill>
              </a:rPr>
              <a:t>грузді</a:t>
            </a:r>
            <a:r>
              <a:rPr lang="ru-RU" i="1" dirty="0" smtClean="0">
                <a:solidFill>
                  <a:srgbClr val="C00000"/>
                </a:solidFill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</a:rPr>
              <a:t>вовнянки</a:t>
            </a:r>
            <a:r>
              <a:rPr lang="ru-RU" i="1" dirty="0" smtClean="0">
                <a:solidFill>
                  <a:srgbClr val="C00000"/>
                </a:solidFill>
              </a:rPr>
              <a:t> та </a:t>
            </a:r>
            <a:r>
              <a:rPr lang="ru-RU" i="1" dirty="0" err="1" smtClean="0">
                <a:solidFill>
                  <a:srgbClr val="C00000"/>
                </a:solidFill>
              </a:rPr>
              <a:t>інші</a:t>
            </a:r>
            <a:r>
              <a:rPr lang="ru-RU" i="1" dirty="0" smtClean="0">
                <a:solidFill>
                  <a:srgbClr val="C00000"/>
                </a:solidFill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</a:rPr>
              <a:t>котрі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містять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молочний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сік</a:t>
            </a:r>
            <a:r>
              <a:rPr lang="ru-RU" i="1" dirty="0" smtClean="0">
                <a:solidFill>
                  <a:srgbClr val="C00000"/>
                </a:solidFill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</a:rPr>
              <a:t>тим</a:t>
            </a:r>
            <a:r>
              <a:rPr lang="ru-RU" i="1" dirty="0" smtClean="0">
                <a:solidFill>
                  <a:srgbClr val="C00000"/>
                </a:solidFill>
              </a:rPr>
              <a:t> самим </a:t>
            </a:r>
            <a:r>
              <a:rPr lang="ru-RU" i="1" dirty="0" err="1" smtClean="0">
                <a:solidFill>
                  <a:srgbClr val="C00000"/>
                </a:solidFill>
              </a:rPr>
              <a:t>позбудетесь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гірких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речовин</a:t>
            </a:r>
            <a:r>
              <a:rPr lang="ru-RU" i="1" dirty="0" smtClean="0">
                <a:solidFill>
                  <a:srgbClr val="C00000"/>
                </a:solidFill>
              </a:rPr>
              <a:t>, </a:t>
            </a:r>
            <a:r>
              <a:rPr lang="ru-RU" i="1" dirty="0" err="1" smtClean="0">
                <a:solidFill>
                  <a:srgbClr val="C00000"/>
                </a:solidFill>
              </a:rPr>
              <a:t>які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уражають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слизову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оболонку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err="1" smtClean="0">
                <a:solidFill>
                  <a:srgbClr val="C00000"/>
                </a:solidFill>
              </a:rPr>
              <a:t>шлунку</a:t>
            </a:r>
            <a:r>
              <a:rPr lang="ru-RU" i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i="1" dirty="0" smtClean="0">
                <a:solidFill>
                  <a:srgbClr val="0070C0"/>
                </a:solidFill>
              </a:rPr>
              <a:t>Не </a:t>
            </a:r>
            <a:r>
              <a:rPr lang="ru-RU" i="1" dirty="0" err="1" smtClean="0">
                <a:solidFill>
                  <a:srgbClr val="0070C0"/>
                </a:solidFill>
              </a:rPr>
              <a:t>пригощайте</a:t>
            </a:r>
            <a:r>
              <a:rPr lang="ru-RU" i="1" dirty="0" smtClean="0">
                <a:solidFill>
                  <a:srgbClr val="0070C0"/>
                </a:solidFill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</a:rPr>
              <a:t>ні</a:t>
            </a:r>
            <a:r>
              <a:rPr lang="ru-RU" i="1" dirty="0" smtClean="0">
                <a:solidFill>
                  <a:srgbClr val="0070C0"/>
                </a:solidFill>
              </a:rPr>
              <a:t> в </a:t>
            </a:r>
            <a:r>
              <a:rPr lang="ru-RU" i="1" dirty="0" err="1" smtClean="0">
                <a:solidFill>
                  <a:srgbClr val="0070C0"/>
                </a:solidFill>
              </a:rPr>
              <a:t>якому</a:t>
            </a:r>
            <a:r>
              <a:rPr lang="ru-RU" i="1" dirty="0" smtClean="0">
                <a:solidFill>
                  <a:srgbClr val="0070C0"/>
                </a:solidFill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</a:rPr>
              <a:t>разі</a:t>
            </a:r>
            <a:r>
              <a:rPr lang="ru-RU" i="1" dirty="0" smtClean="0">
                <a:solidFill>
                  <a:srgbClr val="0070C0"/>
                </a:solidFill>
              </a:rPr>
              <a:t> грибами </a:t>
            </a:r>
            <a:r>
              <a:rPr lang="ru-RU" i="1" dirty="0" err="1" smtClean="0">
                <a:solidFill>
                  <a:srgbClr val="0070C0"/>
                </a:solidFill>
              </a:rPr>
              <a:t>дітей</a:t>
            </a:r>
            <a:r>
              <a:rPr lang="ru-RU" i="1" dirty="0" smtClean="0">
                <a:solidFill>
                  <a:srgbClr val="0070C0"/>
                </a:solidFill>
              </a:rPr>
              <a:t>, </a:t>
            </a:r>
            <a:r>
              <a:rPr lang="ru-RU" i="1" dirty="0" err="1" smtClean="0">
                <a:solidFill>
                  <a:srgbClr val="0070C0"/>
                </a:solidFill>
              </a:rPr>
              <a:t>літніх</a:t>
            </a:r>
            <a:r>
              <a:rPr lang="ru-RU" i="1" dirty="0" smtClean="0">
                <a:solidFill>
                  <a:srgbClr val="0070C0"/>
                </a:solidFill>
              </a:rPr>
              <a:t> людей та </a:t>
            </a:r>
            <a:r>
              <a:rPr lang="ru-RU" i="1" dirty="0" err="1" smtClean="0">
                <a:solidFill>
                  <a:srgbClr val="0070C0"/>
                </a:solidFill>
              </a:rPr>
              <a:t>вагітних</a:t>
            </a:r>
            <a:r>
              <a:rPr lang="ru-RU" i="1" dirty="0" smtClean="0">
                <a:solidFill>
                  <a:srgbClr val="0070C0"/>
                </a:solidFill>
              </a:rPr>
              <a:t> </a:t>
            </a:r>
            <a:r>
              <a:rPr lang="ru-RU" i="1" dirty="0" err="1" smtClean="0">
                <a:solidFill>
                  <a:srgbClr val="0070C0"/>
                </a:solidFill>
              </a:rPr>
              <a:t>жінок</a:t>
            </a:r>
            <a:r>
              <a:rPr lang="ru-RU" i="1" dirty="0" smtClean="0"/>
              <a:t>.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причини </a:t>
            </a:r>
            <a:r>
              <a:rPr lang="ru-RU" b="1" dirty="0" err="1" smtClean="0"/>
              <a:t>отруєнь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вживання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отруйних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грибів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неправильне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приготування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умовно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їстівних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грибів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вживання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старих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або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зіпсованих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їстівних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грибів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вживання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грибів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що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мають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двійників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або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змінилися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внаслідок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мутації</a:t>
            </a:r>
            <a:r>
              <a:rPr lang="ru-RU" dirty="0" smtClean="0">
                <a:solidFill>
                  <a:srgbClr val="0070C0"/>
                </a:solidFill>
              </a:rPr>
              <a:t> (</a:t>
            </a:r>
            <a:r>
              <a:rPr lang="ru-RU" dirty="0" err="1" smtClean="0">
                <a:solidFill>
                  <a:srgbClr val="0070C0"/>
                </a:solidFill>
              </a:rPr>
              <a:t>навіть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білі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гриби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підберезники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мають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своїх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небезпечних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двійників</a:t>
            </a:r>
            <a:r>
              <a:rPr lang="ru-RU" dirty="0" smtClean="0">
                <a:solidFill>
                  <a:srgbClr val="0070C0"/>
                </a:solidFill>
              </a:rPr>
              <a:t>).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Симптоми</a:t>
            </a:r>
            <a:r>
              <a:rPr lang="ru-RU" b="1" dirty="0" smtClean="0"/>
              <a:t> </a:t>
            </a:r>
            <a:r>
              <a:rPr lang="ru-RU" b="1" dirty="0" err="1" smtClean="0"/>
              <a:t>отруєння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00430" y="1600200"/>
            <a:ext cx="5265618" cy="4495800"/>
          </a:xfrm>
        </p:spPr>
        <p:txBody>
          <a:bodyPr/>
          <a:lstStyle/>
          <a:p>
            <a:pPr algn="r"/>
            <a:r>
              <a:rPr lang="ru-RU" dirty="0" err="1" smtClean="0"/>
              <a:t>Н</a:t>
            </a:r>
            <a:r>
              <a:rPr lang="ru-RU" dirty="0" err="1" smtClean="0"/>
              <a:t>удота</a:t>
            </a:r>
            <a:r>
              <a:rPr lang="ru-RU" dirty="0" smtClean="0"/>
              <a:t>, </a:t>
            </a:r>
            <a:r>
              <a:rPr lang="ru-RU" dirty="0" err="1" smtClean="0"/>
              <a:t>блювота</a:t>
            </a:r>
            <a:r>
              <a:rPr lang="ru-RU" dirty="0" smtClean="0"/>
              <a:t>, </a:t>
            </a:r>
            <a:r>
              <a:rPr lang="ru-RU" dirty="0" err="1" smtClean="0"/>
              <a:t>біль</a:t>
            </a:r>
            <a:r>
              <a:rPr lang="ru-RU" dirty="0" smtClean="0"/>
              <a:t> у </a:t>
            </a:r>
            <a:r>
              <a:rPr lang="ru-RU" dirty="0" err="1" smtClean="0"/>
              <a:t>животі</a:t>
            </a:r>
            <a:r>
              <a:rPr lang="ru-RU" dirty="0" smtClean="0"/>
              <a:t>, </a:t>
            </a:r>
            <a:r>
              <a:rPr lang="ru-RU" dirty="0" err="1" smtClean="0"/>
              <a:t>посилене</a:t>
            </a:r>
            <a:r>
              <a:rPr lang="ru-RU" dirty="0" smtClean="0"/>
              <a:t> </a:t>
            </a:r>
            <a:r>
              <a:rPr lang="ru-RU" dirty="0" err="1" smtClean="0"/>
              <a:t>потовиділення</a:t>
            </a:r>
            <a:r>
              <a:rPr lang="ru-RU" dirty="0" smtClean="0"/>
              <a:t>,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 smtClean="0"/>
              <a:t>артеріального</a:t>
            </a:r>
            <a:r>
              <a:rPr lang="ru-RU" dirty="0" smtClean="0"/>
              <a:t> </a:t>
            </a:r>
            <a:r>
              <a:rPr lang="ru-RU" dirty="0" err="1" smtClean="0"/>
              <a:t>тиску</a:t>
            </a:r>
            <a:r>
              <a:rPr lang="ru-RU" dirty="0" smtClean="0"/>
              <a:t>, </a:t>
            </a:r>
            <a:r>
              <a:rPr lang="ru-RU" dirty="0" err="1" smtClean="0"/>
              <a:t>судоми</a:t>
            </a:r>
            <a:r>
              <a:rPr lang="ru-RU" dirty="0" smtClean="0"/>
              <a:t>, </a:t>
            </a:r>
            <a:r>
              <a:rPr lang="ru-RU" dirty="0" err="1" smtClean="0"/>
              <a:t>мимовільне</a:t>
            </a:r>
            <a:r>
              <a:rPr lang="ru-RU" dirty="0" smtClean="0"/>
              <a:t> </a:t>
            </a:r>
            <a:r>
              <a:rPr lang="ru-RU" dirty="0" err="1" smtClean="0"/>
              <a:t>сечовиділення</a:t>
            </a:r>
            <a:r>
              <a:rPr lang="ru-RU" dirty="0" smtClean="0"/>
              <a:t>, проноси,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симптомів</a:t>
            </a:r>
            <a:r>
              <a:rPr lang="ru-RU" dirty="0" smtClean="0"/>
              <a:t> </a:t>
            </a:r>
            <a:r>
              <a:rPr lang="ru-RU" dirty="0" err="1" smtClean="0"/>
              <a:t>серцево-судинної</a:t>
            </a:r>
            <a:r>
              <a:rPr lang="ru-RU" dirty="0" smtClean="0"/>
              <a:t> </a:t>
            </a:r>
            <a:r>
              <a:rPr lang="ru-RU" dirty="0" err="1" smtClean="0"/>
              <a:t>недостатності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8" name="Picture 2" descr="http://news.if.ua/images/news/12/08/08/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3333750" cy="2495551"/>
          </a:xfrm>
          <a:prstGeom prst="rect">
            <a:avLst/>
          </a:prstGeom>
          <a:noFill/>
        </p:spPr>
      </p:pic>
      <p:pic>
        <p:nvPicPr>
          <p:cNvPr id="4100" name="Picture 4" descr="http://korusna.info/wp-content/uploads/2012/06/persha-dopomoga-pry-harchovomu-otruyenn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429132"/>
            <a:ext cx="3095630" cy="2216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85828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ПМД </a:t>
            </a:r>
            <a:r>
              <a:rPr lang="ru-RU" b="1" dirty="0" smtClean="0"/>
              <a:t>при </a:t>
            </a:r>
            <a:r>
              <a:rPr lang="ru-RU" b="1" dirty="0" err="1" smtClean="0"/>
              <a:t>отруєнні</a:t>
            </a:r>
            <a:r>
              <a:rPr lang="ru-RU" b="1" dirty="0" smtClean="0"/>
              <a:t> грибами.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Викличте</a:t>
            </a:r>
            <a:r>
              <a:rPr lang="ru-RU" b="1" dirty="0" smtClean="0"/>
              <a:t> </a:t>
            </a:r>
            <a:r>
              <a:rPr lang="ru-RU" b="1" dirty="0" smtClean="0"/>
              <a:t>"</a:t>
            </a:r>
            <a:r>
              <a:rPr lang="ru-RU" b="1" dirty="0" err="1" smtClean="0"/>
              <a:t>Швидку</a:t>
            </a:r>
            <a:r>
              <a:rPr lang="ru-RU" b="1" dirty="0" smtClean="0"/>
              <a:t> </a:t>
            </a:r>
            <a:r>
              <a:rPr lang="ru-RU" b="1" dirty="0" err="1" smtClean="0"/>
              <a:t>медичну</a:t>
            </a:r>
            <a:r>
              <a:rPr lang="ru-RU" b="1" dirty="0" smtClean="0"/>
              <a:t> </a:t>
            </a:r>
            <a:r>
              <a:rPr lang="ru-RU" b="1" dirty="0" err="1" smtClean="0"/>
              <a:t>допомогу</a:t>
            </a:r>
            <a:r>
              <a:rPr lang="ru-RU" b="1" dirty="0" smtClean="0"/>
              <a:t>".</a:t>
            </a:r>
          </a:p>
          <a:p>
            <a:endParaRPr lang="ru-RU" dirty="0" smtClean="0"/>
          </a:p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Одночасно</a:t>
            </a:r>
            <a:r>
              <a:rPr lang="ru-RU" dirty="0" smtClean="0">
                <a:solidFill>
                  <a:srgbClr val="C00000"/>
                </a:solidFill>
              </a:rPr>
              <a:t>, не </a:t>
            </a:r>
            <a:r>
              <a:rPr lang="ru-RU" dirty="0" err="1" smtClean="0">
                <a:solidFill>
                  <a:srgbClr val="C00000"/>
                </a:solidFill>
              </a:rPr>
              <a:t>очікуючи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її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прибуття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негайно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промийте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шлунок</a:t>
            </a:r>
            <a:r>
              <a:rPr lang="ru-RU" dirty="0" smtClean="0">
                <a:solidFill>
                  <a:srgbClr val="C00000"/>
                </a:solidFill>
              </a:rPr>
              <a:t>: </a:t>
            </a:r>
            <a:r>
              <a:rPr lang="ru-RU" dirty="0" err="1" smtClean="0">
                <a:solidFill>
                  <a:srgbClr val="C00000"/>
                </a:solidFill>
              </a:rPr>
              <a:t>випийте</a:t>
            </a:r>
            <a:r>
              <a:rPr lang="ru-RU" dirty="0" smtClean="0">
                <a:solidFill>
                  <a:srgbClr val="C00000"/>
                </a:solidFill>
              </a:rPr>
              <a:t> 5-6 склянок </a:t>
            </a:r>
            <a:r>
              <a:rPr lang="ru-RU" dirty="0" err="1" smtClean="0">
                <a:solidFill>
                  <a:srgbClr val="C00000"/>
                </a:solidFill>
              </a:rPr>
              <a:t>кип'яченої</a:t>
            </a:r>
            <a:r>
              <a:rPr lang="ru-RU" dirty="0" smtClean="0">
                <a:solidFill>
                  <a:srgbClr val="C00000"/>
                </a:solidFill>
              </a:rPr>
              <a:t> води </a:t>
            </a:r>
            <a:r>
              <a:rPr lang="ru-RU" dirty="0" err="1" smtClean="0">
                <a:solidFill>
                  <a:srgbClr val="C00000"/>
                </a:solidFill>
              </a:rPr>
              <a:t>або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блідо-рожевого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розчину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марганцівки</a:t>
            </a:r>
            <a:r>
              <a:rPr lang="ru-RU" dirty="0" smtClean="0">
                <a:solidFill>
                  <a:srgbClr val="C00000"/>
                </a:solidFill>
              </a:rPr>
              <a:t>; </a:t>
            </a:r>
            <a:r>
              <a:rPr lang="ru-RU" dirty="0" err="1" smtClean="0">
                <a:solidFill>
                  <a:srgbClr val="C00000"/>
                </a:solidFill>
              </a:rPr>
              <a:t>натисніть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пальцями</a:t>
            </a:r>
            <a:r>
              <a:rPr lang="ru-RU" dirty="0" smtClean="0">
                <a:solidFill>
                  <a:srgbClr val="C00000"/>
                </a:solidFill>
              </a:rPr>
              <a:t> на </a:t>
            </a:r>
            <a:r>
              <a:rPr lang="ru-RU" dirty="0" err="1" smtClean="0">
                <a:solidFill>
                  <a:srgbClr val="C00000"/>
                </a:solidFill>
              </a:rPr>
              <a:t>корінь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язика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щоб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викликати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блювоту</a:t>
            </a:r>
            <a:r>
              <a:rPr lang="ru-RU" dirty="0" smtClean="0">
                <a:solidFill>
                  <a:srgbClr val="C00000"/>
                </a:solidFill>
              </a:rPr>
              <a:t>; </a:t>
            </a:r>
            <a:r>
              <a:rPr lang="ru-RU" dirty="0" err="1" smtClean="0">
                <a:solidFill>
                  <a:srgbClr val="C00000"/>
                </a:solidFill>
              </a:rPr>
              <a:t>прийміть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активоване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вугілля</a:t>
            </a:r>
            <a:r>
              <a:rPr lang="ru-RU" dirty="0" smtClean="0">
                <a:solidFill>
                  <a:srgbClr val="C00000"/>
                </a:solidFill>
              </a:rPr>
              <a:t> (4-5 </a:t>
            </a:r>
            <a:r>
              <a:rPr lang="ru-RU" dirty="0" err="1" smtClean="0">
                <a:solidFill>
                  <a:srgbClr val="C00000"/>
                </a:solidFill>
              </a:rPr>
              <a:t>пігулок</a:t>
            </a:r>
            <a:r>
              <a:rPr lang="ru-RU" dirty="0" smtClean="0">
                <a:solidFill>
                  <a:srgbClr val="C00000"/>
                </a:solidFill>
              </a:rPr>
              <a:t>), коли </a:t>
            </a:r>
            <a:r>
              <a:rPr lang="ru-RU" dirty="0" err="1" smtClean="0">
                <a:solidFill>
                  <a:srgbClr val="C00000"/>
                </a:solidFill>
              </a:rPr>
              <a:t>промивні</a:t>
            </a:r>
            <a:r>
              <a:rPr lang="ru-RU" dirty="0" smtClean="0">
                <a:solidFill>
                  <a:srgbClr val="C00000"/>
                </a:solidFill>
              </a:rPr>
              <a:t> води </a:t>
            </a:r>
            <a:r>
              <a:rPr lang="ru-RU" dirty="0" err="1" smtClean="0">
                <a:solidFill>
                  <a:srgbClr val="C00000"/>
                </a:solidFill>
              </a:rPr>
              <a:t>стануть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чистими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Після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надання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первинної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допомоги</a:t>
            </a:r>
            <a:r>
              <a:rPr lang="ru-RU" dirty="0" smtClean="0">
                <a:solidFill>
                  <a:srgbClr val="C00000"/>
                </a:solidFill>
              </a:rPr>
              <a:t>: дайте </a:t>
            </a:r>
            <a:r>
              <a:rPr lang="ru-RU" dirty="0" err="1" smtClean="0">
                <a:solidFill>
                  <a:srgbClr val="C00000"/>
                </a:solidFill>
              </a:rPr>
              <a:t>випити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потерпілому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міцний</a:t>
            </a:r>
            <a:r>
              <a:rPr lang="ru-RU" dirty="0" smtClean="0">
                <a:solidFill>
                  <a:srgbClr val="C00000"/>
                </a:solidFill>
              </a:rPr>
              <a:t> чай, </a:t>
            </a:r>
            <a:r>
              <a:rPr lang="ru-RU" dirty="0" err="1" smtClean="0">
                <a:solidFill>
                  <a:srgbClr val="C00000"/>
                </a:solidFill>
              </a:rPr>
              <a:t>каву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або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злегка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підсолену</a:t>
            </a:r>
            <a:r>
              <a:rPr lang="ru-RU" dirty="0" smtClean="0">
                <a:solidFill>
                  <a:srgbClr val="C00000"/>
                </a:solidFill>
              </a:rPr>
              <a:t> воду, </a:t>
            </a:r>
            <a:r>
              <a:rPr lang="ru-RU" dirty="0" err="1" smtClean="0">
                <a:solidFill>
                  <a:srgbClr val="C00000"/>
                </a:solidFill>
              </a:rPr>
              <a:t>відновіть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тим</a:t>
            </a:r>
            <a:r>
              <a:rPr lang="ru-RU" dirty="0" smtClean="0">
                <a:solidFill>
                  <a:srgbClr val="C00000"/>
                </a:solidFill>
              </a:rPr>
              <a:t> самим </a:t>
            </a:r>
            <a:r>
              <a:rPr lang="ru-RU" dirty="0" err="1" smtClean="0">
                <a:solidFill>
                  <a:srgbClr val="C00000"/>
                </a:solidFill>
              </a:rPr>
              <a:t>водно-сольовий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баланс.</a:t>
            </a:r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З'ясуйте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хто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вживав</a:t>
            </a:r>
            <a:r>
              <a:rPr lang="ru-RU" dirty="0" smtClean="0">
                <a:solidFill>
                  <a:srgbClr val="C00000"/>
                </a:solidFill>
              </a:rPr>
              <a:t> разом </a:t>
            </a:r>
            <a:r>
              <a:rPr lang="ru-RU" dirty="0" err="1" smtClean="0">
                <a:solidFill>
                  <a:srgbClr val="C00000"/>
                </a:solidFill>
              </a:rPr>
              <a:t>із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постраждалим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гриби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проведіть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профілактичні</a:t>
            </a:r>
            <a:r>
              <a:rPr lang="ru-RU" dirty="0" smtClean="0">
                <a:solidFill>
                  <a:srgbClr val="C00000"/>
                </a:solidFill>
              </a:rPr>
              <a:t> заходи.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49754" y="785794"/>
            <a:ext cx="5694246" cy="4495800"/>
          </a:xfrm>
        </p:spPr>
        <p:txBody>
          <a:bodyPr/>
          <a:lstStyle/>
          <a:p>
            <a:pPr algn="r"/>
            <a:r>
              <a:rPr lang="ru-RU" b="1" dirty="0" err="1" smtClean="0"/>
              <a:t>Забороняється</a:t>
            </a:r>
            <a:r>
              <a:rPr lang="ru-RU" b="1" dirty="0" smtClean="0"/>
              <a:t>:</a:t>
            </a:r>
            <a:endParaRPr lang="ru-RU" dirty="0" smtClean="0"/>
          </a:p>
          <a:p>
            <a:pPr algn="r"/>
            <a:r>
              <a:rPr lang="ru-RU" dirty="0" err="1" smtClean="0"/>
              <a:t>Вживати</a:t>
            </a:r>
            <a:r>
              <a:rPr lang="ru-RU" dirty="0" smtClean="0"/>
              <a:t> </a:t>
            </a:r>
            <a:r>
              <a:rPr lang="ru-RU" dirty="0" err="1" smtClean="0"/>
              <a:t>будь-які</a:t>
            </a:r>
            <a:r>
              <a:rPr lang="ru-RU" dirty="0" smtClean="0"/>
              <a:t> </a:t>
            </a:r>
            <a:r>
              <a:rPr lang="ru-RU" dirty="0" err="1" smtClean="0"/>
              <a:t>ліки</a:t>
            </a:r>
            <a:r>
              <a:rPr lang="ru-RU" dirty="0" smtClean="0"/>
              <a:t> та </a:t>
            </a:r>
            <a:r>
              <a:rPr lang="ru-RU" dirty="0" err="1" smtClean="0"/>
              <a:t>їжу</a:t>
            </a:r>
            <a:r>
              <a:rPr lang="ru-RU" dirty="0" smtClean="0"/>
              <a:t>, а </a:t>
            </a:r>
            <a:r>
              <a:rPr lang="ru-RU" dirty="0" err="1" smtClean="0"/>
              <a:t>надто</a:t>
            </a:r>
            <a:r>
              <a:rPr lang="ru-RU" dirty="0" smtClean="0"/>
              <a:t> ж </a:t>
            </a:r>
            <a:r>
              <a:rPr lang="ru-RU" dirty="0" err="1" smtClean="0"/>
              <a:t>алкогольні</a:t>
            </a:r>
            <a:r>
              <a:rPr lang="ru-RU" dirty="0" smtClean="0"/>
              <a:t> </a:t>
            </a:r>
            <a:r>
              <a:rPr lang="ru-RU" dirty="0" err="1" smtClean="0"/>
              <a:t>напої</a:t>
            </a:r>
            <a:r>
              <a:rPr lang="ru-RU" dirty="0" smtClean="0"/>
              <a:t>, молоко,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прискорити</a:t>
            </a:r>
            <a:r>
              <a:rPr lang="ru-RU" dirty="0" smtClean="0"/>
              <a:t> </a:t>
            </a:r>
            <a:r>
              <a:rPr lang="ru-RU" dirty="0" err="1" smtClean="0"/>
              <a:t>всмоктування</a:t>
            </a:r>
            <a:r>
              <a:rPr lang="ru-RU" dirty="0" smtClean="0"/>
              <a:t> </a:t>
            </a:r>
            <a:r>
              <a:rPr lang="ru-RU" dirty="0" err="1" smtClean="0"/>
              <a:t>токсинів</a:t>
            </a:r>
            <a:r>
              <a:rPr lang="ru-RU" dirty="0" smtClean="0"/>
              <a:t> </a:t>
            </a:r>
            <a:r>
              <a:rPr lang="ru-RU" dirty="0" err="1" smtClean="0"/>
              <a:t>грибів</a:t>
            </a:r>
            <a:r>
              <a:rPr lang="ru-RU" dirty="0" smtClean="0"/>
              <a:t> у </a:t>
            </a:r>
            <a:r>
              <a:rPr lang="ru-RU" dirty="0" err="1" smtClean="0"/>
              <a:t>кишківнику</a:t>
            </a:r>
            <a:r>
              <a:rPr lang="ru-RU" dirty="0" smtClean="0"/>
              <a:t>. </a:t>
            </a:r>
            <a:r>
              <a:rPr lang="ru-RU" dirty="0" err="1" smtClean="0"/>
              <a:t>Займатися</a:t>
            </a:r>
            <a:r>
              <a:rPr lang="ru-RU" dirty="0" smtClean="0"/>
              <a:t> </a:t>
            </a:r>
            <a:r>
              <a:rPr lang="ru-RU" dirty="0" err="1" smtClean="0"/>
              <a:t>будь-якими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видами </a:t>
            </a:r>
            <a:r>
              <a:rPr lang="ru-RU" dirty="0" err="1" smtClean="0"/>
              <a:t>самолікування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1026" name="Picture 2" descr="http://www.telegraf.in.ua/uploads/posts/2005-09/1300212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357562"/>
            <a:ext cx="4705497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</TotalTime>
  <Words>382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Отруєння їстівними грибами</vt:lpstr>
      <vt:lpstr>Слайд 2</vt:lpstr>
      <vt:lpstr>Слайд 3</vt:lpstr>
      <vt:lpstr>Правила:</vt:lpstr>
      <vt:lpstr>Основні причини отруєнь: </vt:lpstr>
      <vt:lpstr>Симптоми отруєння: </vt:lpstr>
      <vt:lpstr>ПМД при отруєнні грибами. 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Отруєння їстівними грибами</dc:title>
  <dc:creator>User</dc:creator>
  <cp:lastModifiedBy>User</cp:lastModifiedBy>
  <cp:revision>5</cp:revision>
  <dcterms:created xsi:type="dcterms:W3CDTF">2015-02-15T17:23:27Z</dcterms:created>
  <dcterms:modified xsi:type="dcterms:W3CDTF">2015-02-15T18:04:16Z</dcterms:modified>
</cp:coreProperties>
</file>