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8" r:id="rId3"/>
    <p:sldId id="273" r:id="rId4"/>
    <p:sldId id="274" r:id="rId5"/>
    <p:sldId id="258" r:id="rId6"/>
    <p:sldId id="259" r:id="rId7"/>
    <p:sldId id="282" r:id="rId8"/>
    <p:sldId id="275" r:id="rId9"/>
    <p:sldId id="276" r:id="rId10"/>
    <p:sldId id="261" r:id="rId11"/>
    <p:sldId id="260" r:id="rId12"/>
    <p:sldId id="280" r:id="rId13"/>
    <p:sldId id="271" r:id="rId14"/>
    <p:sldId id="272" r:id="rId15"/>
    <p:sldId id="284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11A57-3693-4906-A415-6A98EA8C3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D0738-95AF-4C58-9483-367476732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356D4DC-DD40-43F9-85ED-129616DC5EA1}" type="datetimeFigureOut">
              <a:rPr lang="uk-UA" smtClean="0"/>
              <a:pPr/>
              <a:t>15.03.2012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FF0A897-C1A1-4E64-9EB9-FD97074A2B1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8143932" cy="228601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Порушення гормональних функцій ендокринних залоз</a:t>
            </a:r>
            <a:br>
              <a:rPr lang="uk-UA" b="1" dirty="0" smtClean="0"/>
            </a:br>
            <a:r>
              <a:rPr lang="uk-UA" sz="3600" b="1" dirty="0" smtClean="0"/>
              <a:t>(у рамках шкільної програми)</a:t>
            </a:r>
            <a:endParaRPr lang="uk-UA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357694"/>
            <a:ext cx="8072494" cy="1966914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/>
              <a:t>РОБОТА КЛОКОВА</a:t>
            </a:r>
            <a:endParaRPr lang="uk-UA" sz="2000" b="1" dirty="0" smtClean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928926" y="1428736"/>
            <a:ext cx="5800708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  </a:t>
            </a:r>
            <a:r>
              <a:rPr lang="uk-UA" sz="2400" dirty="0" smtClean="0">
                <a:solidFill>
                  <a:srgbClr val="002060"/>
                </a:solidFill>
              </a:rPr>
              <a:t>Кретинізм - природжений гіпотиреоз - ендокринне захворювання, що викликається недоліком гормонів щитовидної залози, характеризується порушенням функції щитовидної залози і затримкою розвитку. При цьому захворюванні спостерігається затримка росту, порушення пропорцій тіла, фізичного, статевого та психічного розвитку. </a:t>
            </a:r>
            <a:endParaRPr lang="uk-UA" sz="2400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85818"/>
          </a:xfrm>
        </p:spPr>
        <p:txBody>
          <a:bodyPr>
            <a:normAutofit/>
          </a:bodyPr>
          <a:lstStyle/>
          <a:p>
            <a:r>
              <a:rPr lang="uk-UA" b="1" dirty="0" smtClean="0"/>
              <a:t>Кретинізм</a:t>
            </a:r>
            <a:r>
              <a:rPr lang="uk-UA" dirty="0" smtClean="0"/>
              <a:t>  </a:t>
            </a:r>
            <a:r>
              <a:rPr lang="uk-UA" sz="4000" dirty="0" smtClean="0"/>
              <a:t> </a:t>
            </a:r>
            <a:endParaRPr lang="uk-UA" sz="4000" dirty="0"/>
          </a:p>
        </p:txBody>
      </p:sp>
      <p:pic>
        <p:nvPicPr>
          <p:cNvPr id="5" name="Рисунок 4" descr="кретинизм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928802"/>
            <a:ext cx="2214578" cy="3452541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9"/>
            <a:ext cx="8401080" cy="514353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2400" dirty="0" smtClean="0"/>
              <a:t>	 </a:t>
            </a:r>
            <a:r>
              <a:rPr lang="uk-UA" sz="2400" dirty="0" smtClean="0">
                <a:solidFill>
                  <a:srgbClr val="002060"/>
                </a:solidFill>
              </a:rPr>
              <a:t>Мікседема  - захворювання, обумовлене недостатнім забезпеченням органів і тканин гормонами щитовидної залози. Розглядається як крайня, 				клінічно виражена форма 				гіпотиреозу. Внаслідок порушення 			білкового обміну органи і тканини 			стають набряклими.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Термін 				"мікседема" (слизовий набряк шкіри) 			по відношенню до важких форм 			гіпотиреозу став вживатися з 1878 року. У хворих відзначається збільшення маси тіла за рахунок надмірної кількості </a:t>
            </a:r>
            <a:r>
              <a:rPr lang="uk-UA" sz="2400" dirty="0" err="1" smtClean="0">
                <a:solidFill>
                  <a:srgbClr val="002060"/>
                </a:solidFill>
              </a:rPr>
              <a:t>міжтканинної</a:t>
            </a:r>
            <a:r>
              <a:rPr lang="uk-UA" sz="2400" dirty="0" smtClean="0">
                <a:solidFill>
                  <a:srgbClr val="002060"/>
                </a:solidFill>
              </a:rPr>
              <a:t> рідини, одутлість обличчя, психічна загальмованість, сонливість, зниження інтелекту, порушення статевих функцій та всіх видів обміну речовин.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85818"/>
          </a:xfrm>
        </p:spPr>
        <p:txBody>
          <a:bodyPr>
            <a:normAutofit/>
          </a:bodyPr>
          <a:lstStyle/>
          <a:p>
            <a:r>
              <a:rPr lang="uk-UA" b="1" dirty="0" smtClean="0"/>
              <a:t>Мікседема </a:t>
            </a:r>
            <a:r>
              <a:rPr lang="uk-UA" sz="4000" b="1" dirty="0" smtClean="0"/>
              <a:t> </a:t>
            </a:r>
            <a:endParaRPr lang="uk-UA" sz="4000" b="1" dirty="0"/>
          </a:p>
        </p:txBody>
      </p:sp>
      <p:pic>
        <p:nvPicPr>
          <p:cNvPr id="5" name="Рисунок 4" descr="endokrinologiya-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500306"/>
            <a:ext cx="1571636" cy="2129867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1357298"/>
            <a:ext cx="8358246" cy="5000660"/>
          </a:xfrm>
        </p:spPr>
        <p:txBody>
          <a:bodyPr>
            <a:noAutofit/>
          </a:bodyPr>
          <a:lstStyle/>
          <a:p>
            <a:pPr marL="342900" indent="-342900"/>
            <a:r>
              <a:rPr lang="ru-RU" sz="2000" dirty="0" smtClean="0">
                <a:solidFill>
                  <a:srgbClr val="002060"/>
                </a:solidFill>
              </a:rPr>
              <a:t>	 </a:t>
            </a:r>
            <a:r>
              <a:rPr lang="ru-RU" sz="2400" dirty="0" smtClean="0">
                <a:solidFill>
                  <a:srgbClr val="002060"/>
                </a:solidFill>
              </a:rPr>
              <a:t>Зоб - </a:t>
            </a:r>
            <a:r>
              <a:rPr lang="uk-UA" sz="2400" dirty="0" smtClean="0">
                <a:solidFill>
                  <a:srgbClr val="002060"/>
                </a:solidFill>
              </a:rPr>
              <a:t>будь-яке збільшення щитовидної залози.</a:t>
            </a:r>
          </a:p>
          <a:p>
            <a:pPr marL="342900" indent="-342900"/>
            <a:r>
              <a:rPr lang="uk-UA" sz="2400" dirty="0" smtClean="0">
                <a:solidFill>
                  <a:srgbClr val="002060"/>
                </a:solidFill>
              </a:rPr>
              <a:t>	 Тиреотоксикоз, Базедова хвороба - стан,                           викликаний стійким підвищенням рівня                                 </a:t>
            </a:r>
            <a:r>
              <a:rPr lang="uk-UA" sz="2400" dirty="0" err="1" smtClean="0">
                <a:solidFill>
                  <a:srgbClr val="002060"/>
                </a:solidFill>
              </a:rPr>
              <a:t>тиреоїдних</a:t>
            </a:r>
            <a:r>
              <a:rPr lang="uk-UA" sz="2400" dirty="0" smtClean="0">
                <a:solidFill>
                  <a:srgbClr val="002060"/>
                </a:solidFill>
              </a:rPr>
              <a:t> гормонів, що негативно впливає на життя людини: нервова система постійно збуджена, пульс та тиск крові підвищені, часто буває задишка, безсоння, тремтіння рук, вразливість. Описав це захворювання німецький учений Карл </a:t>
            </a:r>
            <a:r>
              <a:rPr lang="uk-UA" sz="2400" dirty="0" err="1" smtClean="0">
                <a:solidFill>
                  <a:srgbClr val="002060"/>
                </a:solidFill>
              </a:rPr>
              <a:t>Базедо</a:t>
            </a:r>
            <a:r>
              <a:rPr lang="ru-RU" sz="2400" dirty="0" smtClean="0">
                <a:solidFill>
                  <a:srgbClr val="002060"/>
                </a:solidFill>
              </a:rPr>
              <a:t>в, тому </a:t>
            </a:r>
            <a:r>
              <a:rPr lang="ru-RU" sz="2400" dirty="0" err="1" smtClean="0">
                <a:solidFill>
                  <a:srgbClr val="002060"/>
                </a:solidFill>
              </a:rPr>
              <a:t>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називають</a:t>
            </a:r>
            <a:r>
              <a:rPr lang="ru-RU" sz="2400" dirty="0" smtClean="0">
                <a:solidFill>
                  <a:srgbClr val="002060"/>
                </a:solidFill>
              </a:rPr>
              <a:t>                                                              хворобу Базедовою.</a:t>
            </a:r>
            <a:r>
              <a:rPr lang="uk-UA" sz="2400" dirty="0" smtClean="0">
                <a:solidFill>
                  <a:srgbClr val="002060"/>
                </a:solidFill>
              </a:rPr>
              <a:t> У хворих значно                                                  прискорюється обмін речовин та                                           енергії. За зовнішнім  виглядом таких                                      хворих можна визначити за допомогою                      симптому - витрішкуватість </a:t>
            </a:r>
            <a:r>
              <a:rPr lang="ru-RU" sz="2400" dirty="0" smtClean="0">
                <a:solidFill>
                  <a:srgbClr val="002060"/>
                </a:solidFill>
              </a:rPr>
              <a:t>очей.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4282" y="571480"/>
            <a:ext cx="8643998" cy="785818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Гіперфункція щитоподібної залози  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struma4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72396" y="1428736"/>
            <a:ext cx="1143008" cy="1162439"/>
          </a:xfrm>
          <a:prstGeom prst="rect">
            <a:avLst/>
          </a:prstGeom>
        </p:spPr>
      </p:pic>
      <p:pic>
        <p:nvPicPr>
          <p:cNvPr id="8" name="Рисунок 7" descr="3458_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4714884"/>
            <a:ext cx="2143140" cy="1150528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28596" y="571480"/>
            <a:ext cx="8229600" cy="78581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Цукровий діабет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571612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rgbClr val="002060"/>
                </a:solidFill>
              </a:rPr>
              <a:t> Розвивається внаслідок виділення недостатньої кількості гормону інсуліну, в результаті чого розвивається гіперглікемія - стійке збільшення глюкози в крові. Захворювання                                       характеризується хронічним                                                              перебігом та порушенням всіх                                                              видів обміну речовин:                                                               вуглеводного, жирового,                                                                   білкового, мінерального та                                                                             водно-сольового.</a:t>
            </a:r>
            <a:endParaRPr lang="uk-UA" sz="2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192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000372"/>
            <a:ext cx="2682878" cy="2138745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28596" y="571480"/>
            <a:ext cx="8229600" cy="78581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Аддісонова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(бронзова) хвороба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571613"/>
            <a:ext cx="828680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solidFill>
                  <a:srgbClr val="002060"/>
                </a:solidFill>
              </a:rPr>
              <a:t>  Вперше це захворювання було описане  англійським лікарем </a:t>
            </a:r>
            <a:r>
              <a:rPr lang="uk-UA" sz="2000" dirty="0" err="1" smtClean="0">
                <a:solidFill>
                  <a:srgbClr val="002060"/>
                </a:solidFill>
              </a:rPr>
              <a:t>Аддисоном</a:t>
            </a:r>
            <a:r>
              <a:rPr lang="uk-UA" sz="2000" dirty="0" smtClean="0">
                <a:solidFill>
                  <a:srgbClr val="002060"/>
                </a:solidFill>
              </a:rPr>
              <a:t> у 1855г.  В його основі лежать руйнуючі зміни у тканинах </a:t>
            </a:r>
            <a:r>
              <a:rPr lang="uk-UA" sz="2000" dirty="0" err="1" smtClean="0">
                <a:solidFill>
                  <a:srgbClr val="002060"/>
                </a:solidFill>
              </a:rPr>
              <a:t>наднирників</a:t>
            </a:r>
            <a:r>
              <a:rPr lang="uk-UA" sz="2000" dirty="0" smtClean="0">
                <a:solidFill>
                  <a:srgbClr val="002060"/>
                </a:solidFill>
              </a:rPr>
              <a:t>.  Причини : туберкульозне ураження залоз або інші інфекції, пухлини, хірургічні втручання, інколи гнійні процеси, крововиливи, і взагалі все, що призводить до атрофії  коркового шару. Симптомами є наростаюча загальна                                   слабкість, зниження </a:t>
            </a:r>
            <a:r>
              <a:rPr lang="ru-RU" sz="2000" dirty="0" smtClean="0">
                <a:solidFill>
                  <a:srgbClr val="002060"/>
                </a:solidFill>
              </a:rPr>
              <a:t>м</a:t>
            </a:r>
            <a:r>
              <a:rPr lang="en-US" sz="2000" dirty="0" smtClean="0">
                <a:solidFill>
                  <a:srgbClr val="002060"/>
                </a:solidFill>
              </a:rPr>
              <a:t>’</a:t>
            </a:r>
            <a:r>
              <a:rPr lang="ru-RU" sz="2000" dirty="0" err="1" smtClean="0">
                <a:solidFill>
                  <a:srgbClr val="002060"/>
                </a:solidFill>
              </a:rPr>
              <a:t>язового</a:t>
            </a:r>
            <a:r>
              <a:rPr lang="ru-RU" sz="2000" dirty="0" smtClean="0">
                <a:solidFill>
                  <a:srgbClr val="002060"/>
                </a:solidFill>
              </a:rPr>
              <a:t> тонусу, </a:t>
            </a:r>
            <a:r>
              <a:rPr lang="uk-UA" sz="2000" dirty="0" smtClean="0">
                <a:solidFill>
                  <a:srgbClr val="002060"/>
                </a:solidFill>
              </a:rPr>
              <a:t>відсутність                                         апетиту, </a:t>
            </a:r>
            <a:r>
              <a:rPr lang="uk-UA" sz="2000" dirty="0" err="1" smtClean="0">
                <a:solidFill>
                  <a:srgbClr val="002060"/>
                </a:solidFill>
              </a:rPr>
              <a:t>тошнота</a:t>
            </a:r>
            <a:r>
              <a:rPr lang="uk-UA" sz="2000" dirty="0" smtClean="0">
                <a:solidFill>
                  <a:srgbClr val="002060"/>
                </a:solidFill>
              </a:rPr>
              <a:t>, </a:t>
            </a:r>
            <a:r>
              <a:rPr lang="uk-UA" sz="2000" dirty="0" err="1" smtClean="0">
                <a:solidFill>
                  <a:srgbClr val="002060"/>
                </a:solidFill>
              </a:rPr>
              <a:t>рвота</a:t>
            </a:r>
            <a:r>
              <a:rPr lang="uk-UA" sz="2000" dirty="0" smtClean="0">
                <a:solidFill>
                  <a:srgbClr val="002060"/>
                </a:solidFill>
              </a:rPr>
              <a:t>, болі в животі та </a:t>
            </a:r>
            <a:r>
              <a:rPr lang="uk-UA" sz="2000" dirty="0" err="1" smtClean="0">
                <a:solidFill>
                  <a:srgbClr val="002060"/>
                </a:solidFill>
              </a:rPr>
              <a:t>попереково-</a:t>
            </a:r>
            <a:r>
              <a:rPr lang="uk-UA" sz="2000" dirty="0" smtClean="0">
                <a:solidFill>
                  <a:srgbClr val="002060"/>
                </a:solidFill>
              </a:rPr>
              <a:t>                  крижовому відділі, кишкові кровотечі, втрата маси                                        тіла. Найбільш характерний симптом – земляний                                     відтінок шкіри та  поява темних плям на слизових                               оболонках губ, ясен, внутрішніх поверхнях щік, на язиці та піднебінні. Сама шкіра набуває бронзового блиску.</a:t>
            </a:r>
          </a:p>
        </p:txBody>
      </p:sp>
      <p:pic>
        <p:nvPicPr>
          <p:cNvPr id="5" name="Рисунок 4" descr="адди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3286124"/>
            <a:ext cx="1195388" cy="1641126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000240"/>
            <a:ext cx="84296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solidFill>
                  <a:srgbClr val="002060"/>
                </a:solidFill>
              </a:rPr>
              <a:t>  При підвищеній гормональній функції яєчок та яєчників спостерігається раннє статеве дозрівання, а при зниженій функції навпаки – затримка статевого дозрівання. При цьому не зовсім помітні вторинні статеві ознаки. Порушення в секреції статевих гормонів супроводжується різноманітними патологічними відхиленнями в органах статевої сфери і в усьому організмі. </a:t>
            </a:r>
            <a:br>
              <a:rPr lang="uk-UA" sz="2000" dirty="0" smtClean="0">
                <a:solidFill>
                  <a:srgbClr val="002060"/>
                </a:solidFill>
              </a:rPr>
            </a:br>
            <a:r>
              <a:rPr lang="uk-UA" sz="2000" dirty="0" smtClean="0">
                <a:solidFill>
                  <a:srgbClr val="002060"/>
                </a:solidFill>
              </a:rPr>
              <a:t>У чоловіків часто зустрічається гіпофункція </a:t>
            </a:r>
            <a:r>
              <a:rPr lang="uk-UA" sz="2000" dirty="0" err="1" smtClean="0">
                <a:solidFill>
                  <a:srgbClr val="002060"/>
                </a:solidFill>
              </a:rPr>
              <a:t>стероїдогенної</a:t>
            </a:r>
            <a:r>
              <a:rPr lang="uk-UA" sz="2000" dirty="0" smtClean="0">
                <a:solidFill>
                  <a:srgbClr val="002060"/>
                </a:solidFill>
              </a:rPr>
              <a:t> тканини. При цьому спостерігається тривалий ріст людини, </a:t>
            </a:r>
            <a:r>
              <a:rPr lang="uk-UA" sz="2000" dirty="0" err="1" smtClean="0">
                <a:solidFill>
                  <a:srgbClr val="002060"/>
                </a:solidFill>
              </a:rPr>
              <a:t>євнухоїдна</a:t>
            </a:r>
            <a:r>
              <a:rPr lang="uk-UA" sz="2000" dirty="0" smtClean="0">
                <a:solidFill>
                  <a:srgbClr val="002060"/>
                </a:solidFill>
              </a:rPr>
              <a:t> будова тіла. У жінок буває </a:t>
            </a:r>
            <a:r>
              <a:rPr lang="uk-UA" sz="2000" dirty="0" err="1" smtClean="0">
                <a:solidFill>
                  <a:srgbClr val="002060"/>
                </a:solidFill>
              </a:rPr>
              <a:t>гіпогонадизм</a:t>
            </a:r>
            <a:r>
              <a:rPr lang="uk-UA" sz="2000" dirty="0" smtClean="0">
                <a:solidFill>
                  <a:srgbClr val="002060"/>
                </a:solidFill>
              </a:rPr>
              <a:t> - патологічний стан, що виявляється у виробленні яєчниками недостатньої кількості жіночих статевих гормонів. </a:t>
            </a:r>
            <a:endParaRPr lang="uk-UA" sz="2000" dirty="0">
              <a:solidFill>
                <a:srgbClr val="00206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28596" y="571480"/>
            <a:ext cx="8229600" cy="142876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Порушення діяльності             статевих залоз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85818"/>
          </a:xfrm>
        </p:spPr>
        <p:txBody>
          <a:bodyPr>
            <a:normAutofit/>
          </a:bodyPr>
          <a:lstStyle/>
          <a:p>
            <a:r>
              <a:rPr lang="uk-UA" dirty="0" smtClean="0"/>
              <a:t>Гормональні відхилення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57718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2060"/>
                </a:solidFill>
              </a:rPr>
              <a:t>У діяльності гіпофізу: карликовість, гігантизм, акромегалія, нецукровий діабет.</a:t>
            </a:r>
          </a:p>
          <a:p>
            <a:r>
              <a:rPr lang="uk-UA" sz="2400" dirty="0" smtClean="0">
                <a:solidFill>
                  <a:srgbClr val="002060"/>
                </a:solidFill>
              </a:rPr>
              <a:t>У діяльності щитоподібної: кретинізм, мікседема, зоб, базедова хвороба.</a:t>
            </a:r>
          </a:p>
          <a:p>
            <a:r>
              <a:rPr lang="uk-UA" sz="2400" dirty="0" smtClean="0">
                <a:solidFill>
                  <a:srgbClr val="002060"/>
                </a:solidFill>
              </a:rPr>
              <a:t>У діяльності підшлункової:                                    цукровий діабет.</a:t>
            </a:r>
          </a:p>
          <a:p>
            <a:r>
              <a:rPr lang="uk-UA" sz="2400" dirty="0" smtClean="0">
                <a:solidFill>
                  <a:srgbClr val="002060"/>
                </a:solidFill>
              </a:rPr>
              <a:t>У діяльності </a:t>
            </a:r>
            <a:r>
              <a:rPr lang="uk-UA" sz="2400" dirty="0" err="1" smtClean="0">
                <a:solidFill>
                  <a:srgbClr val="002060"/>
                </a:solidFill>
              </a:rPr>
              <a:t>наднирників</a:t>
            </a:r>
            <a:r>
              <a:rPr lang="uk-UA" sz="2400" dirty="0" smtClean="0">
                <a:solidFill>
                  <a:srgbClr val="002060"/>
                </a:solidFill>
              </a:rPr>
              <a:t>:                                                                  </a:t>
            </a:r>
            <a:r>
              <a:rPr lang="uk-UA" sz="2400" dirty="0" err="1" smtClean="0">
                <a:solidFill>
                  <a:srgbClr val="002060"/>
                </a:solidFill>
              </a:rPr>
              <a:t>Аддісонова</a:t>
            </a:r>
            <a:r>
              <a:rPr lang="uk-UA" sz="2400" dirty="0" smtClean="0">
                <a:solidFill>
                  <a:srgbClr val="002060"/>
                </a:solidFill>
              </a:rPr>
              <a:t> хвороба.</a:t>
            </a:r>
          </a:p>
          <a:p>
            <a:r>
              <a:rPr lang="uk-UA" sz="2400" dirty="0" smtClean="0">
                <a:solidFill>
                  <a:srgbClr val="002060"/>
                </a:solidFill>
              </a:rPr>
              <a:t>У діяльності статевих:                                                                           затримка або раннє                                                                         статеве дозрівання.</a:t>
            </a:r>
            <a:endParaRPr lang="uk-UA" sz="2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44445endocr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3071810"/>
            <a:ext cx="3571900" cy="2678925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85720" y="1500174"/>
            <a:ext cx="8606760" cy="4997152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uk-UA" sz="2000" b="1" dirty="0" smtClean="0">
                <a:solidFill>
                  <a:srgbClr val="002060"/>
                </a:solidFill>
              </a:rPr>
              <a:t>  Карликовість</a:t>
            </a:r>
            <a:r>
              <a:rPr lang="uk-UA" sz="2000" dirty="0" smtClean="0">
                <a:solidFill>
                  <a:srgbClr val="002060"/>
                </a:solidFill>
              </a:rPr>
              <a:t> – захворювання, що викликається дефіцитом соматотропного гормону. </a:t>
            </a:r>
          </a:p>
          <a:p>
            <a:pPr marL="457200" indent="-457200"/>
            <a:r>
              <a:rPr lang="uk-UA" sz="2000" b="1" dirty="0" smtClean="0">
                <a:solidFill>
                  <a:srgbClr val="002060"/>
                </a:solidFill>
              </a:rPr>
              <a:t>  Карлик </a:t>
            </a:r>
            <a:r>
              <a:rPr lang="uk-UA" sz="2000" dirty="0" smtClean="0">
                <a:solidFill>
                  <a:srgbClr val="002060"/>
                </a:solidFill>
              </a:rPr>
              <a:t>– це доросла людина маленького росту.</a:t>
            </a:r>
          </a:p>
          <a:p>
            <a:r>
              <a:rPr lang="uk-UA" dirty="0" smtClean="0"/>
              <a:t>		</a:t>
            </a:r>
            <a:r>
              <a:rPr lang="uk-UA" b="1" dirty="0" smtClean="0"/>
              <a:t>                 </a:t>
            </a:r>
            <a:r>
              <a:rPr lang="uk-UA" sz="2000" b="1" dirty="0" smtClean="0">
                <a:solidFill>
                  <a:schemeClr val="accent2">
                    <a:lumMod val="75000"/>
                  </a:schemeClr>
                </a:solidFill>
              </a:rPr>
              <a:t>Причини карликовості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		                	</a:t>
            </a:r>
            <a:r>
              <a:rPr lang="uk-UA" sz="1800" dirty="0" smtClean="0">
                <a:solidFill>
                  <a:srgbClr val="002060"/>
                </a:solidFill>
              </a:rPr>
              <a:t>* Спадкова схильність; </a:t>
            </a:r>
          </a:p>
          <a:p>
            <a:r>
              <a:rPr lang="uk-UA" sz="1800" dirty="0" smtClean="0">
                <a:solidFill>
                  <a:srgbClr val="002060"/>
                </a:solidFill>
              </a:rPr>
              <a:t>			* Вроджені дефекти </a:t>
            </a:r>
          </a:p>
          <a:p>
            <a:r>
              <a:rPr lang="uk-UA" sz="1800" dirty="0" smtClean="0">
                <a:solidFill>
                  <a:srgbClr val="002060"/>
                </a:solidFill>
              </a:rPr>
              <a:t>			   (порушення формування</a:t>
            </a:r>
          </a:p>
          <a:p>
            <a:r>
              <a:rPr lang="uk-UA" sz="1800" dirty="0" smtClean="0">
                <a:solidFill>
                  <a:srgbClr val="002060"/>
                </a:solidFill>
              </a:rPr>
              <a:t>			   гіпофіза у зародка);</a:t>
            </a:r>
          </a:p>
          <a:p>
            <a:r>
              <a:rPr lang="uk-UA" sz="1800" dirty="0" smtClean="0">
                <a:solidFill>
                  <a:srgbClr val="002060"/>
                </a:solidFill>
              </a:rPr>
              <a:t>			* Травми голови, в тому </a:t>
            </a:r>
          </a:p>
          <a:p>
            <a:r>
              <a:rPr lang="uk-UA" sz="1800" dirty="0" smtClean="0">
                <a:solidFill>
                  <a:srgbClr val="002060"/>
                </a:solidFill>
              </a:rPr>
              <a:t>			    числі під час пологів; </a:t>
            </a:r>
          </a:p>
          <a:p>
            <a:r>
              <a:rPr lang="uk-UA" sz="1800" dirty="0" smtClean="0">
                <a:solidFill>
                  <a:srgbClr val="002060"/>
                </a:solidFill>
              </a:rPr>
              <a:t>			* Пухлини гіпофіза та </a:t>
            </a:r>
          </a:p>
          <a:p>
            <a:r>
              <a:rPr lang="uk-UA" sz="1800" dirty="0" smtClean="0">
                <a:solidFill>
                  <a:srgbClr val="002060"/>
                </a:solidFill>
              </a:rPr>
              <a:t>			   оточуючих його структур; </a:t>
            </a:r>
          </a:p>
          <a:p>
            <a:r>
              <a:rPr lang="uk-UA" sz="1800" dirty="0" smtClean="0">
                <a:solidFill>
                  <a:srgbClr val="002060"/>
                </a:solidFill>
              </a:rPr>
              <a:t>			* Такі захворювання, як: туберкульоз, 		          			   сифіліс, </a:t>
            </a:r>
            <a:r>
              <a:rPr lang="uk-UA" sz="1800" dirty="0" err="1" smtClean="0">
                <a:solidFill>
                  <a:srgbClr val="002060"/>
                </a:solidFill>
              </a:rPr>
              <a:t>саркоїдоз</a:t>
            </a:r>
            <a:r>
              <a:rPr lang="uk-UA" sz="1800" dirty="0" smtClean="0">
                <a:solidFill>
                  <a:srgbClr val="002060"/>
                </a:solidFill>
              </a:rPr>
              <a:t>; </a:t>
            </a:r>
          </a:p>
          <a:p>
            <a:r>
              <a:rPr lang="uk-UA" sz="1800" dirty="0" smtClean="0">
                <a:solidFill>
                  <a:srgbClr val="002060"/>
                </a:solidFill>
              </a:rPr>
              <a:t>			* Перенесена променева чи хіміотерапія.</a:t>
            </a:r>
            <a:endParaRPr lang="uk-UA" sz="18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п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500826" y="1928802"/>
            <a:ext cx="2143140" cy="3220069"/>
          </a:xfr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85818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Карликовість </a:t>
            </a:r>
            <a:endParaRPr lang="uk-UA" sz="4000" dirty="0"/>
          </a:p>
        </p:txBody>
      </p:sp>
      <p:pic>
        <p:nvPicPr>
          <p:cNvPr id="8" name="Picture 7" descr="190px-Thomas_Dilward_-_Brady-Handy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2928934"/>
            <a:ext cx="2214578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85720" y="1500174"/>
            <a:ext cx="5357850" cy="4997152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uk-UA" sz="2000" b="1" dirty="0" smtClean="0">
                <a:solidFill>
                  <a:schemeClr val="accent2">
                    <a:lumMod val="75000"/>
                  </a:schemeClr>
                </a:solidFill>
              </a:rPr>
              <a:t>Симптоми </a:t>
            </a:r>
            <a:endParaRPr lang="uk-UA" sz="2000" dirty="0" smtClean="0"/>
          </a:p>
          <a:p>
            <a:pPr marL="457200" indent="-457200"/>
            <a:r>
              <a:rPr lang="ru-RU" sz="2400" dirty="0" smtClean="0">
                <a:solidFill>
                  <a:srgbClr val="002060"/>
                </a:solidFill>
              </a:rPr>
              <a:t>* </a:t>
            </a:r>
            <a:r>
              <a:rPr lang="uk-UA" sz="2400" dirty="0" smtClean="0">
                <a:solidFill>
                  <a:srgbClr val="002060"/>
                </a:solidFill>
              </a:rPr>
              <a:t>Уповільнення окостеніння кістяка, порушення розвитку і зміни зубів; </a:t>
            </a:r>
          </a:p>
          <a:p>
            <a:pPr marL="457200" indent="-457200"/>
            <a:r>
              <a:rPr lang="uk-UA" sz="2400" dirty="0" smtClean="0">
                <a:solidFill>
                  <a:srgbClr val="002060"/>
                </a:solidFill>
              </a:rPr>
              <a:t>* Слабкий розвиток м'язової системи; </a:t>
            </a:r>
          </a:p>
          <a:p>
            <a:pPr marL="457200" indent="-457200"/>
            <a:r>
              <a:rPr lang="uk-UA" sz="2400" dirty="0" smtClean="0">
                <a:solidFill>
                  <a:srgbClr val="002060"/>
                </a:solidFill>
              </a:rPr>
              <a:t>* Недорозвинення статевих органів; </a:t>
            </a:r>
          </a:p>
          <a:p>
            <a:pPr marL="457200" indent="-457200"/>
            <a:r>
              <a:rPr lang="uk-UA" sz="2400" dirty="0" smtClean="0">
                <a:solidFill>
                  <a:srgbClr val="002060"/>
                </a:solidFill>
              </a:rPr>
              <a:t>* Схильність до артеріальної гіпотонії; </a:t>
            </a:r>
          </a:p>
          <a:p>
            <a:pPr marL="457200" indent="-457200"/>
            <a:r>
              <a:rPr lang="uk-UA" sz="2400" dirty="0" smtClean="0">
                <a:solidFill>
                  <a:srgbClr val="002060"/>
                </a:solidFill>
              </a:rPr>
              <a:t>* За наявності пухлини гіпофіза або навколишніх ділянок мозку поряд з перерахованими симптомами відзначається порушення зору.</a:t>
            </a:r>
            <a:endParaRPr lang="uk-UA" sz="24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п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643570" y="1714488"/>
            <a:ext cx="3135292" cy="4284899"/>
          </a:xfr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85818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Карликовість </a:t>
            </a:r>
            <a:endParaRPr lang="uk-UA" sz="40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186370" cy="504351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uk-UA" sz="2400" dirty="0" smtClean="0">
                <a:solidFill>
                  <a:srgbClr val="002060"/>
                </a:solidFill>
              </a:rPr>
              <a:t>Гігантизм - захворювання, що виникає  при надлишковій секреції гормону передньої долі гіпофіза - гормону росту. Частіше спостерігається у чоловіків. Проявляється  зазвичай у 9—10-річному віці або в період статевого дозрівання.</a:t>
            </a:r>
            <a:r>
              <a:rPr lang="ru-RU" sz="24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uk-UA" sz="2400" dirty="0" smtClean="0">
                <a:solidFill>
                  <a:srgbClr val="002060"/>
                </a:solidFill>
              </a:rPr>
              <a:t>Великани при патологічному рості мають </a:t>
            </a:r>
            <a:r>
              <a:rPr lang="ru-RU" sz="2400" dirty="0" err="1" smtClean="0">
                <a:solidFill>
                  <a:srgbClr val="002060"/>
                </a:solidFill>
              </a:rPr>
              <a:t>слабе</a:t>
            </a:r>
            <a:r>
              <a:rPr lang="ru-RU" sz="2400" dirty="0" smtClean="0">
                <a:solidFill>
                  <a:srgbClr val="002060"/>
                </a:solidFill>
              </a:rPr>
              <a:t> здоров</a:t>
            </a:r>
            <a:r>
              <a:rPr lang="en-US" sz="2400" dirty="0" smtClean="0">
                <a:solidFill>
                  <a:srgbClr val="002060"/>
                </a:solidFill>
              </a:rPr>
              <a:t>’</a:t>
            </a:r>
            <a:r>
              <a:rPr lang="uk-UA" sz="2400" dirty="0" smtClean="0">
                <a:solidFill>
                  <a:srgbClr val="002060"/>
                </a:solidFill>
              </a:rPr>
              <a:t>я</a:t>
            </a:r>
            <a:r>
              <a:rPr lang="ru-RU" sz="2400" dirty="0" smtClean="0">
                <a:solidFill>
                  <a:srgbClr val="002060"/>
                </a:solidFill>
              </a:rPr>
              <a:t>, до </a:t>
            </a:r>
            <a:r>
              <a:rPr lang="uk-UA" sz="2400" dirty="0" smtClean="0">
                <a:solidFill>
                  <a:srgbClr val="002060"/>
                </a:solidFill>
              </a:rPr>
              <a:t>старості доживають рідко, психіка подібна до дитячої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uk-UA" sz="2400" dirty="0" smtClean="0">
                <a:solidFill>
                  <a:srgbClr val="002060"/>
                </a:solidFill>
              </a:rPr>
              <a:t>статевий п</a:t>
            </a:r>
            <a:r>
              <a:rPr lang="ru-RU" sz="2400" dirty="0" err="1" smtClean="0">
                <a:solidFill>
                  <a:srgbClr val="002060"/>
                </a:solidFill>
              </a:rPr>
              <a:t>отяг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знижений або </a:t>
            </a:r>
            <a:r>
              <a:rPr lang="ru-RU" sz="2400" dirty="0" smtClean="0">
                <a:solidFill>
                  <a:srgbClr val="002060"/>
                </a:solidFill>
              </a:rPr>
              <a:t>відсутній. </a:t>
            </a:r>
            <a:r>
              <a:rPr lang="uk-UA" sz="2400" dirty="0" smtClean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11268" name="Picture 7" descr="Anna_Swan_with_her_paren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57884" y="2214554"/>
            <a:ext cx="2819400" cy="3810000"/>
          </a:xfr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28596" y="571480"/>
            <a:ext cx="8229600" cy="78581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Гігантизм 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596" y="1357298"/>
            <a:ext cx="8229600" cy="507209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uk-UA" sz="2400" dirty="0" smtClean="0">
                <a:solidFill>
                  <a:srgbClr val="002060"/>
                </a:solidFill>
              </a:rPr>
              <a:t>Акромегалія  — захворювання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пов</a:t>
            </a:r>
            <a:r>
              <a:rPr lang="en-US" sz="2400" dirty="0" smtClean="0">
                <a:solidFill>
                  <a:srgbClr val="002060"/>
                </a:solidFill>
              </a:rPr>
              <a:t>’</a:t>
            </a:r>
            <a:r>
              <a:rPr lang="uk-UA" sz="2400" dirty="0" err="1" smtClean="0">
                <a:solidFill>
                  <a:srgbClr val="002060"/>
                </a:solidFill>
              </a:rPr>
              <a:t>язане</a:t>
            </a:r>
            <a:r>
              <a:rPr lang="uk-UA" sz="2400" dirty="0" smtClean="0">
                <a:solidFill>
                  <a:srgbClr val="002060"/>
                </a:solidFill>
              </a:rPr>
              <a:t>  із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порушенням функції передньої долі гіпофіза.  					Супроводжується 						розширенням або 						потовщенням кистей, стоп, 				черепа, особливо лицьової 				частини: збільшення 					надбрівних дуг, виличних кісток, </a:t>
            </a:r>
            <a:r>
              <a:rPr lang="uk-UA" sz="2400" dirty="0" err="1" smtClean="0">
                <a:solidFill>
                  <a:srgbClr val="002060"/>
                </a:solidFill>
              </a:rPr>
              <a:t>нижнь</a:t>
            </a:r>
            <a:r>
              <a:rPr lang="ru-RU" sz="2400" dirty="0" err="1" smtClean="0">
                <a:solidFill>
                  <a:srgbClr val="002060"/>
                </a:solidFill>
              </a:rPr>
              <a:t>ої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щелепи. Виявляється гіпертрофія </a:t>
            </a:r>
            <a:r>
              <a:rPr lang="ru-RU" sz="2400" dirty="0" smtClean="0">
                <a:solidFill>
                  <a:srgbClr val="002060"/>
                </a:solidFill>
              </a:rPr>
              <a:t>м</a:t>
            </a:r>
            <a:r>
              <a:rPr lang="en-US" sz="2400" dirty="0" smtClean="0">
                <a:solidFill>
                  <a:srgbClr val="002060"/>
                </a:solidFill>
              </a:rPr>
              <a:t>’</a:t>
            </a:r>
            <a:r>
              <a:rPr lang="uk-UA" sz="2400" dirty="0" smtClean="0">
                <a:solidFill>
                  <a:srgbClr val="002060"/>
                </a:solidFill>
              </a:rPr>
              <a:t>яких тканин носа, губ, вух і, навіть, язика. Збільшення нижньої щелепи призводить до зміни прикусу за рахунок розходження міжзубних проміжків. Виникає акромегалія в основному після завершення росту організму.  Розвивається поступово і триває багато років.</a:t>
            </a:r>
            <a:r>
              <a:rPr lang="uk-UA" sz="2400" dirty="0" smtClean="0"/>
              <a:t>  </a:t>
            </a:r>
            <a:endParaRPr lang="uk-UA" sz="2400" dirty="0" smtClean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596" y="571480"/>
            <a:ext cx="8229600" cy="78581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Акромегалія  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 descr="09_09_0002-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214554"/>
            <a:ext cx="2935170" cy="1928826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1714488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  </a:t>
            </a:r>
            <a:r>
              <a:rPr lang="uk-UA" sz="2400" dirty="0" smtClean="0">
                <a:solidFill>
                  <a:srgbClr val="002060"/>
                </a:solidFill>
              </a:rPr>
              <a:t>Нецукровий діабет </a:t>
            </a:r>
            <a:r>
              <a:rPr lang="ru-RU" sz="2400" dirty="0" smtClean="0">
                <a:solidFill>
                  <a:srgbClr val="002060"/>
                </a:solidFill>
              </a:rPr>
              <a:t>– </a:t>
            </a:r>
            <a:r>
              <a:rPr lang="uk-UA" sz="2400" dirty="0" smtClean="0">
                <a:solidFill>
                  <a:srgbClr val="002060"/>
                </a:solidFill>
              </a:rPr>
              <a:t>захворювання, що зустрічається нечасто, близько 1 на 1000000, щ</a:t>
            </a:r>
            <a:r>
              <a:rPr lang="ru-RU" sz="2400" dirty="0" smtClean="0">
                <a:solidFill>
                  <a:srgbClr val="002060"/>
                </a:solidFill>
              </a:rPr>
              <a:t>о </a:t>
            </a:r>
            <a:r>
              <a:rPr lang="ru-RU" sz="2400" dirty="0" err="1" smtClean="0">
                <a:solidFill>
                  <a:srgbClr val="002060"/>
                </a:solidFill>
              </a:rPr>
              <a:t>пов</a:t>
            </a:r>
            <a:r>
              <a:rPr lang="en-US" sz="2400" dirty="0" smtClean="0">
                <a:solidFill>
                  <a:srgbClr val="002060"/>
                </a:solidFill>
              </a:rPr>
              <a:t>’</a:t>
            </a:r>
            <a:r>
              <a:rPr lang="ru-RU" sz="2400" dirty="0" err="1" smtClean="0">
                <a:solidFill>
                  <a:srgbClr val="002060"/>
                </a:solidFill>
              </a:rPr>
              <a:t>язане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із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uk-UA" sz="2400" dirty="0" smtClean="0">
                <a:solidFill>
                  <a:srgbClr val="002060"/>
                </a:solidFill>
              </a:rPr>
              <a:t>порушенням функції гіпофізу та можливо й гіпоталамуса. Характеризується поліурією, тобто виділенням  6-15 літрів сечі на добу та </a:t>
            </a:r>
            <a:r>
              <a:rPr lang="uk-UA" sz="2400" dirty="0" err="1" smtClean="0">
                <a:solidFill>
                  <a:srgbClr val="002060"/>
                </a:solidFill>
              </a:rPr>
              <a:t>полідипсією</a:t>
            </a:r>
            <a:r>
              <a:rPr lang="uk-UA" sz="2400" dirty="0" smtClean="0">
                <a:solidFill>
                  <a:srgbClr val="002060"/>
                </a:solidFill>
              </a:rPr>
              <a:t> – спрагою.</a:t>
            </a:r>
          </a:p>
          <a:p>
            <a:r>
              <a:rPr lang="uk-UA" sz="2400" dirty="0" smtClean="0">
                <a:solidFill>
                  <a:srgbClr val="002060"/>
                </a:solidFill>
              </a:rPr>
              <a:t>  Нецукровий діабет — хронічне захворювання, що зустрічається у людей обох статей, як серед дорослих, так і серед дітей.  Частіше всього хворіють люди від     18 до 25 років.</a:t>
            </a:r>
            <a:endParaRPr lang="uk-UA" sz="2400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596" y="571480"/>
            <a:ext cx="8229600" cy="78581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Нецукровий діабет  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1600200"/>
            <a:ext cx="8358246" cy="4900634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rgbClr val="002060"/>
                </a:solidFill>
              </a:rPr>
              <a:t>Дефіцит таких гормонів як </a:t>
            </a:r>
            <a:r>
              <a:rPr lang="uk-UA" sz="2400" dirty="0" err="1" smtClean="0">
                <a:solidFill>
                  <a:srgbClr val="002060"/>
                </a:solidFill>
              </a:rPr>
              <a:t>фолікулостимулюючого</a:t>
            </a:r>
            <a:r>
              <a:rPr lang="uk-UA" sz="2400" dirty="0" smtClean="0">
                <a:solidFill>
                  <a:srgbClr val="002060"/>
                </a:solidFill>
              </a:rPr>
              <a:t> і </a:t>
            </a:r>
            <a:r>
              <a:rPr lang="uk-UA" sz="2400" dirty="0" err="1" smtClean="0">
                <a:solidFill>
                  <a:srgbClr val="002060"/>
                </a:solidFill>
              </a:rPr>
              <a:t>лютеїнізуючого</a:t>
            </a:r>
            <a:r>
              <a:rPr lang="uk-UA" sz="2400" dirty="0" smtClean="0">
                <a:solidFill>
                  <a:srgbClr val="002060"/>
                </a:solidFill>
              </a:rPr>
              <a:t>, що стимулюють вироблення статевих гормонів, призводить до затримки статевого потягу.</a:t>
            </a:r>
            <a:r>
              <a:rPr lang="uk-UA" sz="2400" dirty="0" smtClean="0"/>
              <a:t> </a:t>
            </a:r>
          </a:p>
          <a:p>
            <a:r>
              <a:rPr lang="uk-UA" sz="2400" dirty="0" smtClean="0">
                <a:solidFill>
                  <a:srgbClr val="002060"/>
                </a:solidFill>
              </a:rPr>
              <a:t>Гіпопітуїтаризм - дефіцит кількох або всіх гормонів гіпофіза, що призводить до гормонального дефіциту інших ендокринних залоз (щитоподібної, надниркових, статевих) та гальмуванню гормонально залежних процесів в організмі. </a:t>
            </a:r>
            <a:endParaRPr lang="ru-RU" sz="2400" dirty="0" smtClean="0"/>
          </a:p>
          <a:p>
            <a:r>
              <a:rPr lang="uk-UA" sz="2400" dirty="0" smtClean="0">
                <a:solidFill>
                  <a:srgbClr val="002060"/>
                </a:solidFill>
              </a:rPr>
              <a:t>Причинами є:</a:t>
            </a:r>
          </a:p>
          <a:p>
            <a:r>
              <a:rPr lang="uk-UA" sz="2400" dirty="0" smtClean="0">
                <a:solidFill>
                  <a:srgbClr val="002060"/>
                </a:solidFill>
              </a:rPr>
              <a:t>туберкульоз, </a:t>
            </a:r>
            <a:r>
              <a:rPr lang="uk-UA" sz="2400" dirty="0" err="1" smtClean="0">
                <a:solidFill>
                  <a:srgbClr val="002060"/>
                </a:solidFill>
              </a:rPr>
              <a:t>саркоїдоз</a:t>
            </a:r>
            <a:r>
              <a:rPr lang="uk-UA" sz="2400" dirty="0" smtClean="0">
                <a:solidFill>
                  <a:srgbClr val="002060"/>
                </a:solidFill>
              </a:rPr>
              <a:t>, сифіліс,                                                  перенесені енцефаліти,                                                                 менінгіти, а також травми                                                               </a:t>
            </a:r>
            <a:r>
              <a:rPr lang="ru-RU" sz="2400" dirty="0" smtClean="0">
                <a:solidFill>
                  <a:srgbClr val="002060"/>
                </a:solidFill>
              </a:rPr>
              <a:t>черепа.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571480"/>
            <a:ext cx="8229600" cy="78581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Дефіцит гормонів гіпофізу  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Содержимое 4" descr="п3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429256" y="4429132"/>
            <a:ext cx="3034680" cy="1972543"/>
          </a:xfr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14282" y="571480"/>
            <a:ext cx="8643998" cy="78581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Гіпофункція щитоподібної залози  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1500174"/>
            <a:ext cx="500066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uk-UA" sz="2000" dirty="0" smtClean="0">
                <a:solidFill>
                  <a:srgbClr val="002060"/>
                </a:solidFill>
              </a:rPr>
              <a:t>   </a:t>
            </a:r>
            <a:r>
              <a:rPr lang="uk-UA" sz="2400" dirty="0" smtClean="0">
                <a:solidFill>
                  <a:srgbClr val="002060"/>
                </a:solidFill>
              </a:rPr>
              <a:t>Гіпотиреоз - це не захворювання, а специфічний стан організму, пов'язаний з реакцією на низький рівень концентрації гормонів щитовидної залози. Уперше гіпотиреоз як захворювання був описаний в 1873 році. Якщо гіпотиреоз розвивається в дитячому віці, виникає кретинізм. У дорослих це зумовлює інший пат</a:t>
            </a:r>
            <a:r>
              <a:rPr lang="ru-RU" sz="2400" dirty="0" smtClean="0">
                <a:solidFill>
                  <a:srgbClr val="002060"/>
                </a:solidFill>
              </a:rPr>
              <a:t>о</a:t>
            </a:r>
            <a:r>
              <a:rPr lang="uk-UA" sz="2400" dirty="0" smtClean="0">
                <a:solidFill>
                  <a:srgbClr val="002060"/>
                </a:solidFill>
              </a:rPr>
              <a:t>логічний стан - мікседему (слизовий набряк). </a:t>
            </a:r>
          </a:p>
        </p:txBody>
      </p:sp>
      <p:pic>
        <p:nvPicPr>
          <p:cNvPr id="4" name="Рисунок 3" descr="Shitovidnaja_zheleza_ru_Gepertire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571612"/>
            <a:ext cx="2857520" cy="4632094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892</TotalTime>
  <Words>645</Words>
  <Application>Microsoft Office PowerPoint</Application>
  <PresentationFormat>Экран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Порушення гормональних функцій ендокринних залоз (у рамках шкільної програми)</vt:lpstr>
      <vt:lpstr>Гормональні відхилення</vt:lpstr>
      <vt:lpstr>Карликовість </vt:lpstr>
      <vt:lpstr>Карликовість </vt:lpstr>
      <vt:lpstr>Слайд 5</vt:lpstr>
      <vt:lpstr>Слайд 6</vt:lpstr>
      <vt:lpstr>Слайд 7</vt:lpstr>
      <vt:lpstr>Слайд 8</vt:lpstr>
      <vt:lpstr>Слайд 9</vt:lpstr>
      <vt:lpstr>Кретинізм   </vt:lpstr>
      <vt:lpstr>Мікседема  </vt:lpstr>
      <vt:lpstr>Слайд 12</vt:lpstr>
      <vt:lpstr>Слайд 13</vt:lpstr>
      <vt:lpstr>Слайд 14</vt:lpstr>
      <vt:lpstr>Слайд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Порушення гормональних функцій ендокринних залоз</dc:title>
  <dc:creator>Павленко</dc:creator>
  <cp:lastModifiedBy>Паша</cp:lastModifiedBy>
  <cp:revision>120</cp:revision>
  <dcterms:created xsi:type="dcterms:W3CDTF">2011-01-30T06:08:23Z</dcterms:created>
  <dcterms:modified xsi:type="dcterms:W3CDTF">2012-03-15T16:47:27Z</dcterms:modified>
</cp:coreProperties>
</file>