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305" autoAdjust="0"/>
    <p:restoredTop sz="94614" autoAdjust="0"/>
  </p:normalViewPr>
  <p:slideViewPr>
    <p:cSldViewPr>
      <p:cViewPr varScale="1">
        <p:scale>
          <a:sx n="41" d="100"/>
          <a:sy n="41" d="100"/>
        </p:scale>
        <p:origin x="-1344" y="-114"/>
      </p:cViewPr>
      <p:guideLst>
        <p:guide orient="horz" pos="2160"/>
        <p:guide pos="2880"/>
      </p:guideLst>
    </p:cSldViewPr>
  </p:slideViewPr>
  <p:outlineViewPr>
    <p:cViewPr>
      <p:scale>
        <a:sx n="33" d="100"/>
        <a:sy n="33" d="100"/>
      </p:scale>
      <p:origin x="0" y="109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BB06FE71-733F-4872-A7CF-62DCDC056F04}" type="datetimeFigureOut">
              <a:rPr lang="ru-RU" smtClean="0"/>
              <a:pPr/>
              <a:t>03.06.2014</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430BFED3-B38A-4841-83E4-B76DA5BFB35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B06FE71-733F-4872-A7CF-62DCDC056F04}" type="datetimeFigureOut">
              <a:rPr lang="ru-RU" smtClean="0"/>
              <a:pPr/>
              <a:t>03.06.2014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30BFED3-B38A-4841-83E4-B76DA5BFB35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B06FE71-733F-4872-A7CF-62DCDC056F04}" type="datetimeFigureOut">
              <a:rPr lang="ru-RU" smtClean="0"/>
              <a:pPr/>
              <a:t>03.06.2014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30BFED3-B38A-4841-83E4-B76DA5BFB35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B06FE71-733F-4872-A7CF-62DCDC056F04}" type="datetimeFigureOut">
              <a:rPr lang="ru-RU" smtClean="0"/>
              <a:pPr/>
              <a:t>03.06.2014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30BFED3-B38A-4841-83E4-B76DA5BFB35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BB06FE71-733F-4872-A7CF-62DCDC056F04}" type="datetimeFigureOut">
              <a:rPr lang="ru-RU" smtClean="0"/>
              <a:pPr/>
              <a:t>03.06.2014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30BFED3-B38A-4841-83E4-B76DA5BFB35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B06FE71-733F-4872-A7CF-62DCDC056F04}" type="datetimeFigureOut">
              <a:rPr lang="ru-RU" smtClean="0"/>
              <a:pPr/>
              <a:t>03.06.2014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30BFED3-B38A-4841-83E4-B76DA5BFB35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BB06FE71-733F-4872-A7CF-62DCDC056F04}" type="datetimeFigureOut">
              <a:rPr lang="ru-RU" smtClean="0"/>
              <a:pPr/>
              <a:t>03.06.2014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30BFED3-B38A-4841-83E4-B76DA5BFB35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B06FE71-733F-4872-A7CF-62DCDC056F04}" type="datetimeFigureOut">
              <a:rPr lang="ru-RU" smtClean="0"/>
              <a:pPr/>
              <a:t>03.06.2014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30BFED3-B38A-4841-83E4-B76DA5BFB35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B06FE71-733F-4872-A7CF-62DCDC056F04}" type="datetimeFigureOut">
              <a:rPr lang="ru-RU" smtClean="0"/>
              <a:pPr/>
              <a:t>03.06.2014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30BFED3-B38A-4841-83E4-B76DA5BFB35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B06FE71-733F-4872-A7CF-62DCDC056F04}" type="datetimeFigureOut">
              <a:rPr lang="ru-RU" smtClean="0"/>
              <a:pPr/>
              <a:t>03.06.2014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30BFED3-B38A-4841-83E4-B76DA5BFB35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BB06FE71-733F-4872-A7CF-62DCDC056F04}" type="datetimeFigureOut">
              <a:rPr lang="ru-RU" smtClean="0"/>
              <a:pPr/>
              <a:t>03.06.2014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430BFED3-B38A-4841-83E4-B76DA5BFB358}"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B06FE71-733F-4872-A7CF-62DCDC056F04}" type="datetimeFigureOut">
              <a:rPr lang="ru-RU" smtClean="0"/>
              <a:pPr/>
              <a:t>03.06.2014</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30BFED3-B38A-4841-83E4-B76DA5BFB358}"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smtClean="0"/>
              <a:t>Project work</a:t>
            </a:r>
            <a:br>
              <a:rPr lang="en-US" dirty="0" smtClean="0"/>
            </a:br>
            <a:r>
              <a:rPr lang="en-US" dirty="0" smtClean="0"/>
              <a:t>on Global Warming</a:t>
            </a:r>
            <a:endParaRPr lang="en-US" dirty="0"/>
          </a:p>
        </p:txBody>
      </p:sp>
      <p:sp>
        <p:nvSpPr>
          <p:cNvPr id="3" name="Подзаголовок 2"/>
          <p:cNvSpPr>
            <a:spLocks noGrp="1"/>
          </p:cNvSpPr>
          <p:nvPr>
            <p:ph type="subTitle" idx="1"/>
          </p:nvPr>
        </p:nvSpPr>
        <p:spPr/>
        <p:txBody>
          <a:bodyPr/>
          <a:lstStyle/>
          <a:p>
            <a:endParaRPr lang="ru-RU"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File:Glacier Mass Balance Map.png"/>
          <p:cNvPicPr>
            <a:picLocks noChangeAspect="1" noChangeArrowheads="1"/>
          </p:cNvPicPr>
          <p:nvPr/>
        </p:nvPicPr>
        <p:blipFill>
          <a:blip r:embed="rId2"/>
          <a:srcRect/>
          <a:stretch>
            <a:fillRect/>
          </a:stretch>
        </p:blipFill>
        <p:spPr bwMode="auto">
          <a:xfrm>
            <a:off x="857224" y="1357298"/>
            <a:ext cx="7215238" cy="5294876"/>
          </a:xfrm>
          <a:prstGeom prst="rect">
            <a:avLst/>
          </a:prstGeom>
          <a:noFill/>
        </p:spPr>
      </p:pic>
      <p:sp>
        <p:nvSpPr>
          <p:cNvPr id="3" name="Прямоугольник 2"/>
          <p:cNvSpPr/>
          <p:nvPr/>
        </p:nvSpPr>
        <p:spPr>
          <a:xfrm>
            <a:off x="214282" y="142852"/>
            <a:ext cx="8715436" cy="1384995"/>
          </a:xfrm>
          <a:prstGeom prst="rect">
            <a:avLst/>
          </a:prstGeom>
        </p:spPr>
        <p:txBody>
          <a:bodyPr wrap="square">
            <a:spAutoFit/>
          </a:bodyPr>
          <a:lstStyle/>
          <a:p>
            <a:r>
              <a:rPr lang="en-US" sz="2800" i="1" dirty="0" smtClean="0"/>
              <a:t>Map of the thickness variation of mountain glaciers since 1970. Thinning in orange and red colors, thickening - in blue.</a:t>
            </a:r>
            <a:endParaRPr lang="ru-RU" sz="2800" i="1" dirty="0"/>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938962"/>
          </a:xfrm>
        </p:spPr>
        <p:txBody>
          <a:bodyPr/>
          <a:lstStyle/>
          <a:p>
            <a:r>
              <a:rPr lang="en-US" i="1" dirty="0" smtClean="0"/>
              <a:t>Prevention of global warming</a:t>
            </a:r>
            <a:endParaRPr lang="ru-RU" i="1" dirty="0"/>
          </a:p>
        </p:txBody>
      </p:sp>
      <p:sp>
        <p:nvSpPr>
          <p:cNvPr id="3" name="Содержимое 2"/>
          <p:cNvSpPr>
            <a:spLocks noGrp="1"/>
          </p:cNvSpPr>
          <p:nvPr>
            <p:ph idx="1"/>
          </p:nvPr>
        </p:nvSpPr>
        <p:spPr/>
        <p:txBody>
          <a:bodyPr/>
          <a:lstStyle/>
          <a:p>
            <a:r>
              <a:rPr lang="en-US" i="1" dirty="0" smtClean="0"/>
              <a:t>Broad consensus among climate scientists regarding the continued growth in global temperatures has led to the fact that a number of states, corporations and individuals trying to prevent global warming or to adapt to it. To date, the main international agreement on combating global warming is the Kyoto Protocol.</a:t>
            </a:r>
            <a:endParaRPr lang="ru-RU" i="1" dirty="0"/>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i="1" dirty="0" smtClean="0"/>
              <a:t>The Kyoto Protocol</a:t>
            </a:r>
            <a:endParaRPr lang="ru-RU" i="1" dirty="0"/>
          </a:p>
        </p:txBody>
      </p:sp>
      <p:sp>
        <p:nvSpPr>
          <p:cNvPr id="3" name="Содержимое 2"/>
          <p:cNvSpPr>
            <a:spLocks noGrp="1"/>
          </p:cNvSpPr>
          <p:nvPr>
            <p:ph idx="1"/>
          </p:nvPr>
        </p:nvSpPr>
        <p:spPr/>
        <p:txBody>
          <a:bodyPr/>
          <a:lstStyle/>
          <a:p>
            <a:r>
              <a:rPr lang="en-US" i="1" dirty="0" smtClean="0"/>
              <a:t>Kyoto Protocol - an international agreement adopted in Kyoto (Japan) in addition to the UN Framework Convention on Climate Change. It commits developed countries and countries with economies in transition to reduce or stabilize greenhouse gas emissions.</a:t>
            </a:r>
            <a:endParaRPr lang="ru-RU" i="1" dirty="0"/>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400" y="1371600"/>
            <a:ext cx="8110566" cy="2271714"/>
          </a:xfrm>
        </p:spPr>
        <p:txBody>
          <a:bodyPr/>
          <a:lstStyle/>
          <a:p>
            <a:r>
              <a:rPr lang="en-US" dirty="0" smtClean="0"/>
              <a:t>Thank you for your attention!</a:t>
            </a:r>
            <a:endParaRPr lang="ru-RU" dirty="0"/>
          </a:p>
        </p:txBody>
      </p:sp>
      <p:sp>
        <p:nvSpPr>
          <p:cNvPr id="3" name="Подзаголовок 2"/>
          <p:cNvSpPr>
            <a:spLocks noGrp="1"/>
          </p:cNvSpPr>
          <p:nvPr>
            <p:ph type="subTitle" idx="1"/>
          </p:nvPr>
        </p:nvSpPr>
        <p:spPr>
          <a:xfrm>
            <a:off x="533400" y="3786190"/>
            <a:ext cx="7854696" cy="1194946"/>
          </a:xfrm>
        </p:spPr>
        <p:txBody>
          <a:bodyPr/>
          <a:lstStyle/>
          <a:p>
            <a:endParaRPr lang="ru-RU" dirty="0"/>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704088"/>
            <a:ext cx="8258204" cy="1143000"/>
          </a:xfrm>
        </p:spPr>
        <p:txBody>
          <a:bodyPr>
            <a:normAutofit/>
          </a:bodyPr>
          <a:lstStyle/>
          <a:p>
            <a:r>
              <a:rPr lang="en-US" sz="6600" b="1" i="1" dirty="0" smtClean="0"/>
              <a:t>Global Warming</a:t>
            </a:r>
            <a:endParaRPr lang="ru-RU" sz="6600" b="1" i="1" dirty="0"/>
          </a:p>
        </p:txBody>
      </p:sp>
      <p:sp>
        <p:nvSpPr>
          <p:cNvPr id="3" name="Содержимое 2"/>
          <p:cNvSpPr>
            <a:spLocks noGrp="1"/>
          </p:cNvSpPr>
          <p:nvPr>
            <p:ph idx="1"/>
          </p:nvPr>
        </p:nvSpPr>
        <p:spPr/>
        <p:txBody>
          <a:bodyPr>
            <a:noAutofit/>
          </a:bodyPr>
          <a:lstStyle/>
          <a:p>
            <a:r>
              <a:rPr lang="en-US" sz="3600" b="1" i="1" dirty="0" smtClean="0"/>
              <a:t>Global warming </a:t>
            </a:r>
            <a:r>
              <a:rPr lang="en-US" sz="3600" i="1" dirty="0" smtClean="0"/>
              <a:t>- the gradual increase in the average temperature of Earth's atmosphere and the position of the Intergovernmental Panel on Climate Change. Is that the average temperature on Earth has risen by zero point seven degrees Celsius since the Industrial Revolution.</a:t>
            </a:r>
            <a:endParaRPr lang="ru-RU" sz="3600" i="1" dirty="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28604"/>
            <a:ext cx="8229600" cy="1000132"/>
          </a:xfrm>
        </p:spPr>
        <p:txBody>
          <a:bodyPr>
            <a:normAutofit fontScale="90000"/>
          </a:bodyPr>
          <a:lstStyle/>
          <a:p>
            <a:r>
              <a:rPr lang="en-US" b="1" i="1" dirty="0" smtClean="0"/>
              <a:t>Temperature graph according to NASA</a:t>
            </a:r>
            <a:endParaRPr lang="ru-RU" b="1" i="1" dirty="0"/>
          </a:p>
        </p:txBody>
      </p:sp>
      <p:sp>
        <p:nvSpPr>
          <p:cNvPr id="3" name="Содержимое 2"/>
          <p:cNvSpPr>
            <a:spLocks noGrp="1"/>
          </p:cNvSpPr>
          <p:nvPr>
            <p:ph idx="1"/>
          </p:nvPr>
        </p:nvSpPr>
        <p:spPr/>
        <p:txBody>
          <a:bodyPr/>
          <a:lstStyle/>
          <a:p>
            <a:endParaRPr lang="ru-RU" dirty="0"/>
          </a:p>
        </p:txBody>
      </p:sp>
      <p:pic>
        <p:nvPicPr>
          <p:cNvPr id="1026" name="Picture 2" descr="File:Instrumental Temperature Record.png"/>
          <p:cNvPicPr>
            <a:picLocks noChangeAspect="1" noChangeArrowheads="1"/>
          </p:cNvPicPr>
          <p:nvPr/>
        </p:nvPicPr>
        <p:blipFill>
          <a:blip r:embed="rId2"/>
          <a:srcRect/>
          <a:stretch>
            <a:fillRect/>
          </a:stretch>
        </p:blipFill>
        <p:spPr bwMode="auto">
          <a:xfrm>
            <a:off x="1142976" y="1365664"/>
            <a:ext cx="7048498" cy="5492336"/>
          </a:xfrm>
          <a:prstGeom prst="rect">
            <a:avLst/>
          </a:prstGeom>
          <a:noFill/>
        </p:spPr>
      </p:pic>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Effects of global warming</a:t>
            </a:r>
            <a:endParaRPr lang="ru-RU" dirty="0"/>
          </a:p>
        </p:txBody>
      </p:sp>
      <p:sp>
        <p:nvSpPr>
          <p:cNvPr id="3" name="Содержимое 2"/>
          <p:cNvSpPr>
            <a:spLocks noGrp="1"/>
          </p:cNvSpPr>
          <p:nvPr>
            <p:ph idx="1"/>
          </p:nvPr>
        </p:nvSpPr>
        <p:spPr/>
        <p:txBody>
          <a:bodyPr>
            <a:normAutofit/>
          </a:bodyPr>
          <a:lstStyle/>
          <a:p>
            <a:r>
              <a:rPr lang="en-US" sz="3200" i="1" dirty="0" smtClean="0"/>
              <a:t>In addition to sea level rise, global temperature rise will also lead to changes in the amount and distribution of precipitation. This can result in more frequent natural disasters: floods, droughts, hurricanes and others. Warming should, in all probability, increase the frequency and magnitude of such phenomena.</a:t>
            </a:r>
            <a:endParaRPr lang="ru-RU" sz="3200" i="1" dirty="0"/>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143372" y="214290"/>
            <a:ext cx="5000628" cy="830997"/>
          </a:xfrm>
          <a:prstGeom prst="rect">
            <a:avLst/>
          </a:prstGeom>
        </p:spPr>
        <p:txBody>
          <a:bodyPr wrap="square">
            <a:spAutoFit/>
          </a:bodyPr>
          <a:lstStyle/>
          <a:p>
            <a:r>
              <a:rPr lang="en-US" sz="2400" i="1" dirty="0" smtClean="0"/>
              <a:t>New Orleans, Louisiana, flooding during Hurricane Katrina in 2005.</a:t>
            </a:r>
            <a:endParaRPr lang="ru-RU" sz="2400" i="1" dirty="0"/>
          </a:p>
        </p:txBody>
      </p:sp>
      <p:pic>
        <p:nvPicPr>
          <p:cNvPr id="18434" name="Picture 2" descr="File:KatrinaNewOrleansFlooded edit2.jpg"/>
          <p:cNvPicPr>
            <a:picLocks noChangeAspect="1" noChangeArrowheads="1"/>
          </p:cNvPicPr>
          <p:nvPr/>
        </p:nvPicPr>
        <p:blipFill>
          <a:blip r:embed="rId2"/>
          <a:srcRect/>
          <a:stretch>
            <a:fillRect/>
          </a:stretch>
        </p:blipFill>
        <p:spPr bwMode="auto">
          <a:xfrm>
            <a:off x="4572000" y="1152524"/>
            <a:ext cx="4343400" cy="5705476"/>
          </a:xfrm>
          <a:prstGeom prst="rect">
            <a:avLst/>
          </a:prstGeom>
          <a:ln>
            <a:noFill/>
          </a:ln>
          <a:effectLst>
            <a:softEdge rad="112500"/>
          </a:effectLst>
        </p:spPr>
      </p:pic>
      <p:sp>
        <p:nvSpPr>
          <p:cNvPr id="4" name="Прямоугольник 3"/>
          <p:cNvSpPr/>
          <p:nvPr/>
        </p:nvSpPr>
        <p:spPr>
          <a:xfrm>
            <a:off x="0" y="928670"/>
            <a:ext cx="4136069" cy="461665"/>
          </a:xfrm>
          <a:prstGeom prst="rect">
            <a:avLst/>
          </a:prstGeom>
        </p:spPr>
        <p:txBody>
          <a:bodyPr wrap="none">
            <a:spAutoFit/>
          </a:bodyPr>
          <a:lstStyle/>
          <a:p>
            <a:r>
              <a:rPr lang="en-US" sz="2400" i="1" dirty="0" smtClean="0"/>
              <a:t>Cracked earth during drought</a:t>
            </a:r>
            <a:endParaRPr lang="ru-RU" sz="2400" i="1" dirty="0"/>
          </a:p>
        </p:txBody>
      </p:sp>
      <p:pic>
        <p:nvPicPr>
          <p:cNvPr id="18436" name="Picture 4" descr="File:Duerre.jpg"/>
          <p:cNvPicPr>
            <a:picLocks noChangeAspect="1" noChangeArrowheads="1"/>
          </p:cNvPicPr>
          <p:nvPr/>
        </p:nvPicPr>
        <p:blipFill>
          <a:blip r:embed="rId3"/>
          <a:srcRect/>
          <a:stretch>
            <a:fillRect/>
          </a:stretch>
        </p:blipFill>
        <p:spPr bwMode="auto">
          <a:xfrm>
            <a:off x="142844" y="1500174"/>
            <a:ext cx="4500594" cy="5143536"/>
          </a:xfrm>
          <a:prstGeom prst="rect">
            <a:avLst/>
          </a:prstGeom>
          <a:ln>
            <a:noFill/>
          </a:ln>
          <a:effectLst>
            <a:softEdge rad="112500"/>
          </a:effectLst>
        </p:spPr>
      </p:pic>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File:Ivan Sat Img Sept 7 2004.jpg"/>
          <p:cNvPicPr>
            <a:picLocks noChangeAspect="1" noChangeArrowheads="1"/>
          </p:cNvPicPr>
          <p:nvPr/>
        </p:nvPicPr>
        <p:blipFill>
          <a:blip r:embed="rId2"/>
          <a:srcRect/>
          <a:stretch>
            <a:fillRect/>
          </a:stretch>
        </p:blipFill>
        <p:spPr bwMode="auto">
          <a:xfrm>
            <a:off x="857224" y="928670"/>
            <a:ext cx="7248525" cy="5705476"/>
          </a:xfrm>
          <a:prstGeom prst="rect">
            <a:avLst/>
          </a:prstGeom>
          <a:ln>
            <a:noFill/>
          </a:ln>
          <a:effectLst>
            <a:softEdge rad="112500"/>
          </a:effectLst>
        </p:spPr>
      </p:pic>
      <p:sp>
        <p:nvSpPr>
          <p:cNvPr id="3" name="Прямоугольник 2"/>
          <p:cNvSpPr/>
          <p:nvPr/>
        </p:nvSpPr>
        <p:spPr>
          <a:xfrm>
            <a:off x="571472" y="285728"/>
            <a:ext cx="8001056" cy="523220"/>
          </a:xfrm>
          <a:prstGeom prst="rect">
            <a:avLst/>
          </a:prstGeom>
        </p:spPr>
        <p:txBody>
          <a:bodyPr wrap="square">
            <a:spAutoFit/>
          </a:bodyPr>
          <a:lstStyle/>
          <a:p>
            <a:r>
              <a:rPr lang="sv-SE" sz="2800" b="1" i="1" dirty="0" smtClean="0"/>
              <a:t>Hurricane Ivan on Grenada September 7, 2004</a:t>
            </a:r>
            <a:endParaRPr lang="ru-RU" sz="2800" b="1" i="1" dirty="0"/>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Causes of global warming</a:t>
            </a:r>
            <a:endParaRPr lang="ru-RU" dirty="0"/>
          </a:p>
        </p:txBody>
      </p:sp>
      <p:sp>
        <p:nvSpPr>
          <p:cNvPr id="3" name="Содержимое 2"/>
          <p:cNvSpPr>
            <a:spLocks noGrp="1"/>
          </p:cNvSpPr>
          <p:nvPr>
            <p:ph idx="1"/>
          </p:nvPr>
        </p:nvSpPr>
        <p:spPr/>
        <p:txBody>
          <a:bodyPr>
            <a:normAutofit lnSpcReduction="10000"/>
          </a:bodyPr>
          <a:lstStyle/>
          <a:p>
            <a:r>
              <a:rPr lang="en-US" sz="3200" i="1" dirty="0" smtClean="0"/>
              <a:t>Climate system change as a result of natural internal processes or in response to external stimuli (anthropogenic and non-anthropogenic).</a:t>
            </a:r>
          </a:p>
          <a:p>
            <a:r>
              <a:rPr lang="en-US" sz="3200" i="1" dirty="0" smtClean="0"/>
              <a:t>The reasons for such climate change remain unclear, but among the main external influences - change the Earth's orbit, solar activity, volcanic emissions and the greenhouse effect.</a:t>
            </a:r>
            <a:endParaRPr lang="ru-RU" sz="3200" i="1" dirty="0"/>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0"/>
            <a:ext cx="7858180" cy="1500174"/>
          </a:xfrm>
        </p:spPr>
        <p:txBody>
          <a:bodyPr>
            <a:normAutofit fontScale="90000"/>
          </a:bodyPr>
          <a:lstStyle/>
          <a:p>
            <a:r>
              <a:rPr lang="en-US" i="1" dirty="0" smtClean="0"/>
              <a:t>Emissions of greenhouse gases</a:t>
            </a:r>
            <a:endParaRPr lang="ru-RU" i="1" dirty="0"/>
          </a:p>
        </p:txBody>
      </p:sp>
      <p:sp>
        <p:nvSpPr>
          <p:cNvPr id="3" name="Содержимое 2"/>
          <p:cNvSpPr>
            <a:spLocks noGrp="1"/>
          </p:cNvSpPr>
          <p:nvPr>
            <p:ph idx="1"/>
          </p:nvPr>
        </p:nvSpPr>
        <p:spPr>
          <a:xfrm>
            <a:off x="571472" y="1714488"/>
            <a:ext cx="8072494" cy="4610112"/>
          </a:xfrm>
        </p:spPr>
        <p:txBody>
          <a:bodyPr>
            <a:normAutofit/>
          </a:bodyPr>
          <a:lstStyle/>
          <a:p>
            <a:r>
              <a:rPr lang="en-US" sz="3200" i="1" dirty="0" smtClean="0"/>
              <a:t>This is a process in which the absorption and emission of infrared radiation heats the atmospheric gas atmosphere and the surface.</a:t>
            </a:r>
            <a:endParaRPr lang="ru-RU" sz="3200" i="1" dirty="0"/>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File:Global Carbon Emissions.svg"/>
          <p:cNvPicPr>
            <a:picLocks noChangeAspect="1" noChangeArrowheads="1"/>
          </p:cNvPicPr>
          <p:nvPr/>
        </p:nvPicPr>
        <p:blipFill>
          <a:blip r:embed="rId2"/>
          <a:srcRect/>
          <a:stretch>
            <a:fillRect/>
          </a:stretch>
        </p:blipFill>
        <p:spPr bwMode="auto">
          <a:xfrm>
            <a:off x="1571605" y="-203779"/>
            <a:ext cx="7977188" cy="7061779"/>
          </a:xfrm>
          <a:prstGeom prst="rect">
            <a:avLst/>
          </a:prstGeom>
          <a:noFill/>
        </p:spPr>
      </p:pic>
      <p:sp>
        <p:nvSpPr>
          <p:cNvPr id="3" name="Прямоугольник 2"/>
          <p:cNvSpPr/>
          <p:nvPr/>
        </p:nvSpPr>
        <p:spPr>
          <a:xfrm>
            <a:off x="214282" y="3071810"/>
            <a:ext cx="4786346" cy="1815882"/>
          </a:xfrm>
          <a:prstGeom prst="rect">
            <a:avLst/>
          </a:prstGeom>
        </p:spPr>
        <p:txBody>
          <a:bodyPr wrap="square">
            <a:spAutoFit/>
          </a:bodyPr>
          <a:lstStyle/>
          <a:p>
            <a:r>
              <a:rPr lang="en-US" sz="2800" i="1" dirty="0" smtClean="0"/>
              <a:t>Carbon emissions into the atmosphere from burning fossil fuels from 1800 to 2007, in billions of tons.</a:t>
            </a:r>
            <a:endParaRPr lang="ru-RU" sz="2800" i="1" dirty="0"/>
          </a:p>
        </p:txBody>
      </p:sp>
    </p:spTree>
  </p:cSld>
  <p:clrMapOvr>
    <a:masterClrMapping/>
  </p:clrMapOvr>
  <p:transition>
    <p:dissolv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92</TotalTime>
  <Words>368</Words>
  <Application>Microsoft Office PowerPoint</Application>
  <PresentationFormat>Экран (4:3)</PresentationFormat>
  <Paragraphs>21</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Поток</vt:lpstr>
      <vt:lpstr>Project work on Global Warming</vt:lpstr>
      <vt:lpstr>Global Warming</vt:lpstr>
      <vt:lpstr>Temperature graph according to NASA</vt:lpstr>
      <vt:lpstr>Effects of global warming</vt:lpstr>
      <vt:lpstr>Слайд 5</vt:lpstr>
      <vt:lpstr>Слайд 6</vt:lpstr>
      <vt:lpstr>Causes of global warming</vt:lpstr>
      <vt:lpstr>Emissions of greenhouse gases</vt:lpstr>
      <vt:lpstr>Слайд 9</vt:lpstr>
      <vt:lpstr>Слайд 10</vt:lpstr>
      <vt:lpstr>Prevention of global warming</vt:lpstr>
      <vt:lpstr>The Kyoto Protocol</vt:lpstr>
      <vt:lpstr>Thank you for your attention!</vt:lpstr>
    </vt:vector>
  </TitlesOfParts>
  <Company>Ural SoftPERM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work on Global Warming</dc:title>
  <dc:creator>пк</dc:creator>
  <cp:lastModifiedBy>пк</cp:lastModifiedBy>
  <cp:revision>11</cp:revision>
  <dcterms:created xsi:type="dcterms:W3CDTF">2014-03-03T16:36:09Z</dcterms:created>
  <dcterms:modified xsi:type="dcterms:W3CDTF">2014-06-03T11:31:24Z</dcterms:modified>
</cp:coreProperties>
</file>