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  <a:srgbClr val="669900"/>
    <a:srgbClr val="CC3300"/>
    <a:srgbClr val="0033CC"/>
    <a:srgbClr val="FF0000"/>
    <a:srgbClr val="A50021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9" autoAdjust="0"/>
    <p:restoredTop sz="92580" autoAdjust="0"/>
  </p:normalViewPr>
  <p:slideViewPr>
    <p:cSldViewPr>
      <p:cViewPr varScale="1">
        <p:scale>
          <a:sx n="91" d="100"/>
          <a:sy n="91" d="100"/>
        </p:scale>
        <p:origin x="-42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27FB84-B953-4AF1-B680-AEFCDDE8F29D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ADAD4F-2AA1-4210-97E8-FBB24BFA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E8FB-4F21-4294-B879-903A28CF6C12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96B8-F006-40F4-9D27-F0B220E56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3252-87F6-4B73-9020-5DE7B8059078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58ED-62D3-4E56-B115-6065F554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67AB-2995-4D99-A006-7DDA5009953D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7F78-5050-4BAF-8C29-8C972C331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DB8A-F8DA-448E-803E-27FE2466ECAC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2BCA-14F9-44A8-AC1F-221F67A5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AC36-554C-4AD6-8805-2D0E46791973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FD2F-4362-4D71-BF21-1691A4C7D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EC48-4280-4035-B7E1-F846F91CA4CC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3245-227F-46C3-86BA-AA039A1E2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3D93-C1E4-425E-8534-934D366228AE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708F-6C30-4565-AF8A-7713DF9B9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63EF7-6DEA-40F2-BA4E-8E90C20A8904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284D-3471-45F2-93BF-E66BA7185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2A00-F6BC-444B-9F1C-F57E441F9D62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2AAC-63A2-4B84-BE05-B51289D37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6482-8122-4D37-9B0B-4B2185F37822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0B26-51D4-4A23-AABE-36925F6A9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E85E-A9B3-4CCF-9A97-641157C173CC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6BD3-0513-4133-9419-D32EC8EFE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49FEE4-3C71-4934-B6D7-CAAEE238CCD5}" type="datetimeFigureOut">
              <a:rPr lang="ru-RU"/>
              <a:pPr>
                <a:defRPr/>
              </a:pPr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3AFDC7-EE13-48B7-8E19-1247FCEDE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0575" y="4143375"/>
            <a:ext cx="4400550" cy="157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900" b="1" i="1" smtClean="0">
                <a:solidFill>
                  <a:srgbClr val="FF0000"/>
                </a:solidFill>
              </a:rPr>
              <a:t>Підготувала</a:t>
            </a:r>
          </a:p>
          <a:p>
            <a:pPr eaLnBrk="1" hangingPunct="1">
              <a:lnSpc>
                <a:spcPct val="90000"/>
              </a:lnSpc>
            </a:pPr>
            <a:r>
              <a:rPr lang="uk-UA" sz="2900" b="1" i="1" smtClean="0">
                <a:solidFill>
                  <a:srgbClr val="FF0000"/>
                </a:solidFill>
              </a:rPr>
              <a:t>Учениця 11 класу</a:t>
            </a:r>
          </a:p>
          <a:p>
            <a:pPr eaLnBrk="1" hangingPunct="1">
              <a:lnSpc>
                <a:spcPct val="90000"/>
              </a:lnSpc>
            </a:pPr>
            <a:r>
              <a:rPr lang="uk-UA" sz="2900" b="1" i="1" smtClean="0">
                <a:solidFill>
                  <a:srgbClr val="FF0000"/>
                </a:solidFill>
              </a:rPr>
              <a:t>Білогур Ірина.</a:t>
            </a:r>
            <a:endParaRPr lang="ru-RU" sz="2900" b="1" i="1" smtClean="0">
              <a:solidFill>
                <a:srgbClr val="FF0000"/>
              </a:solidFill>
            </a:endParaRP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3851275" y="1628775"/>
            <a:ext cx="52927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Вітаміни групи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539750" y="765175"/>
            <a:ext cx="8229600" cy="4525963"/>
          </a:xfrm>
        </p:spPr>
        <p:txBody>
          <a:bodyPr/>
          <a:lstStyle/>
          <a:p>
            <a:r>
              <a:rPr lang="ru-RU" sz="1800" b="1" i="1" smtClean="0">
                <a:solidFill>
                  <a:srgbClr val="FF0000"/>
                </a:solidFill>
              </a:rPr>
              <a:t>При пантотенневій недостатності знижується опірність організму до інфекції, часто виникають гострі респіраторні заболевания.При гіповітамінозу є головні болі,нудота,м'язові болі,оніміння пальців ніг,захворювання тонкого кишківника,виразки 12-палої кишки. </a:t>
            </a:r>
          </a:p>
          <a:p>
            <a:endParaRPr lang="uk-UA" sz="1800" b="1" i="1" smtClean="0">
              <a:solidFill>
                <a:srgbClr val="FF0000"/>
              </a:solidFill>
            </a:endParaRPr>
          </a:p>
          <a:p>
            <a:r>
              <a:rPr lang="uk-UA" sz="1800" b="1" i="1" smtClean="0">
                <a:solidFill>
                  <a:srgbClr val="FF0000"/>
                </a:solidFill>
              </a:rPr>
              <a:t>Добова норма вітаміну В5-від 0,4 до 0,8 г на добу.</a:t>
            </a:r>
          </a:p>
          <a:p>
            <a:endParaRPr lang="uk-UA" sz="1800" b="1" i="1" smtClean="0">
              <a:solidFill>
                <a:srgbClr val="FF0000"/>
              </a:solidFill>
            </a:endParaRPr>
          </a:p>
          <a:p>
            <a:endParaRPr lang="uk-UA" sz="1800" b="1" i="1" smtClean="0">
              <a:solidFill>
                <a:srgbClr val="FF0000"/>
              </a:solidFill>
            </a:endParaRPr>
          </a:p>
          <a:p>
            <a:r>
              <a:rPr lang="uk-UA" sz="1800" b="1" i="1" smtClean="0">
                <a:solidFill>
                  <a:srgbClr val="FF0000"/>
                </a:solidFill>
              </a:rPr>
              <a:t>Продукти з високим вмістом пантотеневої кислоти:</a:t>
            </a:r>
          </a:p>
          <a:p>
            <a:pPr>
              <a:buFont typeface="Arial" charset="0"/>
              <a:buNone/>
            </a:pPr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23557" name="Picture 5" descr="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8588"/>
            <a:ext cx="2916238" cy="2744787"/>
          </a:xfrm>
          <a:prstGeom prst="rect">
            <a:avLst/>
          </a:prstGeom>
          <a:noFill/>
        </p:spPr>
      </p:pic>
      <p:pic>
        <p:nvPicPr>
          <p:cNvPr id="23558" name="Picture 6" descr="загружено (1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4265613"/>
            <a:ext cx="2592387" cy="2592387"/>
          </a:xfrm>
          <a:prstGeom prst="rect">
            <a:avLst/>
          </a:prstGeom>
          <a:noFill/>
        </p:spPr>
      </p:pic>
      <p:pic>
        <p:nvPicPr>
          <p:cNvPr id="23559" name="Picture 7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437063"/>
            <a:ext cx="2590800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smtClean="0">
                <a:solidFill>
                  <a:srgbClr val="0033CC"/>
                </a:solidFill>
              </a:rPr>
              <a:t>Вітамін В6.</a:t>
            </a:r>
            <a:endParaRPr lang="ru-RU" sz="4000" b="1" i="1" smtClean="0">
              <a:solidFill>
                <a:srgbClr val="0033CC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Вітамін В6(піридоксин) іноді називають «вітаміном-антидепресантом», завдяки його участі у синтезі гормону серотонина. Вітамин В6 відноситься до водорозчинних, швидко виводиться з організму (приблизно протягом 8 годин після прийому), не накопичується в організмі і повинен постійно поповнюватися. </a:t>
            </a:r>
          </a:p>
          <a:p>
            <a:pPr>
              <a:lnSpc>
                <a:spcPct val="80000"/>
              </a:lnSpc>
            </a:pPr>
            <a:endParaRPr lang="ru-RU" sz="1800" b="1" i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Як і інші вітаміни групи В відіграє важливу роль в обміні речовин, бере участь у синтезі білка, ферментів, гемоглобіну, гістаміну, глютамінової кислоти, ГАМК, знижує рівень холестерину і ліпідів у крові,покращує скоротливість м'язів сердца.Вітамін В6 відповідає за утворення антитіл, бере участь у синтезі нейромедіаторів,необхідний для нормального функціонування нервової системы.</a:t>
            </a:r>
          </a:p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 Також перешкоджає процесам старіння, завдяки правильному синтезу нуклеїнових кислот, зменшує спазми і судоми м'язів, оніміння кінцівок, діє як натуральне сечогінний засіб, допомагає запобігати різні шкірні розлади. </a:t>
            </a:r>
          </a:p>
        </p:txBody>
      </p:sp>
      <p:pic>
        <p:nvPicPr>
          <p:cNvPr id="24581" name="Picture 5" descr="1290581666_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581525"/>
            <a:ext cx="2663825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r>
              <a:rPr lang="ru-RU" sz="1800" b="1" i="1" smtClean="0">
                <a:solidFill>
                  <a:srgbClr val="FF0000"/>
                </a:solidFill>
              </a:rPr>
              <a:t>Недолік піридоксину веде до зниження такого показника функціонування імунної системи, як кількість Т-лімфоцитів.</a:t>
            </a:r>
          </a:p>
          <a:p>
            <a:r>
              <a:rPr lang="ru-RU" sz="1800" b="1" i="1" smtClean="0">
                <a:solidFill>
                  <a:srgbClr val="FF0000"/>
                </a:solidFill>
              </a:rPr>
              <a:t>Дефицит вітаміну В6 призводить до дратівливості ,появи себорейного дерматиту,метеоризму,появі каменів у нирках і периферичного невриту. </a:t>
            </a:r>
          </a:p>
          <a:p>
            <a:r>
              <a:rPr lang="ru-RU" sz="1800" b="1" i="1" smtClean="0">
                <a:solidFill>
                  <a:srgbClr val="FF0000"/>
                </a:solidFill>
              </a:rPr>
              <a:t>Характерними симптомами є запалений червоний язик, тріщини в кутах рота і відчуття оніміння і поколювання в кистях і стопах. </a:t>
            </a:r>
          </a:p>
          <a:p>
            <a:endParaRPr lang="uk-UA" sz="1800" b="1" i="1" smtClean="0">
              <a:solidFill>
                <a:srgbClr val="FF0000"/>
              </a:solidFill>
            </a:endParaRPr>
          </a:p>
          <a:p>
            <a:r>
              <a:rPr lang="uk-UA" sz="1800" b="1" i="1" smtClean="0">
                <a:solidFill>
                  <a:srgbClr val="FF0000"/>
                </a:solidFill>
              </a:rPr>
              <a:t>Добова норма складає віж 1,5 до 2,5 мг.</a:t>
            </a:r>
          </a:p>
          <a:p>
            <a:endParaRPr lang="uk-UA" sz="1800" b="1" i="1" smtClean="0">
              <a:solidFill>
                <a:srgbClr val="FF0000"/>
              </a:solidFill>
            </a:endParaRPr>
          </a:p>
          <a:p>
            <a:r>
              <a:rPr lang="uk-UA" sz="1800" b="1" i="1" smtClean="0">
                <a:solidFill>
                  <a:srgbClr val="FF0000"/>
                </a:solidFill>
              </a:rPr>
              <a:t>Продукти,що містять піридоксин:</a:t>
            </a:r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25605" name="Picture 5" descr="129303443113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221163"/>
            <a:ext cx="2879725" cy="2332037"/>
          </a:xfrm>
          <a:prstGeom prst="rect">
            <a:avLst/>
          </a:prstGeom>
          <a:noFill/>
        </p:spPr>
      </p:pic>
      <p:pic>
        <p:nvPicPr>
          <p:cNvPr id="25606" name="Picture 6" descr="yaichnyj-zhelt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005263"/>
            <a:ext cx="3024188" cy="302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smtClean="0">
                <a:solidFill>
                  <a:srgbClr val="0033CC"/>
                </a:solidFill>
              </a:rPr>
              <a:t>Вітамін В9.</a:t>
            </a:r>
            <a:endParaRPr lang="ru-RU" sz="4000" b="1" i="1" smtClean="0">
              <a:solidFill>
                <a:srgbClr val="0033CC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Вітамін В9 відноситься до групи водорозчинних вітамінів. Вітамін В9 позначає насправді групу споріднених сполук: фолієва кислота , фолацин , фолати . </a:t>
            </a:r>
          </a:p>
          <a:p>
            <a:pPr>
              <a:lnSpc>
                <a:spcPct val="90000"/>
              </a:lnSpc>
            </a:pPr>
            <a:endParaRPr lang="ru-RU" sz="1800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У високих дозах фолієва кислота має естрогеноподібним дією , сповільнюючи настання менопаузи і послаблюючи її симптоми , дозволяючи коригувати у дівчат -підлітків статевий розвиток .</a:t>
            </a:r>
          </a:p>
          <a:p>
            <a:pPr>
              <a:lnSpc>
                <a:spcPct val="9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А регулярне вживання з їжею рекомендованої дози вітаміну В9 зменшує ризик інсульту і серцево -судинних розладів , нормалізує кров'яний тиск і знижує рівень холестерину в крові.</a:t>
            </a:r>
          </a:p>
        </p:txBody>
      </p:sp>
      <p:pic>
        <p:nvPicPr>
          <p:cNvPr id="26629" name="Picture 5" descr="загружено (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365625"/>
            <a:ext cx="3960813" cy="221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611188" y="1889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smtClean="0">
                <a:solidFill>
                  <a:srgbClr val="FF0000"/>
                </a:solidFill>
              </a:rPr>
              <a:t>При нестачі фолієвої кислоти людини може переслідувати відчуття пригніченості, а також він має труднощі з вирішенням будь-яких сформованих проблем. У таких ситуаціях в кров викидається значно більшу кількість адреналіну, ніж зазвичай - отже, знижується активність і енергійність людини, і він стає дратівливим і агресивним. Іноді брак вітаміну В9 може навіть призвести до серйозних психічних захворювань.</a:t>
            </a:r>
          </a:p>
          <a:p>
            <a:pPr>
              <a:lnSpc>
                <a:spcPct val="90000"/>
              </a:lnSpc>
            </a:pPr>
            <a:endParaRPr lang="uk-UA" sz="2000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Для того, щоб здоров'я було в повному порядку, достатньо вживати фолієву кислоту в мінімальних дозах. Для дорослих людей оптимальна добова норма цього вітаміну складе 200 мг на добу, проте приймати його необхідно регулярно. Під час вагітності може знадобитися збільшення дозування в два або три рази.</a:t>
            </a:r>
          </a:p>
          <a:p>
            <a:pPr>
              <a:lnSpc>
                <a:spcPct val="90000"/>
              </a:lnSpc>
            </a:pPr>
            <a:endParaRPr lang="uk-UA" sz="1800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1800" b="1" i="1" smtClean="0">
                <a:solidFill>
                  <a:srgbClr val="FF0000"/>
                </a:solidFill>
              </a:rPr>
              <a:t>Продукти з високим вмістом фолієвої кислоти:</a:t>
            </a:r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27653" name="Picture 5" descr="sunflower_seed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611688"/>
            <a:ext cx="2374900" cy="2054225"/>
          </a:xfrm>
          <a:prstGeom prst="rect">
            <a:avLst/>
          </a:prstGeom>
          <a:noFill/>
        </p:spPr>
      </p:pic>
      <p:pic>
        <p:nvPicPr>
          <p:cNvPr id="27654" name="Picture 6" descr="загружено (1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724400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r>
              <a:rPr lang="uk-UA" sz="4000" b="1" i="1" smtClean="0">
                <a:solidFill>
                  <a:srgbClr val="0033CC"/>
                </a:solidFill>
              </a:rPr>
              <a:t>Вітамін В12.</a:t>
            </a:r>
            <a:endParaRPr lang="ru-RU" sz="4000" b="1" i="1" smtClean="0">
              <a:solidFill>
                <a:srgbClr val="0033CC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Вітамин В12(ціанокобаламін) ще називають «червоним вітамином» .</a:t>
            </a:r>
          </a:p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Вітамін В12 - єдиний водорозчинний вітамін , здатний акумулюватися в організмі , накопичуючись в печінці , нирках, легенях і селезінці.</a:t>
            </a:r>
          </a:p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Вітамін В12 запобігає появі анемії , важливий для нормального зростання і поліпшення апетиту , підсилює імунітет , відіграє важливу роль у регуляції функції кровотворних органів , збільшує енергію , підтримує нервову систему в здоровому стані , покращує концентрацію , пам'ять і рівновагу , знижує дратівливість.</a:t>
            </a:r>
          </a:p>
          <a:p>
            <a:pPr>
              <a:lnSpc>
                <a:spcPct val="80000"/>
              </a:lnSpc>
            </a:pPr>
            <a:endParaRPr lang="ru-RU" sz="1800" b="1" i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Ціанокобаламін є одним з речовин , необхідних для здоров'я репродуктивних органів чоловіків і жінок.</a:t>
            </a:r>
          </a:p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Соддержаніе оптимального рівня цього вітаміну сприяє нормалізації кров'яного тиску , стабілізації роботи мозку і нервової системи , подолання безсоння , запобігання депресії і старечого недоумства , і навіть допомагає стримувати розвиток захворювання у людей хворих на СНІД.</a:t>
            </a:r>
          </a:p>
          <a:p>
            <a:pPr>
              <a:lnSpc>
                <a:spcPct val="80000"/>
              </a:lnSpc>
            </a:pPr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28677" name="Picture 5" descr="rol-i-znachenie-vitamina-b12-svyaz-s-meteonin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581525"/>
            <a:ext cx="2808288" cy="247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11188" y="4762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Симптомами гіповітамінозу є: погана засвоюваність їжі , розширення печінки , хронічна втома , дратівливість , депресія , запаморочення , дзвін у вухах , сонливість , головні болі , утруднене дихання , розлади зору , галюцинації , втрата пам'яті.</a:t>
            </a:r>
          </a:p>
          <a:p>
            <a:pPr>
              <a:lnSpc>
                <a:spcPct val="9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Також пернициозная анемія , неврологічні розлади , імунодефіцити , гастродуоденіти , виразкова хвороба шлунка та дванадцятипалої кишки.</a:t>
            </a:r>
          </a:p>
          <a:p>
            <a:pPr>
              <a:lnSpc>
                <a:spcPct val="9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Навіть невелике зниження вмісту цианокобаламіна в крові в порівнянні з нормою може завдати значної шкоди мозку і нервовій системі .</a:t>
            </a:r>
          </a:p>
          <a:p>
            <a:pPr>
              <a:lnSpc>
                <a:spcPct val="90000"/>
              </a:lnSpc>
            </a:pPr>
            <a:endParaRPr lang="uk-UA" sz="1800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uk-UA" sz="1800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Рекомендована доза для дорослих - 3 мкг.</a:t>
            </a:r>
          </a:p>
          <a:p>
            <a:pPr>
              <a:lnSpc>
                <a:spcPct val="90000"/>
              </a:lnSpc>
            </a:pPr>
            <a:endParaRPr lang="uk-UA" sz="1800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1800" b="1" i="1" smtClean="0">
                <a:solidFill>
                  <a:srgbClr val="FF0000"/>
                </a:solidFill>
              </a:rPr>
              <a:t>Продукти з вмістом вітаміну В12:</a:t>
            </a:r>
          </a:p>
          <a:p>
            <a:pPr>
              <a:lnSpc>
                <a:spcPct val="90000"/>
              </a:lnSpc>
            </a:pPr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29701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437063"/>
            <a:ext cx="2232025" cy="2016125"/>
          </a:xfrm>
          <a:prstGeom prst="rect">
            <a:avLst/>
          </a:prstGeom>
          <a:noFill/>
        </p:spPr>
      </p:pic>
      <p:pic>
        <p:nvPicPr>
          <p:cNvPr id="29702" name="Picture 6" descr="soy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221163"/>
            <a:ext cx="3455987" cy="229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uk-UA" sz="1800" b="1" i="1" smtClean="0">
                <a:solidFill>
                  <a:srgbClr val="FF0000"/>
                </a:solidFill>
              </a:rPr>
              <a:t>Вітаміни групи В,як ми вже з</a:t>
            </a:r>
            <a:r>
              <a:rPr lang="en-US" sz="1800" b="1" i="1" smtClean="0">
                <a:solidFill>
                  <a:srgbClr val="FF0000"/>
                </a:solidFill>
              </a:rPr>
              <a:t>’</a:t>
            </a:r>
            <a:r>
              <a:rPr lang="uk-UA" sz="1800" b="1" i="1" smtClean="0">
                <a:solidFill>
                  <a:srgbClr val="FF0000"/>
                </a:solidFill>
              </a:rPr>
              <a:t>ясували,дуже корисні для здоров</a:t>
            </a:r>
            <a:r>
              <a:rPr lang="en-US" sz="1800" b="1" i="1" smtClean="0">
                <a:solidFill>
                  <a:srgbClr val="FF0000"/>
                </a:solidFill>
              </a:rPr>
              <a:t>’</a:t>
            </a:r>
            <a:r>
              <a:rPr lang="uk-UA" sz="1800" b="1" i="1" smtClean="0">
                <a:solidFill>
                  <a:srgbClr val="FF0000"/>
                </a:solidFill>
              </a:rPr>
              <a:t>я людини. Зараз існує багато комплексів таких вітамінів,і хоч вони поступаються своїми якостями природнім,є незамінними при гіповітамінозі.</a:t>
            </a:r>
          </a:p>
          <a:p>
            <a:r>
              <a:rPr lang="uk-UA" sz="1800" b="1" i="1" smtClean="0">
                <a:solidFill>
                  <a:srgbClr val="FF0000"/>
                </a:solidFill>
              </a:rPr>
              <a:t>Щоб поповнинти їх запас в організми,їх приймають курсами,дози призначає лікар.</a:t>
            </a:r>
            <a:br>
              <a:rPr lang="uk-UA" sz="1800" b="1" i="1" smtClean="0">
                <a:solidFill>
                  <a:srgbClr val="FF0000"/>
                </a:solidFill>
              </a:rPr>
            </a:br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30725" name="Picture 5" descr="Vita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141663"/>
            <a:ext cx="4248150" cy="324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827088" y="908050"/>
            <a:ext cx="7859712" cy="1714500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rgbClr val="FF0000"/>
                </a:solidFill>
              </a:rPr>
              <a:t>Вітамін B відноситься до ряду водорозчинних вітамінів, і відіграє ключову роль у забезпеченні нормального функціонування мозку і нервової системи,також формування крові.</a:t>
            </a:r>
            <a:br>
              <a:rPr lang="ru-RU" sz="1800" b="1" i="1" smtClean="0">
                <a:solidFill>
                  <a:srgbClr val="FF0000"/>
                </a:solidFill>
              </a:rPr>
            </a:br>
            <a:r>
              <a:rPr lang="ru-RU" sz="1800" b="1" i="1" smtClean="0">
                <a:solidFill>
                  <a:srgbClr val="FF0000"/>
                </a:solidFill>
              </a:rPr>
              <a:t>Вітамін В бере участь у метаболізмі кожної клітини людського організму,особливо у синтезі та регулюванні ДНК,а також регулює виробництво енергії та синтез жирних кислот в організмі.</a:t>
            </a:r>
            <a:br>
              <a:rPr lang="ru-RU" sz="1800" b="1" i="1" smtClean="0">
                <a:solidFill>
                  <a:srgbClr val="FF0000"/>
                </a:solidFill>
              </a:rPr>
            </a:br>
            <a:r>
              <a:rPr lang="ru-RU" sz="1800" b="1" i="1" smtClean="0">
                <a:solidFill>
                  <a:srgbClr val="FF0000"/>
                </a:solidFill>
              </a:rPr>
              <a:t/>
            </a:r>
            <a:br>
              <a:rPr lang="ru-RU" sz="1800" b="1" i="1" smtClean="0">
                <a:solidFill>
                  <a:srgbClr val="FF0000"/>
                </a:solidFill>
              </a:rPr>
            </a:br>
            <a:r>
              <a:rPr lang="ru-RU" sz="1800" b="1" i="1" smtClean="0">
                <a:solidFill>
                  <a:srgbClr val="FF0000"/>
                </a:solidFill>
              </a:rPr>
              <a:t>Ця група вітамінів включає вітаміни</a:t>
            </a:r>
            <a:r>
              <a:rPr lang="ru-RU" sz="1800" b="1" smtClean="0">
                <a:solidFill>
                  <a:srgbClr val="FF0000"/>
                </a:solidFill>
              </a:rPr>
              <a:t> </a:t>
            </a:r>
            <a:r>
              <a:rPr lang="ru-RU" sz="1800" b="1" smtClean="0">
                <a:solidFill>
                  <a:srgbClr val="0000FF"/>
                </a:solidFill>
              </a:rPr>
              <a:t>В1, В2,В3,В5,В6,В9,В12.</a:t>
            </a:r>
            <a:endParaRPr lang="ru-RU" sz="1600" smtClean="0">
              <a:solidFill>
                <a:srgbClr val="0000FF"/>
              </a:solidFill>
            </a:endParaRPr>
          </a:p>
        </p:txBody>
      </p:sp>
      <p:pic>
        <p:nvPicPr>
          <p:cNvPr id="15363" name="Picture 4" descr="shutterstock_917474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997200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b="1" i="1" smtClean="0">
                <a:solidFill>
                  <a:srgbClr val="0033CC"/>
                </a:solidFill>
              </a:rPr>
              <a:t>Вітамін В1.</a:t>
            </a:r>
            <a:endParaRPr lang="ru-RU" sz="4000" b="1" i="1" smtClean="0">
              <a:solidFill>
                <a:srgbClr val="0033CC"/>
              </a:solidFill>
            </a:endParaRPr>
          </a:p>
        </p:txBody>
      </p:sp>
      <p:sp>
        <p:nvSpPr>
          <p:cNvPr id="16387" name="Rectangle 4"/>
          <p:cNvSpPr>
            <a:spLocks noGrp="1"/>
          </p:cNvSpPr>
          <p:nvPr>
            <p:ph type="body" idx="4294967295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800" b="1" i="1" smtClean="0">
                <a:solidFill>
                  <a:srgbClr val="FF0000"/>
                </a:solidFill>
              </a:rPr>
              <a:t>Вітамін В1,або </a:t>
            </a:r>
            <a:r>
              <a:rPr lang="uk-UA" sz="1800" b="1" i="1" u="sng" smtClean="0">
                <a:solidFill>
                  <a:srgbClr val="FF0000"/>
                </a:solidFill>
              </a:rPr>
              <a:t>тіамін</a:t>
            </a:r>
            <a:r>
              <a:rPr lang="uk-UA" sz="1800" b="1" i="1" smtClean="0">
                <a:solidFill>
                  <a:srgbClr val="FF0000"/>
                </a:solidFill>
              </a:rPr>
              <a:t> відіграє  </a:t>
            </a:r>
            <a:r>
              <a:rPr lang="ru-RU" sz="1800" b="1" i="1" smtClean="0">
                <a:solidFill>
                  <a:srgbClr val="FF0000"/>
                </a:solidFill>
              </a:rPr>
              <a:t>відіграє важливу роль у білковому і вуглеводному обміні, підтримує нормальне функціонування центральної і периферійної нервової системи, а також травної та ендокринної систем, бере участь у збільшенні кишкової абсорбції жиру.</a:t>
            </a:r>
          </a:p>
          <a:p>
            <a:pPr eaLnBrk="1" hangingPunct="1">
              <a:lnSpc>
                <a:spcPct val="80000"/>
              </a:lnSpc>
            </a:pPr>
            <a:endParaRPr lang="uk-UA" sz="1800" b="1" i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Завдяки своїм властивостям вітамін В1 сприяє накопиченню глікогену в печінці. Він також підтримує здоров'я нервової системи в цілому, підвищує м'язовий тонус, допомагає захистити організм від інфекцій, корисний при нервових розладах.</a:t>
            </a:r>
          </a:p>
        </p:txBody>
      </p:sp>
      <p:pic>
        <p:nvPicPr>
          <p:cNvPr id="16388" name="Picture 4" descr="загружено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860800"/>
            <a:ext cx="280828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395288" y="549275"/>
            <a:ext cx="8229600" cy="4525963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Дефіцит вітаміну В1 проявляється в різних нервових розладах, зниженні загальної працездатності, виникненням серцевих захворювань, і шлунково-кишкових розладів. Важкі форми нестачі вітамінів (авітамінози) можуть призвести до початку хвороби «Бері-бері».</a:t>
            </a:r>
          </a:p>
          <a:p>
            <a:pPr eaLnBrk="1" hangingPunct="1"/>
            <a:endParaRPr lang="uk-UA" sz="1800" b="1" i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uk-UA" sz="1800" b="1" i="1" smtClean="0">
                <a:solidFill>
                  <a:srgbClr val="FF0000"/>
                </a:solidFill>
                <a:latin typeface="Arial" charset="0"/>
              </a:rPr>
              <a:t>Добова норма вітаміну В1 складає </a:t>
            </a: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0,5 міліграма на кожну 1000 калорій.</a:t>
            </a:r>
          </a:p>
          <a:p>
            <a:pPr eaLnBrk="1" hangingPunct="1"/>
            <a:endParaRPr lang="uk-UA" sz="1800" b="1" i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uk-UA" sz="1800" b="1" i="1" smtClean="0">
                <a:solidFill>
                  <a:srgbClr val="FF0000"/>
                </a:solidFill>
                <a:latin typeface="Arial" charset="0"/>
              </a:rPr>
              <a:t>Продукти з великою кількістю тіаміну:</a:t>
            </a:r>
          </a:p>
          <a:p>
            <a:pPr eaLnBrk="1" hangingPunct="1"/>
            <a:endParaRPr lang="uk-UA" sz="1800" b="1" i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ru-RU" sz="1800" b="1" i="1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7411" name="Picture 5" descr="700271902d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3860800"/>
            <a:ext cx="3095626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1325266641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19417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nwZaf2qfnI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5400" y="3789363"/>
            <a:ext cx="27686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7145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b="1" i="1" smtClean="0">
                <a:solidFill>
                  <a:srgbClr val="0033CC"/>
                </a:solidFill>
              </a:rPr>
              <a:t>Вітамін В2.</a:t>
            </a:r>
            <a:endParaRPr lang="ru-RU" sz="4000" b="1" i="1" smtClean="0">
              <a:solidFill>
                <a:srgbClr val="0033CC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362950" cy="4525963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rgbClr val="FF0000"/>
                </a:solidFill>
              </a:rPr>
              <a:t>Вітамін В2 або </a:t>
            </a:r>
            <a:r>
              <a:rPr lang="ru-RU" sz="1800" b="1" i="1" u="sng" smtClean="0">
                <a:solidFill>
                  <a:srgbClr val="FF0000"/>
                </a:solidFill>
              </a:rPr>
              <a:t>рибофлавін</a:t>
            </a:r>
            <a:r>
              <a:rPr lang="ru-RU" sz="1800" b="1" i="1" smtClean="0">
                <a:solidFill>
                  <a:srgbClr val="FF0000"/>
                </a:solidFill>
              </a:rPr>
              <a:t> ще називають «двигуном організму».</a:t>
            </a:r>
          </a:p>
          <a:p>
            <a:pPr eaLnBrk="1" hangingPunct="1"/>
            <a:r>
              <a:rPr lang="ru-RU" sz="1800" b="1" i="1" smtClean="0">
                <a:solidFill>
                  <a:srgbClr val="FF0000"/>
                </a:solidFill>
              </a:rPr>
              <a:t>Вітамін В2 відноситься до водорозчинних і легко всмоктується в організмі.  Рибофлавін руйнується під дією світла, погано розчинимо у воді, руйнується під дією тепла. </a:t>
            </a:r>
          </a:p>
          <a:p>
            <a:pPr eaLnBrk="1" hangingPunct="1"/>
            <a:endParaRPr lang="ru-RU" sz="1800" b="1" i="1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1800" b="1" i="1" smtClean="0">
                <a:solidFill>
                  <a:srgbClr val="FF0000"/>
                </a:solidFill>
              </a:rPr>
              <a:t>Вітамін В2 грає важливу роль в роботі зору, дозволяє швидко адаптуватися в темноті, знижує втому очей, запобігає катаракті. Також вітамін B2еобходім для утворення еритроцитів, антитіл, для регуляції зростання і репродуктивних функцій організму.</a:t>
            </a:r>
          </a:p>
          <a:p>
            <a:pPr eaLnBrk="1" hangingPunct="1"/>
            <a:r>
              <a:rPr lang="ru-RU" sz="1800" b="1" i="1" smtClean="0">
                <a:solidFill>
                  <a:srgbClr val="FF0000"/>
                </a:solidFill>
              </a:rPr>
              <a:t>Важливийздорової шкіри і слизистих оболонок, нігтів,зростання волосся і</a:t>
            </a:r>
            <a:r>
              <a:rPr lang="ru-RU" sz="1800" smtClean="0">
                <a:solidFill>
                  <a:srgbClr val="FF0000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z="1800" b="1" i="1" smtClean="0">
                <a:solidFill>
                  <a:srgbClr val="FF0000"/>
                </a:solidFill>
              </a:rPr>
              <a:t>в цілому для здоров'я всього організму, включаючи функцію щитоподібної залози.</a:t>
            </a:r>
          </a:p>
          <a:p>
            <a:pPr eaLnBrk="1" hangingPunct="1"/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18436" name="Picture 5" descr="загружено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913313"/>
            <a:ext cx="1701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/>
            <a:r>
              <a:rPr lang="uk-UA" sz="1800" b="1" i="1" smtClean="0">
                <a:solidFill>
                  <a:srgbClr val="FF0000"/>
                </a:solidFill>
              </a:rPr>
              <a:t>Недостатня кількість вітаміну В2 призводить до </a:t>
            </a:r>
            <a:r>
              <a:rPr lang="ru-RU" sz="1800" b="1" i="1" smtClean="0">
                <a:solidFill>
                  <a:srgbClr val="FF0000"/>
                </a:solidFill>
              </a:rPr>
              <a:t>зниження апетиту,схуднення,загальної слабкості,</a:t>
            </a:r>
            <a:br>
              <a:rPr lang="ru-RU" sz="1800" b="1" i="1" smtClean="0">
                <a:solidFill>
                  <a:srgbClr val="FF0000"/>
                </a:solidFill>
              </a:rPr>
            </a:br>
            <a:r>
              <a:rPr lang="ru-RU" sz="1800" b="1" i="1" smtClean="0">
                <a:solidFill>
                  <a:srgbClr val="FF0000"/>
                </a:solidFill>
              </a:rPr>
              <a:t>головного болю,зниження тактильної та больової чутливості,різі в очах, порушення сутінкового зору,болючості в куточках рота і на нижній губі,запаморочення, безсоння, уповільненої розумової реакції.</a:t>
            </a:r>
          </a:p>
          <a:p>
            <a:pPr eaLnBrk="1" hangingPunct="1"/>
            <a:endParaRPr lang="uk-UA" sz="1800" b="1" i="1" smtClean="0">
              <a:solidFill>
                <a:srgbClr val="FF0000"/>
              </a:solidFill>
            </a:endParaRPr>
          </a:p>
          <a:p>
            <a:pPr eaLnBrk="1" hangingPunct="1"/>
            <a:r>
              <a:rPr lang="uk-UA" sz="1800" b="1" i="1" smtClean="0">
                <a:solidFill>
                  <a:srgbClr val="FF0000"/>
                </a:solidFill>
              </a:rPr>
              <a:t>Добова норма вітаміну В2 складає від 1 до 1,8 мг на добу.</a:t>
            </a:r>
          </a:p>
          <a:p>
            <a:pPr eaLnBrk="1" hangingPunct="1"/>
            <a:endParaRPr lang="uk-UA" sz="1800" b="1" i="1" smtClean="0">
              <a:solidFill>
                <a:srgbClr val="FF0000"/>
              </a:solidFill>
            </a:endParaRPr>
          </a:p>
          <a:p>
            <a:pPr eaLnBrk="1" hangingPunct="1"/>
            <a:endParaRPr lang="uk-UA" sz="1800" b="1" i="1" smtClean="0">
              <a:solidFill>
                <a:srgbClr val="FF0000"/>
              </a:solidFill>
            </a:endParaRPr>
          </a:p>
          <a:p>
            <a:pPr eaLnBrk="1" hangingPunct="1"/>
            <a:endParaRPr lang="uk-UA" sz="1800" b="1" i="1" smtClean="0">
              <a:solidFill>
                <a:srgbClr val="FF0000"/>
              </a:solidFill>
            </a:endParaRPr>
          </a:p>
          <a:p>
            <a:pPr eaLnBrk="1" hangingPunct="1"/>
            <a:r>
              <a:rPr lang="uk-UA" sz="1800" b="1" i="1" smtClean="0">
                <a:solidFill>
                  <a:srgbClr val="FF0000"/>
                </a:solidFill>
              </a:rPr>
              <a:t>Продукти,які містять рибофлавін.</a:t>
            </a:r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19460" name="Picture 4" descr="загружено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65625"/>
            <a:ext cx="3095625" cy="2060575"/>
          </a:xfrm>
          <a:prstGeom prst="rect">
            <a:avLst/>
          </a:prstGeom>
          <a:noFill/>
        </p:spPr>
      </p:pic>
      <p:pic>
        <p:nvPicPr>
          <p:cNvPr id="19464" name="Picture 8" descr="___________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789363"/>
            <a:ext cx="4086225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b="1" i="1" smtClean="0">
                <a:solidFill>
                  <a:srgbClr val="0033CC"/>
                </a:solidFill>
              </a:rPr>
              <a:t>Вітамін В3.</a:t>
            </a:r>
            <a:endParaRPr lang="ru-RU" sz="4000" b="1" i="1" smtClean="0">
              <a:solidFill>
                <a:srgbClr val="0033CC"/>
              </a:solidFill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rgbClr val="FF0000"/>
                </a:solidFill>
              </a:rPr>
              <a:t>Ніацин (вітамін В3, нікотинова кислота) - це єдиний вітамін, який традиційна медицина відносить до ліків, його часто називають «вітаміном спокою» </a:t>
            </a:r>
          </a:p>
          <a:p>
            <a:pPr eaLnBrk="1" hangingPunct="1"/>
            <a:r>
              <a:rPr lang="ru-RU" sz="1800" b="1" i="1" smtClean="0">
                <a:solidFill>
                  <a:srgbClr val="FF0000"/>
                </a:solidFill>
              </a:rPr>
              <a:t>Ніацин відноситься до водорозчинних і легко всмоктується в організмі. </a:t>
            </a:r>
          </a:p>
          <a:p>
            <a:pPr eaLnBrk="1" hangingPunct="1"/>
            <a:endParaRPr lang="ru-RU" sz="1800" b="1" i="1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1800" b="1" i="1" smtClean="0">
                <a:solidFill>
                  <a:srgbClr val="FF0000"/>
                </a:solidFill>
              </a:rPr>
              <a:t>Ніацин ефективно знижує рівень холестерину, нормалізує концентрацію ліпопротеїнів крові і підвищує вміст ЛПВЩ, що мають антиатерогенну ефектом. Розширює дрібні судини (у тому числі головного мозку, покращує мікроциркуляцію крові, чинить слабку антикоагулянтну дію.</a:t>
            </a:r>
            <a:br>
              <a:rPr lang="ru-RU" sz="1800" b="1" i="1" smtClean="0">
                <a:solidFill>
                  <a:srgbClr val="FF0000"/>
                </a:solidFill>
              </a:rPr>
            </a:br>
            <a:r>
              <a:rPr lang="ru-RU" sz="1800" b="1" i="1" smtClean="0">
                <a:solidFill>
                  <a:srgbClr val="FF0000"/>
                </a:solidFill>
              </a:rPr>
              <a:t>Життєво важливий для підтримки здорової шкіри, зменшує біль і покращує рухливість суглобів при остеоартриті, надає м'яку седативну дію і корисний при лікуванні емоційних і психічних розладів, включаючи мігрень, тривогу, депресію, зниження уваги і шизофренію. А в деяких випадках навіть пригнічує рак. </a:t>
            </a:r>
          </a:p>
          <a:p>
            <a:pPr eaLnBrk="1" hangingPunct="1"/>
            <a:endParaRPr lang="ru-RU" sz="1800" b="1" i="1" smtClean="0">
              <a:solidFill>
                <a:srgbClr val="FF0000"/>
              </a:solidFill>
            </a:endParaRPr>
          </a:p>
          <a:p>
            <a:pPr eaLnBrk="1" hangingPunct="1"/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20487" name="Picture 7" descr="vitamin-b3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84763"/>
            <a:ext cx="2303463" cy="197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</p:spPr>
      </p:pic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229600" cy="4525962"/>
          </a:xfrm>
        </p:spPr>
        <p:txBody>
          <a:bodyPr/>
          <a:lstStyle/>
          <a:p>
            <a:pPr eaLnBrk="1" hangingPunct="1"/>
            <a:r>
              <a:rPr lang="uk-UA" sz="1800" b="1" i="1" smtClean="0">
                <a:solidFill>
                  <a:srgbClr val="FF0000"/>
                </a:solidFill>
              </a:rPr>
              <a:t>Дефіцит вітаміну В3 призводить до швидкої стомлюваності,втрати апетиту,слабкості м</a:t>
            </a:r>
            <a:r>
              <a:rPr lang="en-US" sz="1800" b="1" i="1" smtClean="0">
                <a:solidFill>
                  <a:srgbClr val="FF0000"/>
                </a:solidFill>
              </a:rPr>
              <a:t>’</a:t>
            </a:r>
            <a:r>
              <a:rPr lang="uk-UA" sz="1800" b="1" i="1" smtClean="0">
                <a:solidFill>
                  <a:srgbClr val="FF0000"/>
                </a:solidFill>
              </a:rPr>
              <a:t>язів,нетравлення шлунка та безсоння.</a:t>
            </a:r>
            <a:endParaRPr lang="ru-RU" sz="1800" b="1" i="1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1800" b="1" i="1" smtClean="0">
                <a:solidFill>
                  <a:srgbClr val="FF0000"/>
                </a:solidFill>
              </a:rPr>
              <a:t>Найнебезпечніша форма дефіциту вітаміну В3 - це пелагра.</a:t>
            </a:r>
          </a:p>
          <a:p>
            <a:pPr eaLnBrk="1" hangingPunct="1"/>
            <a:endParaRPr lang="uk-UA" sz="1800" b="1" i="1" smtClean="0">
              <a:solidFill>
                <a:srgbClr val="FF0000"/>
              </a:solidFill>
            </a:endParaRPr>
          </a:p>
          <a:p>
            <a:pPr eaLnBrk="1" hangingPunct="1"/>
            <a:r>
              <a:rPr lang="uk-UA" sz="1800" b="1" i="1" smtClean="0">
                <a:solidFill>
                  <a:srgbClr val="FF0000"/>
                </a:solidFill>
              </a:rPr>
              <a:t>Добова норма вітаміну В3 для людини складає приблизно 15мг-1 г.</a:t>
            </a:r>
          </a:p>
          <a:p>
            <a:pPr eaLnBrk="1" hangingPunct="1"/>
            <a:endParaRPr lang="uk-UA" sz="1800" b="1" i="1" smtClean="0">
              <a:solidFill>
                <a:srgbClr val="FF0000"/>
              </a:solidFill>
            </a:endParaRPr>
          </a:p>
          <a:p>
            <a:pPr eaLnBrk="1" hangingPunct="1"/>
            <a:endParaRPr lang="uk-UA" sz="1800" b="1" i="1" smtClean="0">
              <a:solidFill>
                <a:srgbClr val="FF0000"/>
              </a:solidFill>
            </a:endParaRPr>
          </a:p>
          <a:p>
            <a:pPr eaLnBrk="1" hangingPunct="1"/>
            <a:r>
              <a:rPr lang="uk-UA" sz="1800" b="1" i="1" smtClean="0">
                <a:solidFill>
                  <a:srgbClr val="FF0000"/>
                </a:solidFill>
              </a:rPr>
              <a:t>Продукти,які містять добову норму нікотинової кислоти:</a:t>
            </a:r>
          </a:p>
          <a:p>
            <a:pPr eaLnBrk="1" hangingPunct="1"/>
            <a:endParaRPr lang="ru-RU" sz="1800" b="1" i="1" smtClean="0">
              <a:solidFill>
                <a:srgbClr val="FF0000"/>
              </a:solidFill>
            </a:endParaRPr>
          </a:p>
        </p:txBody>
      </p:sp>
      <p:pic>
        <p:nvPicPr>
          <p:cNvPr id="21509" name="Picture 5" descr="молочн-прод-300x2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3500438"/>
            <a:ext cx="2857500" cy="2609850"/>
          </a:xfrm>
          <a:prstGeom prst="rect">
            <a:avLst/>
          </a:prstGeom>
          <a:noFill/>
        </p:spPr>
      </p:pic>
      <p:pic>
        <p:nvPicPr>
          <p:cNvPr id="21510" name="Picture 6" descr="загружено (1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933825"/>
            <a:ext cx="3024188" cy="2187575"/>
          </a:xfrm>
          <a:prstGeom prst="rect">
            <a:avLst/>
          </a:prstGeom>
          <a:noFill/>
        </p:spPr>
      </p:pic>
      <p:pic>
        <p:nvPicPr>
          <p:cNvPr id="21511" name="Picture 7" descr="ПЕЧЕ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4221163"/>
            <a:ext cx="2381250" cy="1601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315913"/>
            <a:ext cx="9753600" cy="7315201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uk-UA" sz="4000" b="1" i="1" smtClean="0">
                <a:solidFill>
                  <a:srgbClr val="0033CC"/>
                </a:solidFill>
              </a:rPr>
              <a:t>Вітамін В5.</a:t>
            </a:r>
            <a:endParaRPr lang="ru-RU" sz="4000" b="1" i="1" smtClean="0">
              <a:solidFill>
                <a:srgbClr val="0033CC"/>
              </a:solidFill>
            </a:endParaRPr>
          </a:p>
        </p:txBody>
      </p:sp>
      <p:sp>
        <p:nvSpPr>
          <p:cNvPr id="22533" name="Rectangle 5"/>
          <p:cNvSpPr>
            <a:spLocks noGrp="1"/>
          </p:cNvSpPr>
          <p:nvPr>
            <p:ph type="body" idx="1"/>
          </p:nvPr>
        </p:nvSpPr>
        <p:spPr>
          <a:xfrm>
            <a:off x="0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Пантотенову кислоту (вітамін В5) ще називають «вітаміном краси» .Вітамін В5 бере участь у найважливіших процесах катаболізму і анаболізму в організмі.</a:t>
            </a:r>
          </a:p>
          <a:p>
            <a:pPr>
              <a:lnSpc>
                <a:spcPct val="80000"/>
              </a:lnSpc>
            </a:pPr>
            <a:endParaRPr lang="ru-RU" sz="1800" b="1" i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 Вітамін В5 відіграє важливу роль у формуванні антитіл, сприяє засвоєнню інших вітамінів, а також стимулює в організмі виробництво гормонів надниркових залоз, що робить його потужним засобом для лікування артритів, колітів, алергій і хвороб серцево-судинної системи. Синтезує в організмі життєво важливі жирні кислоти, статеві гормони і гормони росту, холестерин, гістамін, ацетилхолін, гемоглобін.</a:t>
            </a:r>
            <a:br>
              <a:rPr lang="ru-RU" sz="1800" b="1" i="1" smtClean="0">
                <a:solidFill>
                  <a:srgbClr val="FF0000"/>
                </a:solidFill>
              </a:rPr>
            </a:br>
            <a:r>
              <a:rPr lang="ru-RU" sz="1800" b="1" i="1" smtClean="0">
                <a:solidFill>
                  <a:srgbClr val="FF0000"/>
                </a:solidFill>
              </a:rPr>
              <a:t>Єдиний з вітамінів добре всмоктується при нанесенні на шкіру, тому використовується в ліках від опіків, а також у косметичних засобах. </a:t>
            </a:r>
          </a:p>
        </p:txBody>
      </p:sp>
      <p:pic>
        <p:nvPicPr>
          <p:cNvPr id="22534" name="Picture 6" descr="загружено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221163"/>
            <a:ext cx="2647950" cy="263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1126</Words>
  <PresentationFormat>Экран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Слайд 1</vt:lpstr>
      <vt:lpstr>Вітамін B відноситься до ряду водорозчинних вітамінів, і відіграє ключову роль у забезпеченні нормального функціонування мозку і нервової системи,також формування крові. Вітамін В бере участь у метаболізмі кожної клітини людського організму,особливо у синтезі та регулюванні ДНК,а також регулює виробництво енергії та синтез жирних кислот в організмі.  Ця група вітамінів включає вітаміни В1, В2,В3,В5,В6,В9,В12.</vt:lpstr>
      <vt:lpstr>Вітамін В1.</vt:lpstr>
      <vt:lpstr>Слайд 4</vt:lpstr>
      <vt:lpstr>Вітамін В2.</vt:lpstr>
      <vt:lpstr>Слайд 6</vt:lpstr>
      <vt:lpstr>Вітамін В3.</vt:lpstr>
      <vt:lpstr>Слайд 8</vt:lpstr>
      <vt:lpstr>Вітамін В5.</vt:lpstr>
      <vt:lpstr>Слайд 10</vt:lpstr>
      <vt:lpstr>Вітамін В6.</vt:lpstr>
      <vt:lpstr>Слайд 12</vt:lpstr>
      <vt:lpstr>Вітамін В9.</vt:lpstr>
      <vt:lpstr>Слайд 14</vt:lpstr>
      <vt:lpstr>Вітамін В12.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Angel</cp:lastModifiedBy>
  <cp:revision>24</cp:revision>
  <dcterms:modified xsi:type="dcterms:W3CDTF">2014-03-19T21:35:53Z</dcterms:modified>
</cp:coreProperties>
</file>