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7" r:id="rId3"/>
    <p:sldId id="269" r:id="rId4"/>
    <p:sldId id="261" r:id="rId5"/>
    <p:sldId id="270" r:id="rId6"/>
    <p:sldId id="271" r:id="rId7"/>
    <p:sldId id="272" r:id="rId8"/>
    <p:sldId id="280" r:id="rId9"/>
    <p:sldId id="273" r:id="rId10"/>
    <p:sldId id="274" r:id="rId11"/>
    <p:sldId id="276" r:id="rId12"/>
    <p:sldId id="277" r:id="rId13"/>
    <p:sldId id="279" r:id="rId14"/>
    <p:sldId id="275" r:id="rId15"/>
    <p:sldId id="281" r:id="rId16"/>
    <p:sldId id="278" r:id="rId17"/>
  </p:sldIdLst>
  <p:sldSz cx="12188825"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21">
          <p15:clr>
            <a:srgbClr val="A4A3A4"/>
          </p15:clr>
        </p15:guide>
        <p15:guide id="3" orient="horz" pos="1035">
          <p15:clr>
            <a:srgbClr val="A4A3A4"/>
          </p15:clr>
        </p15:guide>
        <p15:guide id="4" orient="horz" pos="3888">
          <p15:clr>
            <a:srgbClr val="A4A3A4"/>
          </p15:clr>
        </p15:guide>
        <p15:guide id="5" orient="horz" pos="2784">
          <p15:clr>
            <a:srgbClr val="A4A3A4"/>
          </p15:clr>
        </p15:guide>
        <p15:guide id="6" orient="horz" pos="432">
          <p15:clr>
            <a:srgbClr val="A4A3A4"/>
          </p15:clr>
        </p15:guide>
        <p15:guide id="7" orient="horz" pos="3648">
          <p15:clr>
            <a:srgbClr val="A4A3A4"/>
          </p15:clr>
        </p15:guide>
        <p15:guide id="8" pos="959">
          <p15:clr>
            <a:srgbClr val="A4A3A4"/>
          </p15:clr>
        </p15:guide>
        <p15:guide id="9" pos="6719">
          <p15:clr>
            <a:srgbClr val="A4A3A4"/>
          </p15:clr>
        </p15:guide>
        <p15:guide id="10" pos="719">
          <p15:clr>
            <a:srgbClr val="A4A3A4"/>
          </p15:clr>
        </p15:guide>
        <p15:guide id="11" pos="6959">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howGuides="1">
      <p:cViewPr varScale="1">
        <p:scale>
          <a:sx n="75" d="100"/>
          <a:sy n="75" d="100"/>
        </p:scale>
        <p:origin x="72" y="84"/>
      </p:cViewPr>
      <p:guideLst>
        <p:guide orient="horz" pos="2160"/>
        <p:guide orient="horz" pos="921"/>
        <p:guide orient="horz" pos="1035"/>
        <p:guide orient="horz" pos="3888"/>
        <p:guide orient="horz" pos="2784"/>
        <p:guide orient="horz" pos="432"/>
        <p:guide orient="horz" pos="3648"/>
        <p:guide pos="959"/>
        <p:guide pos="6719"/>
        <p:guide pos="719"/>
        <p:guide pos="6959"/>
        <p:guide pos="3839"/>
      </p:guideLst>
    </p:cSldViewPr>
  </p:slideViewPr>
  <p:notesTextViewPr>
    <p:cViewPr>
      <p:scale>
        <a:sx n="1" d="1"/>
        <a:sy n="1" d="1"/>
      </p:scale>
      <p:origin x="0" y="0"/>
    </p:cViewPr>
  </p:notesTextViewPr>
  <p:notesViewPr>
    <p:cSldViewPr showGuides="1">
      <p:cViewPr varScale="1">
        <p:scale>
          <a:sx n="83" d="100"/>
          <a:sy n="83" d="100"/>
        </p:scale>
        <p:origin x="20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276193760"/>
        <c:axId val="276194544"/>
      </c:barChart>
      <c:catAx>
        <c:axId val="276193760"/>
        <c:scaling>
          <c:orientation val="minMax"/>
        </c:scaling>
        <c:delete val="1"/>
        <c:axPos val="b"/>
        <c:numFmt formatCode="General" sourceLinked="1"/>
        <c:majorTickMark val="none"/>
        <c:minorTickMark val="none"/>
        <c:tickLblPos val="nextTo"/>
        <c:crossAx val="276194544"/>
        <c:crosses val="autoZero"/>
        <c:auto val="1"/>
        <c:lblAlgn val="ctr"/>
        <c:lblOffset val="100"/>
        <c:noMultiLvlLbl val="0"/>
      </c:catAx>
      <c:valAx>
        <c:axId val="276194544"/>
        <c:scaling>
          <c:orientation val="minMax"/>
        </c:scaling>
        <c:delete val="1"/>
        <c:axPos val="l"/>
        <c:numFmt formatCode="General" sourceLinked="1"/>
        <c:majorTickMark val="none"/>
        <c:minorTickMark val="none"/>
        <c:tickLblPos val="nextTo"/>
        <c:crossAx val="27619376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ru-RU" smtClean="0"/>
              <a:t>25.11.2014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lang="ru-RU" smtClean="0"/>
              <a:t>‹#›</a:t>
            </a:fld>
            <a:endParaRPr lang="ru-RU" dirty="0"/>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ru-RU" smtClean="0"/>
              <a:t>25.11.2014</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lang="ru-RU" smtClean="0"/>
              <a:t>‹#›</a:t>
            </a:fld>
            <a:endParaRPr lang="ru-RU" dirty="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39032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2412" y="1643064"/>
            <a:ext cx="9144002" cy="2928936"/>
          </a:xfrm>
        </p:spPr>
        <p:txBody>
          <a:bodyPr>
            <a:noAutofit/>
          </a:bodyPr>
          <a:lstStyle>
            <a:lvl1pPr algn="ctr">
              <a:lnSpc>
                <a:spcPct val="80000"/>
              </a:lnSpc>
              <a:defRPr sz="6600">
                <a:solidFill>
                  <a:schemeClr val="tx1">
                    <a:lumMod val="75000"/>
                    <a:lumOff val="25000"/>
                  </a:schemeClr>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3212" y="1462088"/>
            <a:ext cx="3124201" cy="1966912"/>
          </a:xfrm>
        </p:spPr>
        <p:txBody>
          <a:bodyPr anchor="b">
            <a:normAutofit/>
          </a:bodyPr>
          <a:lstStyle>
            <a:lvl1pPr algn="l">
              <a:defRPr sz="3600" b="0"/>
            </a:lvl1pPr>
          </a:lstStyle>
          <a:p>
            <a:r>
              <a:rPr lang="ru-RU" smtClean="0"/>
              <a:t>Образец заголовка</a:t>
            </a:r>
            <a:endParaRPr lang="ru-RU" dirty="0"/>
          </a:p>
        </p:txBody>
      </p:sp>
      <p:sp>
        <p:nvSpPr>
          <p:cNvPr id="3" name="Объект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Прямоугольник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Прямая соединительная линия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Заголовок 1"/>
          <p:cNvSpPr>
            <a:spLocks noGrp="1"/>
          </p:cNvSpPr>
          <p:nvPr>
            <p:ph type="title"/>
          </p:nvPr>
        </p:nvSpPr>
        <p:spPr>
          <a:xfrm>
            <a:off x="7923212" y="1643063"/>
            <a:ext cx="3124201" cy="2776537"/>
          </a:xfrm>
        </p:spPr>
        <p:txBody>
          <a:bodyPr anchor="b">
            <a:normAutofit/>
          </a:bodyPr>
          <a:lstStyle>
            <a:lvl1pPr algn="l">
              <a:defRPr sz="3600" b="0"/>
            </a:lvl1pPr>
          </a:lstStyle>
          <a:p>
            <a:r>
              <a:rPr lang="ru-RU" smtClean="0"/>
              <a:t>Образец заголовка</a:t>
            </a:r>
            <a:endParaRPr lang="ru-RU" dirty="0"/>
          </a:p>
        </p:txBody>
      </p:sp>
      <p:sp>
        <p:nvSpPr>
          <p:cNvPr id="3" name="Рисунок 2"/>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Дата 11"/>
          <p:cNvSpPr>
            <a:spLocks noGrp="1"/>
          </p:cNvSpPr>
          <p:nvPr>
            <p:ph type="dt" sz="half" idx="10"/>
          </p:nvPr>
        </p:nvSpPr>
        <p:spPr/>
        <p:txBody>
          <a:bodyPr/>
          <a:lstStyle/>
          <a:p>
            <a:fld id="{A753D76A-AFCE-4D96-B917-CBEF96F7D1EB}" type="datetimeFigureOut">
              <a:rPr lang="ru-RU" smtClean="0"/>
              <a:pPr/>
              <a:t>25.11.2014</a:t>
            </a:fld>
            <a:endParaRPr lang="ru-RU" dirty="0"/>
          </a:p>
        </p:txBody>
      </p:sp>
      <p:sp>
        <p:nvSpPr>
          <p:cNvPr id="13" name="Нижний колонтитул 12"/>
          <p:cNvSpPr>
            <a:spLocks noGrp="1"/>
          </p:cNvSpPr>
          <p:nvPr>
            <p:ph type="ftr" sz="quarter" idx="11"/>
          </p:nvPr>
        </p:nvSpPr>
        <p:spPr/>
        <p:txBody>
          <a:bodyPr/>
          <a:lstStyle/>
          <a:p>
            <a:endParaRPr lang="ru-RU" dirty="0"/>
          </a:p>
        </p:txBody>
      </p:sp>
      <p:sp>
        <p:nvSpPr>
          <p:cNvPr id="14" name="Номер слайда 13"/>
          <p:cNvSpPr>
            <a:spLocks noGrp="1"/>
          </p:cNvSpPr>
          <p:nvPr>
            <p:ph type="sldNum" sz="quarter" idx="12"/>
          </p:nvPr>
        </p:nvSpPr>
        <p:spPr/>
        <p:txBody>
          <a:bodyPr/>
          <a:lstStyle/>
          <a:p>
            <a:fld id="{F25A965E-3C11-4F28-82DC-E30D63FAC43C}" type="slidenum">
              <a:rPr lang="ru-RU" smtClean="0"/>
              <a:pPr/>
              <a:t>‹#›</a:t>
            </a:fld>
            <a:endParaRPr lang="ru-RU" dirty="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18612" y="685801"/>
            <a:ext cx="1828801" cy="54864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41413" y="685800"/>
            <a:ext cx="7924799"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ами">
    <p:spTree>
      <p:nvGrpSpPr>
        <p:cNvPr id="1" name=""/>
        <p:cNvGrpSpPr/>
        <p:nvPr/>
      </p:nvGrpSpPr>
      <p:grpSpPr>
        <a:xfrm>
          <a:off x="0" y="0"/>
          <a:ext cx="0" cy="0"/>
          <a:chOff x="0" y="0"/>
          <a:chExt cx="0" cy="0"/>
        </a:xfrm>
      </p:grpSpPr>
      <p:sp>
        <p:nvSpPr>
          <p:cNvPr id="7" name="Прямоугольник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Дата 3"/>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5A965E-3C11-4F28-82DC-E30D63FAC43C}" type="slidenum">
              <a:rPr lang="ru-RU" smtClean="0"/>
              <a:t>‹#›</a:t>
            </a:fld>
            <a:endParaRPr lang="ru-RU" dirty="0"/>
          </a:p>
        </p:txBody>
      </p:sp>
      <p:sp>
        <p:nvSpPr>
          <p:cNvPr id="11" name="Рисунок 10"/>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ru-RU" smtClean="0"/>
              <a:t>Вставка рисунка</a:t>
            </a:r>
            <a:endParaRPr lang="ru-RU" dirty="0"/>
          </a:p>
        </p:txBody>
      </p:sp>
      <p:sp>
        <p:nvSpPr>
          <p:cNvPr id="12" name="Рисунок 10"/>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ru-RU" smtClean="0"/>
              <a:t>Вставка рисунка</a:t>
            </a:r>
            <a:endParaRPr lang="ru-RU" dirty="0"/>
          </a:p>
        </p:txBody>
      </p:sp>
      <p:sp>
        <p:nvSpPr>
          <p:cNvPr id="13" name="Рисунок 10"/>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ru-RU" smtClean="0"/>
              <a:t>Вставка рисунка</a:t>
            </a:r>
            <a:endParaRPr lang="ru-RU" dirty="0"/>
          </a:p>
        </p:txBody>
      </p:sp>
      <p:sp>
        <p:nvSpPr>
          <p:cNvPr id="3" name="Подзаголовок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2" name="Заголовок 1"/>
          <p:cNvSpPr>
            <a:spLocks noGrp="1"/>
          </p:cNvSpPr>
          <p:nvPr>
            <p:ph type="ctrTitle"/>
          </p:nvPr>
        </p:nvSpPr>
        <p:spPr>
          <a:xfrm>
            <a:off x="1522412" y="4843464"/>
            <a:ext cx="9144002" cy="947736"/>
          </a:xfrm>
        </p:spPr>
        <p:txBody>
          <a:bodyPr>
            <a:normAutofit/>
          </a:bodyPr>
          <a:lstStyle>
            <a:lvl1pPr algn="ctr">
              <a:lnSpc>
                <a:spcPct val="80000"/>
              </a:lnSpc>
              <a:defRPr sz="6600">
                <a:solidFill>
                  <a:schemeClr val="tx1">
                    <a:lumMod val="75000"/>
                    <a:lumOff val="25000"/>
                  </a:schemeClr>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Альтернативный титульный слайд с рисунками">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5A965E-3C11-4F28-82DC-E30D63FAC43C}" type="slidenum">
              <a:rPr lang="ru-RU" smtClean="0"/>
              <a:t>‹#›</a:t>
            </a:fld>
            <a:endParaRPr lang="ru-RU" dirty="0"/>
          </a:p>
        </p:txBody>
      </p:sp>
      <p:sp>
        <p:nvSpPr>
          <p:cNvPr id="11" name="Рисунок 10"/>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ru-RU" smtClean="0"/>
              <a:t>Вставка рисунка</a:t>
            </a:r>
            <a:endParaRPr lang="ru-RU" dirty="0"/>
          </a:p>
        </p:txBody>
      </p:sp>
      <p:sp>
        <p:nvSpPr>
          <p:cNvPr id="12" name="Рисунок 10"/>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ru-RU" smtClean="0"/>
              <a:t>Вставка рисунка</a:t>
            </a:r>
            <a:endParaRPr lang="ru-RU" dirty="0"/>
          </a:p>
        </p:txBody>
      </p:sp>
      <p:sp>
        <p:nvSpPr>
          <p:cNvPr id="13" name="Рисунок 10"/>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ru-RU" smtClean="0"/>
              <a:t>Вставка рисунка</a:t>
            </a:r>
            <a:endParaRPr lang="ru-RU" dirty="0"/>
          </a:p>
        </p:txBody>
      </p:sp>
      <p:sp>
        <p:nvSpPr>
          <p:cNvPr id="3" name="Подзаголовок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2" name="Заголовок 1"/>
          <p:cNvSpPr>
            <a:spLocks noGrp="1"/>
          </p:cNvSpPr>
          <p:nvPr>
            <p:ph type="ctrTitle"/>
          </p:nvPr>
        </p:nvSpPr>
        <p:spPr>
          <a:xfrm>
            <a:off x="1522413" y="4843464"/>
            <a:ext cx="9144002" cy="947736"/>
          </a:xfrm>
        </p:spPr>
        <p:txBody>
          <a:bodyPr>
            <a:normAutofit/>
          </a:bodyPr>
          <a:lstStyle>
            <a:lvl1pPr algn="ctr">
              <a:lnSpc>
                <a:spcPct val="80000"/>
              </a:lnSpc>
              <a:defRPr sz="6600">
                <a:solidFill>
                  <a:schemeClr val="tx1">
                    <a:lumMod val="75000"/>
                    <a:lumOff val="25000"/>
                  </a:schemeClr>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с рисунком">
    <p:spTree>
      <p:nvGrpSpPr>
        <p:cNvPr id="1" name=""/>
        <p:cNvGrpSpPr/>
        <p:nvPr/>
      </p:nvGrpSpPr>
      <p:grpSpPr>
        <a:xfrm>
          <a:off x="0" y="0"/>
          <a:ext cx="0" cy="0"/>
          <a:chOff x="0" y="0"/>
          <a:chExt cx="0" cy="0"/>
        </a:xfrm>
      </p:grpSpPr>
      <p:sp>
        <p:nvSpPr>
          <p:cNvPr id="7" name="Скругленный прямоугольник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 name="Прямая соединительная линия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Заголовок 1"/>
          <p:cNvSpPr>
            <a:spLocks noGrp="1"/>
          </p:cNvSpPr>
          <p:nvPr>
            <p:ph type="title"/>
          </p:nvPr>
        </p:nvSpPr>
        <p:spPr>
          <a:xfrm>
            <a:off x="2995612" y="319088"/>
            <a:ext cx="7670802" cy="1143000"/>
          </a:xfrm>
        </p:spPr>
        <p:txBody>
          <a:bodyPr/>
          <a:lstStyle/>
          <a:p>
            <a:r>
              <a:rPr lang="ru-RU" smtClean="0"/>
              <a:t>Образец заголовка</a:t>
            </a:r>
            <a:endParaRPr lang="ru-RU" dirty="0"/>
          </a:p>
        </p:txBody>
      </p:sp>
      <p:sp>
        <p:nvSpPr>
          <p:cNvPr id="3" name="Объект 2"/>
          <p:cNvSpPr>
            <a:spLocks noGrp="1"/>
          </p:cNvSpPr>
          <p:nvPr>
            <p:ph idx="1"/>
          </p:nvPr>
        </p:nvSpPr>
        <p:spPr>
          <a:xfrm>
            <a:off x="2995612" y="1643063"/>
            <a:ext cx="7670802" cy="4529137"/>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5A965E-3C11-4F28-82DC-E30D63FAC43C}" type="slidenum">
              <a:rPr lang="ru-RU" smtClean="0"/>
              <a:t>‹#›</a:t>
            </a:fld>
            <a:endParaRPr lang="ru-RU" dirty="0"/>
          </a:p>
        </p:txBody>
      </p:sp>
      <p:sp>
        <p:nvSpPr>
          <p:cNvPr id="12" name="Прямоугольник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Рисунок 13"/>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ru-RU" smtClean="0"/>
              <a:t>Вставка рисунка</a:t>
            </a:r>
            <a:endParaRPr lang="ru-RU"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3" y="1643064"/>
            <a:ext cx="9144002" cy="2928936"/>
          </a:xfrm>
        </p:spPr>
        <p:txBody>
          <a:bodyPr anchor="b">
            <a:normAutofit/>
          </a:bodyPr>
          <a:lstStyle>
            <a:lvl1pPr algn="ctr">
              <a:lnSpc>
                <a:spcPct val="80000"/>
              </a:lnSpc>
              <a:defRPr sz="6600" b="0" cap="none" baseline="0">
                <a:solidFill>
                  <a:schemeClr val="tx1">
                    <a:lumMod val="75000"/>
                    <a:lumOff val="25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319088"/>
            <a:ext cx="9144000" cy="1143000"/>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319088"/>
            <a:ext cx="9144000" cy="11430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A753D76A-AFCE-4D96-B917-CBEF96F7D1EB}" type="datetimeFigureOut">
              <a:rPr lang="ru-RU" smtClean="0"/>
              <a:t>25.11.2014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25A965E-3C11-4F28-82DC-E30D63FAC43C}" type="slidenum">
              <a:rPr lang="ru-RU" smtClean="0"/>
              <a:t>‹#›</a:t>
            </a:fld>
            <a:endParaRPr lang="ru-RU"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 name="Прямая соединительная линия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Заголовок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800">
                <a:solidFill>
                  <a:schemeClr val="tx1"/>
                </a:solidFill>
              </a:defRPr>
            </a:lvl1pPr>
          </a:lstStyle>
          <a:p>
            <a:fld id="{A753D76A-AFCE-4D96-B917-CBEF96F7D1EB}" type="datetimeFigureOut">
              <a:rPr lang="ru-RU" smtClean="0"/>
              <a:pPr/>
              <a:t>25.11.2014</a:t>
            </a:fld>
            <a:endParaRPr lang="ru-RU" dirty="0"/>
          </a:p>
        </p:txBody>
      </p:sp>
      <p:sp>
        <p:nvSpPr>
          <p:cNvPr id="5" name="Нижний колонтитул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800">
                <a:solidFill>
                  <a:schemeClr val="tx1"/>
                </a:solidFill>
              </a:defRPr>
            </a:lvl1pPr>
          </a:lstStyle>
          <a:p>
            <a:endParaRPr lang="ru-RU" dirty="0"/>
          </a:p>
        </p:txBody>
      </p:sp>
      <p:sp>
        <p:nvSpPr>
          <p:cNvPr id="6" name="Номер слайда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800">
                <a:solidFill>
                  <a:schemeClr val="tx1"/>
                </a:solidFill>
              </a:defRPr>
            </a:lvl1pPr>
          </a:lstStyle>
          <a:p>
            <a:fld id="{F25A965E-3C11-4F28-82DC-E30D63FAC43C}" type="slidenum">
              <a:rPr lang="ru-RU" smtClean="0"/>
              <a:pPr/>
              <a:t>‹#›</a:t>
            </a:fld>
            <a:endParaRPr lang="ru-RU" dirty="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9.jpg"/><Relationship Id="rId1" Type="http://schemas.openxmlformats.org/officeDocument/2006/relationships/slideLayout" Target="../slideLayouts/slideLayout9.xml"/><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9.jpg"/><Relationship Id="rId1" Type="http://schemas.openxmlformats.org/officeDocument/2006/relationships/slideLayout" Target="../slideLayouts/slideLayout11.xml"/><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624798" y="5706882"/>
            <a:ext cx="9144000" cy="457200"/>
          </a:xfrm>
        </p:spPr>
        <p:txBody>
          <a:bodyPr/>
          <a:lstStyle/>
          <a:p>
            <a:endParaRPr lang="ru-RU" dirty="0"/>
          </a:p>
        </p:txBody>
      </p:sp>
      <p:sp>
        <p:nvSpPr>
          <p:cNvPr id="6" name="Заголовок 5"/>
          <p:cNvSpPr>
            <a:spLocks noGrp="1"/>
          </p:cNvSpPr>
          <p:nvPr>
            <p:ph type="ctrTitle"/>
          </p:nvPr>
        </p:nvSpPr>
        <p:spPr>
          <a:xfrm>
            <a:off x="647097" y="4641530"/>
            <a:ext cx="10873208" cy="1296144"/>
          </a:xfrm>
        </p:spPr>
        <p:txBody>
          <a:bodyPr>
            <a:noAutofit/>
          </a:bodyPr>
          <a:lstStyle/>
          <a:p>
            <a:r>
              <a:rPr lang="en-US" sz="9600" u="sng" dirty="0">
                <a:latin typeface="Edwardian Script ITC" panose="030303020407070D0804" pitchFamily="66" charset="0"/>
              </a:rPr>
              <a:t>Ukrainian traditional menu</a:t>
            </a:r>
            <a:endParaRPr lang="ru-RU" sz="9600" u="sng" dirty="0"/>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620"/>
            <a:ext cx="6667500" cy="2647950"/>
          </a:xfrm>
          <a:prstGeom prst="rect">
            <a:avLst/>
          </a:prstGeom>
        </p:spPr>
      </p:pic>
      <p:pic>
        <p:nvPicPr>
          <p:cNvPr id="16" name="Рисунок 15"/>
          <p:cNvPicPr>
            <a:picLocks noGrp="1" noChangeAspect="1"/>
          </p:cNvPicPr>
          <p:nvPr>
            <p:ph type="pic" sz="quarter" idx="13"/>
          </p:nvPr>
        </p:nvPicPr>
        <p:blipFill>
          <a:blip r:embed="rId3"/>
          <a:srcRect l="1771" r="1771"/>
          <a:stretch>
            <a:fillRect/>
          </a:stretch>
        </p:blipFill>
        <p:spPr>
          <a:prstGeom prst="rect">
            <a:avLst/>
          </a:prstGeom>
        </p:spPr>
      </p:pic>
      <p:pic>
        <p:nvPicPr>
          <p:cNvPr id="19" name="Рисунок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400" y="-132366"/>
            <a:ext cx="6667500" cy="2647950"/>
          </a:xfrm>
          <a:prstGeom prst="rect">
            <a:avLst/>
          </a:prstGeom>
        </p:spPr>
      </p:pic>
      <p:pic>
        <p:nvPicPr>
          <p:cNvPr id="21" name="Рисунок 20"/>
          <p:cNvPicPr>
            <a:picLocks noGrp="1" noChangeAspect="1"/>
          </p:cNvPicPr>
          <p:nvPr>
            <p:ph type="pic" sz="quarter" idx="14"/>
          </p:nvPr>
        </p:nvPicPr>
        <p:blipFill>
          <a:blip r:embed="rId4"/>
          <a:srcRect l="1866" r="1866"/>
          <a:stretch>
            <a:fillRect/>
          </a:stretch>
        </p:blipFill>
        <p:spPr>
          <a:prstGeom prst="rect">
            <a:avLst/>
          </a:prstGeom>
        </p:spPr>
      </p:pic>
      <p:pic>
        <p:nvPicPr>
          <p:cNvPr id="22" name="Рисунок 21"/>
          <p:cNvPicPr>
            <a:picLocks noChangeAspect="1"/>
          </p:cNvPicPr>
          <p:nvPr/>
        </p:nvPicPr>
        <p:blipFill rotWithShape="1">
          <a:blip r:embed="rId2">
            <a:extLst>
              <a:ext uri="{28A0092B-C50C-407E-A947-70E740481C1C}">
                <a14:useLocalDpi xmlns:a14="http://schemas.microsoft.com/office/drawing/2010/main" val="0"/>
              </a:ext>
            </a:extLst>
          </a:blip>
          <a:srcRect r="44691"/>
          <a:stretch/>
        </p:blipFill>
        <p:spPr>
          <a:xfrm>
            <a:off x="8455338" y="-132366"/>
            <a:ext cx="3687746" cy="2647950"/>
          </a:xfrm>
          <a:prstGeom prst="rect">
            <a:avLst/>
          </a:prstGeom>
        </p:spPr>
      </p:pic>
      <p:pic>
        <p:nvPicPr>
          <p:cNvPr id="24" name="Рисунок 23"/>
          <p:cNvPicPr>
            <a:picLocks noGrp="1" noChangeAspect="1"/>
          </p:cNvPicPr>
          <p:nvPr>
            <p:ph type="pic" sz="quarter" idx="15"/>
          </p:nvPr>
        </p:nvPicPr>
        <p:blipFill>
          <a:blip r:embed="rId5"/>
          <a:srcRect l="1771" r="1771"/>
          <a:stretch>
            <a:fillRect/>
          </a:stretch>
        </p:blipFill>
        <p:spPr>
          <a:prstGeom prst="rect">
            <a:avLst/>
          </a:prstGeom>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8800" u="sng" dirty="0">
                <a:latin typeface="Edwardian Script ITC" panose="030303020407070D0804" pitchFamily="66" charset="0"/>
              </a:rPr>
              <a:t>Ham</a:t>
            </a:r>
            <a:endParaRPr lang="ru-RU" sz="8800" u="sng" dirty="0"/>
          </a:p>
        </p:txBody>
      </p:sp>
      <p:sp>
        <p:nvSpPr>
          <p:cNvPr id="3" name="Текст 2"/>
          <p:cNvSpPr>
            <a:spLocks noGrp="1"/>
          </p:cNvSpPr>
          <p:nvPr>
            <p:ph type="body" idx="1"/>
          </p:nvPr>
        </p:nvSpPr>
        <p:spPr>
          <a:xfrm>
            <a:off x="1522414" y="1624372"/>
            <a:ext cx="4480560" cy="2236676"/>
          </a:xfrm>
        </p:spPr>
        <p:txBody>
          <a:bodyPr/>
          <a:lstStyle/>
          <a:p>
            <a:endParaRPr lang="ru-RU" dirty="0"/>
          </a:p>
        </p:txBody>
      </p:sp>
      <p:sp>
        <p:nvSpPr>
          <p:cNvPr id="4" name="Объект 3"/>
          <p:cNvSpPr>
            <a:spLocks noGrp="1"/>
          </p:cNvSpPr>
          <p:nvPr>
            <p:ph sz="half" idx="2"/>
          </p:nvPr>
        </p:nvSpPr>
        <p:spPr>
          <a:xfrm>
            <a:off x="1125860" y="1442423"/>
            <a:ext cx="4480560" cy="3733799"/>
          </a:xfrm>
        </p:spPr>
        <p:txBody>
          <a:bodyPr/>
          <a:lstStyle/>
          <a:p>
            <a:r>
              <a:rPr lang="en-US" dirty="0" smtClean="0">
                <a:latin typeface="Centaur" panose="02030504050205020304" pitchFamily="18" charset="0"/>
              </a:rPr>
              <a:t>Ham </a:t>
            </a:r>
            <a:r>
              <a:rPr lang="en-US" dirty="0">
                <a:latin typeface="Centaur" panose="02030504050205020304" pitchFamily="18" charset="0"/>
              </a:rPr>
              <a:t>- one of varieties of meat food supplies. A pork ham was spied by a garlic, wiped salt with a pepper and baked in a stove. Ate during winter holidays. In the districts of </a:t>
            </a:r>
            <a:r>
              <a:rPr lang="en-US" dirty="0" err="1">
                <a:latin typeface="Centaur" panose="02030504050205020304" pitchFamily="18" charset="0"/>
              </a:rPr>
              <a:t>Prykarpattya</a:t>
            </a:r>
            <a:r>
              <a:rPr lang="en-US" dirty="0">
                <a:latin typeface="Centaur" panose="02030504050205020304" pitchFamily="18" charset="0"/>
              </a:rPr>
              <a:t> and East </a:t>
            </a:r>
            <a:r>
              <a:rPr lang="en-US" dirty="0" err="1">
                <a:latin typeface="Centaur" panose="02030504050205020304" pitchFamily="18" charset="0"/>
              </a:rPr>
              <a:t>Volyn</a:t>
            </a:r>
            <a:r>
              <a:rPr lang="en-US" dirty="0">
                <a:latin typeface="Centaur" panose="02030504050205020304" pitchFamily="18" charset="0"/>
              </a:rPr>
              <a:t> food after pickling in a salt brine with spices was prepared in stoves or in flues. she was kept long, up to a haying season and reaping, when an especially high-calorie feed was needed</a:t>
            </a:r>
            <a:endParaRPr lang="ru-RU" dirty="0"/>
          </a:p>
        </p:txBody>
      </p:sp>
      <p:sp>
        <p:nvSpPr>
          <p:cNvPr id="5" name="Текст 4"/>
          <p:cNvSpPr>
            <a:spLocks noGrp="1"/>
          </p:cNvSpPr>
          <p:nvPr>
            <p:ph type="body" sz="quarter" idx="3"/>
          </p:nvPr>
        </p:nvSpPr>
        <p:spPr/>
        <p:txBody>
          <a:bodyPr/>
          <a:lstStyle/>
          <a:p>
            <a:endParaRPr lang="ru-RU" dirty="0"/>
          </a:p>
        </p:txBody>
      </p:sp>
      <p:pic>
        <p:nvPicPr>
          <p:cNvPr id="7" name="Объект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37828" y="5843238"/>
            <a:ext cx="8352928" cy="1014762"/>
          </a:xfr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866" y="5843238"/>
            <a:ext cx="8943975" cy="1009650"/>
          </a:xfrm>
          <a:prstGeom prst="rect">
            <a:avLst/>
          </a:prstGeom>
        </p:spPr>
      </p:pic>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04" y="5848350"/>
            <a:ext cx="8943975" cy="100965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8016">
            <a:off x="6445924" y="392170"/>
            <a:ext cx="4667250" cy="31146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2508" y="3406310"/>
            <a:ext cx="4674082" cy="31024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99273339"/>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8800" u="sng" dirty="0">
                <a:latin typeface="Edwardian Script ITC" panose="030303020407070D0804" pitchFamily="66" charset="0"/>
              </a:rPr>
              <a:t>Buns</a:t>
            </a:r>
            <a:endParaRPr lang="ru-RU" sz="8800" u="sng" dirty="0"/>
          </a:p>
        </p:txBody>
      </p:sp>
      <p:sp>
        <p:nvSpPr>
          <p:cNvPr id="3" name="Прямоугольник 2"/>
          <p:cNvSpPr/>
          <p:nvPr/>
        </p:nvSpPr>
        <p:spPr>
          <a:xfrm>
            <a:off x="1522415" y="1484476"/>
            <a:ext cx="5796134" cy="1015663"/>
          </a:xfrm>
          <a:prstGeom prst="rect">
            <a:avLst/>
          </a:prstGeom>
        </p:spPr>
        <p:txBody>
          <a:bodyPr wrap="square">
            <a:spAutoFit/>
          </a:bodyPr>
          <a:lstStyle/>
          <a:p>
            <a:r>
              <a:rPr lang="en-US" sz="2000" dirty="0" smtClean="0">
                <a:latin typeface="Centaur" panose="02030504050205020304" pitchFamily="18" charset="0"/>
              </a:rPr>
              <a:t>Buns </a:t>
            </a:r>
            <a:r>
              <a:rPr lang="en-US" sz="2000" dirty="0">
                <a:latin typeface="Centaur" panose="02030504050205020304" pitchFamily="18" charset="0"/>
              </a:rPr>
              <a:t>are the small round and magnificent rolls made from sour dough from a rye, wheat, buckwheat or wheat-buckwheat torment</a:t>
            </a:r>
            <a:r>
              <a:rPr lang="en-US" dirty="0"/>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28" y="5826227"/>
            <a:ext cx="8943975" cy="100965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04" y="5826227"/>
            <a:ext cx="8943975" cy="10096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680" y="319088"/>
            <a:ext cx="4464496" cy="30693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79371">
            <a:off x="4006704" y="2762096"/>
            <a:ext cx="3810000" cy="3371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93" y="3140968"/>
            <a:ext cx="3652950" cy="2430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82426888"/>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8413" y="404664"/>
            <a:ext cx="3876599" cy="1296144"/>
          </a:xfrm>
        </p:spPr>
        <p:txBody>
          <a:bodyPr>
            <a:noAutofit/>
          </a:bodyPr>
          <a:lstStyle/>
          <a:p>
            <a:r>
              <a:rPr lang="en-US" sz="8000" u="sng" dirty="0">
                <a:latin typeface="Edwardian Script ITC" panose="030303020407070D0804" pitchFamily="66" charset="0"/>
              </a:rPr>
              <a:t>Flat Cakes </a:t>
            </a:r>
            <a:endParaRPr lang="ru-RU" sz="8000" u="sng"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828" y="5848350"/>
            <a:ext cx="9721080" cy="1009650"/>
          </a:xfrm>
        </p:spPr>
      </p:pic>
      <p:sp>
        <p:nvSpPr>
          <p:cNvPr id="4" name="Текст 3"/>
          <p:cNvSpPr>
            <a:spLocks noGrp="1"/>
          </p:cNvSpPr>
          <p:nvPr>
            <p:ph type="body" sz="half" idx="2"/>
          </p:nvPr>
        </p:nvSpPr>
        <p:spPr>
          <a:xfrm>
            <a:off x="7958956" y="2204864"/>
            <a:ext cx="3124201" cy="1828800"/>
          </a:xfrm>
        </p:spPr>
        <p:txBody>
          <a:bodyPr>
            <a:noAutofit/>
          </a:bodyPr>
          <a:lstStyle/>
          <a:p>
            <a:r>
              <a:rPr lang="en-US" sz="2000" dirty="0">
                <a:latin typeface="Centaur" panose="02030504050205020304" pitchFamily="18" charset="0"/>
              </a:rPr>
              <a:t>Flat </a:t>
            </a:r>
            <a:r>
              <a:rPr lang="en-US" sz="2000" dirty="0" smtClean="0">
                <a:latin typeface="Centaur" panose="02030504050205020304" pitchFamily="18" charset="0"/>
              </a:rPr>
              <a:t>Cakes </a:t>
            </a:r>
            <a:r>
              <a:rPr lang="en-US" sz="2000" dirty="0">
                <a:latin typeface="Centaur" panose="02030504050205020304" pitchFamily="18" charset="0"/>
              </a:rPr>
              <a:t>are substitutes of bread. Made them out of soluble dough then, when bread was not enough to the new baking. A ferment was not maintained a few hours, as fit at making of bread, and did considerably quicker</a:t>
            </a:r>
            <a:endParaRPr lang="ru-RU" sz="20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940" y="5848350"/>
            <a:ext cx="8943975" cy="1009650"/>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04" y="5848350"/>
            <a:ext cx="8943975" cy="1009650"/>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2124" y="332656"/>
            <a:ext cx="3658850"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3019">
            <a:off x="378617" y="2739106"/>
            <a:ext cx="5229282" cy="3482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66567350"/>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1162742"/>
            <a:ext cx="9144002" cy="2928936"/>
          </a:xfrm>
        </p:spPr>
        <p:txBody>
          <a:bodyPr>
            <a:normAutofit/>
          </a:bodyPr>
          <a:lstStyle/>
          <a:p>
            <a:r>
              <a:rPr lang="en-US" sz="9600" dirty="0" smtClean="0">
                <a:latin typeface="Edwardian Script ITC" panose="030303020407070D0804" pitchFamily="66" charset="0"/>
              </a:rPr>
              <a:t>Thank </a:t>
            </a:r>
            <a:r>
              <a:rPr lang="en-US" sz="9600" dirty="0">
                <a:latin typeface="Edwardian Script ITC" panose="030303020407070D0804" pitchFamily="66" charset="0"/>
              </a:rPr>
              <a:t>you for </a:t>
            </a:r>
            <a:r>
              <a:rPr lang="en-US" sz="9600" dirty="0" smtClean="0">
                <a:latin typeface="Edwardian Script ITC" panose="030303020407070D0804" pitchFamily="66" charset="0"/>
              </a:rPr>
              <a:t>attention!</a:t>
            </a:r>
            <a:endParaRPr lang="ru-RU" sz="9600" dirty="0"/>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67500" cy="264795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204" y="0"/>
            <a:ext cx="6667500" cy="2647950"/>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4824"/>
            <a:ext cx="6667500" cy="2647950"/>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204" y="4314824"/>
            <a:ext cx="6667500" cy="2647950"/>
          </a:xfrm>
          <a:prstGeom prst="rect">
            <a:avLst/>
          </a:prstGeom>
        </p:spPr>
      </p:pic>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r="44527"/>
          <a:stretch/>
        </p:blipFill>
        <p:spPr>
          <a:xfrm>
            <a:off x="8444408" y="4314824"/>
            <a:ext cx="3698676" cy="2647950"/>
          </a:xfrm>
          <a:prstGeom prst="rect">
            <a:avLst/>
          </a:prstGeom>
        </p:spPr>
      </p:pic>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r="44527"/>
          <a:stretch/>
        </p:blipFill>
        <p:spPr>
          <a:xfrm>
            <a:off x="8444408" y="0"/>
            <a:ext cx="3698676" cy="2647950"/>
          </a:xfrm>
          <a:prstGeom prst="rect">
            <a:avLst/>
          </a:prstGeom>
        </p:spPr>
      </p:pic>
    </p:spTree>
    <p:extLst>
      <p:ext uri="{BB962C8B-B14F-4D97-AF65-F5344CB8AC3E}">
        <p14:creationId xmlns:p14="http://schemas.microsoft.com/office/powerpoint/2010/main" val="2626760323"/>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2503041945"/>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500543"/>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sz="6000" u="sng" dirty="0">
                <a:latin typeface="Edwardian Script ITC" panose="030303020407070D0804" pitchFamily="66" charset="0"/>
              </a:rPr>
              <a:t> </a:t>
            </a:r>
            <a:r>
              <a:rPr lang="en-US" sz="9800" u="sng" dirty="0" err="1" smtClean="0">
                <a:latin typeface="Edwardian Script ITC" panose="030303020407070D0804" pitchFamily="66" charset="0"/>
              </a:rPr>
              <a:t>Varenyky</a:t>
            </a:r>
            <a:r>
              <a:rPr lang="en-US" sz="9800" u="sng" dirty="0" smtClean="0">
                <a:latin typeface="Edwardian Script ITC" panose="030303020407070D0804" pitchFamily="66" charset="0"/>
              </a:rPr>
              <a:t> </a:t>
            </a:r>
            <a:endParaRPr lang="ru-RU" sz="9800" u="sng" dirty="0"/>
          </a:p>
        </p:txBody>
      </p:sp>
      <p:sp>
        <p:nvSpPr>
          <p:cNvPr id="3" name="Объект 2"/>
          <p:cNvSpPr>
            <a:spLocks noGrp="1"/>
          </p:cNvSpPr>
          <p:nvPr>
            <p:ph idx="1"/>
          </p:nvPr>
        </p:nvSpPr>
        <p:spPr>
          <a:xfrm>
            <a:off x="1522414" y="1643063"/>
            <a:ext cx="4139950" cy="4529137"/>
          </a:xfrm>
        </p:spPr>
        <p:txBody>
          <a:bodyPr/>
          <a:lstStyle/>
          <a:p>
            <a:r>
              <a:rPr lang="en-US" dirty="0" err="1">
                <a:latin typeface="Centaur" panose="02030504050205020304" pitchFamily="18" charset="0"/>
              </a:rPr>
              <a:t>Favourite</a:t>
            </a:r>
            <a:r>
              <a:rPr lang="en-US" dirty="0">
                <a:latin typeface="Centaur" panose="02030504050205020304" pitchFamily="18" charset="0"/>
              </a:rPr>
              <a:t> food of Ukrainians is </a:t>
            </a:r>
            <a:r>
              <a:rPr lang="en-US" dirty="0" err="1">
                <a:latin typeface="Centaur" panose="02030504050205020304" pitchFamily="18" charset="0"/>
              </a:rPr>
              <a:t>varenyky</a:t>
            </a:r>
            <a:r>
              <a:rPr lang="en-US" dirty="0">
                <a:latin typeface="Centaur" panose="02030504050205020304" pitchFamily="18" charset="0"/>
              </a:rPr>
              <a:t> that on </a:t>
            </a:r>
            <a:r>
              <a:rPr lang="en-US" dirty="0" err="1">
                <a:latin typeface="Centaur" panose="02030504050205020304" pitchFamily="18" charset="0"/>
              </a:rPr>
              <a:t>Galychina</a:t>
            </a:r>
            <a:r>
              <a:rPr lang="en-US" dirty="0">
                <a:latin typeface="Centaur" panose="02030504050205020304" pitchFamily="18" charset="0"/>
              </a:rPr>
              <a:t> was named "pies". Dough for them was involved from a wheat, buckwheat, rye torment, thinly loosened and cut groups. </a:t>
            </a:r>
            <a:r>
              <a:rPr lang="en-US" dirty="0" err="1">
                <a:latin typeface="Centaur" panose="02030504050205020304" pitchFamily="18" charset="0"/>
              </a:rPr>
              <a:t>Varenyky</a:t>
            </a:r>
            <a:r>
              <a:rPr lang="en-US" dirty="0">
                <a:latin typeface="Centaur" panose="02030504050205020304" pitchFamily="18" charset="0"/>
              </a:rPr>
              <a:t> prepared with filling: by cheese, potato, cabbage, kidney bean, cherries and other fruit. Cooked them in boiling water. ate </a:t>
            </a:r>
            <a:r>
              <a:rPr lang="en-US" dirty="0" err="1">
                <a:latin typeface="Centaur" panose="02030504050205020304" pitchFamily="18" charset="0"/>
              </a:rPr>
              <a:t>varenyky</a:t>
            </a:r>
            <a:r>
              <a:rPr lang="en-US" dirty="0">
                <a:latin typeface="Centaur" panose="02030504050205020304" pitchFamily="18" charset="0"/>
              </a:rPr>
              <a:t> with sour cream, oil, </a:t>
            </a:r>
            <a:r>
              <a:rPr lang="en-US" dirty="0" smtClean="0">
                <a:latin typeface="Centaur" panose="02030504050205020304" pitchFamily="18" charset="0"/>
              </a:rPr>
              <a:t>fried </a:t>
            </a:r>
            <a:r>
              <a:rPr lang="en-US" dirty="0">
                <a:latin typeface="Centaur" panose="02030504050205020304" pitchFamily="18" charset="0"/>
              </a:rPr>
              <a:t>lard with a bow. </a:t>
            </a:r>
            <a:r>
              <a:rPr lang="en-US" dirty="0" err="1">
                <a:latin typeface="Centaur" panose="02030504050205020304" pitchFamily="18" charset="0"/>
              </a:rPr>
              <a:t>Varenyky</a:t>
            </a:r>
            <a:r>
              <a:rPr lang="en-US" dirty="0">
                <a:latin typeface="Centaur" panose="02030504050205020304" pitchFamily="18" charset="0"/>
              </a:rPr>
              <a:t> are considered one of the most characteristic for the Ukrainian kitchen foods.</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3026">
            <a:off x="6842544" y="719284"/>
            <a:ext cx="4195523" cy="27810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b="52366"/>
          <a:stretch/>
        </p:blipFill>
        <p:spPr>
          <a:xfrm>
            <a:off x="837828" y="5915025"/>
            <a:ext cx="8953500" cy="898351"/>
          </a:xfrm>
          <a:prstGeom prst="rect">
            <a:avLst/>
          </a:prstGeom>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275" t="3633" r="82582" b="52366"/>
          <a:stretch/>
        </p:blipFill>
        <p:spPr>
          <a:xfrm>
            <a:off x="9766820" y="5983535"/>
            <a:ext cx="1584176" cy="829841"/>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0396" y="3501008"/>
            <a:ext cx="4248470" cy="28809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76252761"/>
      </p:ext>
    </p:extLst>
  </p:cSld>
  <p:clrMapOvr>
    <a:masterClrMapping/>
  </p:clrMapOvr>
  <mc:AlternateContent xmlns:mc="http://schemas.openxmlformats.org/markup-compatibility/2006">
    <mc:Choice xmlns:p14="http://schemas.microsoft.com/office/powerpoint/2010/main" Requires="p14">
      <p:transition spd="slow" p14:dur="3400" advClick="0" advTm="1000">
        <p14:reveal/>
      </p:transition>
    </mc:Choice>
    <mc:Fallback>
      <p:transition spd="slow" advClick="0" advTm="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0276" y="0"/>
            <a:ext cx="8280400" cy="1204912"/>
          </a:xfrm>
        </p:spPr>
        <p:txBody>
          <a:bodyPr>
            <a:noAutofit/>
          </a:bodyPr>
          <a:lstStyle/>
          <a:p>
            <a:r>
              <a:rPr lang="en-US" sz="8800" u="sng" dirty="0">
                <a:latin typeface="Edwardian Script ITC" panose="030303020407070D0804" pitchFamily="66" charset="0"/>
              </a:rPr>
              <a:t>Borsch</a:t>
            </a:r>
            <a:endParaRPr lang="ru-RU" sz="8800" u="sng" dirty="0"/>
          </a:p>
        </p:txBody>
      </p:sp>
      <p:sp>
        <p:nvSpPr>
          <p:cNvPr id="3" name="Объект 2"/>
          <p:cNvSpPr>
            <a:spLocks noGrp="1"/>
          </p:cNvSpPr>
          <p:nvPr>
            <p:ph idx="1"/>
          </p:nvPr>
        </p:nvSpPr>
        <p:spPr>
          <a:xfrm>
            <a:off x="2277988" y="1204912"/>
            <a:ext cx="3962896" cy="4529137"/>
          </a:xfrm>
        </p:spPr>
        <p:txBody>
          <a:bodyPr>
            <a:normAutofit fontScale="92500" lnSpcReduction="10000"/>
          </a:bodyPr>
          <a:lstStyle/>
          <a:p>
            <a:r>
              <a:rPr lang="en-US" dirty="0">
                <a:latin typeface="Centaur" panose="02030504050205020304" pitchFamily="18" charset="0"/>
              </a:rPr>
              <a:t>Borsch was and remains one of the most widespread liquid boiled vegetable foods. His basic components are a beet and cabbage. At the same time used quite a bit and other products: kidney bean, tomatoes, potato, carrot, </a:t>
            </a:r>
            <a:r>
              <a:rPr lang="en-US" dirty="0" smtClean="0">
                <a:latin typeface="Centaur" panose="02030504050205020304" pitchFamily="18" charset="0"/>
              </a:rPr>
              <a:t>garlic. Traditionally </a:t>
            </a:r>
            <a:r>
              <a:rPr lang="en-US" dirty="0">
                <a:latin typeface="Centaur" panose="02030504050205020304" pitchFamily="18" charset="0"/>
              </a:rPr>
              <a:t>borsch was prepared on a beet kvass. He was inundated in a pot, diluted to liking water, cooked in a stove. Then gave up a beet, potato, cabbage, carrot, other components. The prepared food was </a:t>
            </a:r>
            <a:r>
              <a:rPr lang="en-US" dirty="0" err="1">
                <a:latin typeface="Centaur" panose="02030504050205020304" pitchFamily="18" charset="0"/>
              </a:rPr>
              <a:t>refuelled</a:t>
            </a:r>
            <a:r>
              <a:rPr lang="en-US" dirty="0">
                <a:latin typeface="Centaur" panose="02030504050205020304" pitchFamily="18" charset="0"/>
              </a:rPr>
              <a:t> by fried on oil or lard by a bow or bow and garlic, old lard. Borsch was cooked mostly without meat, and a lard was laid only to liking. </a:t>
            </a:r>
            <a:r>
              <a:rPr lang="en-US" sz="1900" dirty="0">
                <a:latin typeface="Centaur" panose="02030504050205020304" pitchFamily="18" charset="0"/>
              </a:rPr>
              <a:t>ate</a:t>
            </a:r>
            <a:r>
              <a:rPr lang="en-US" dirty="0">
                <a:latin typeface="Centaur" panose="02030504050205020304" pitchFamily="18" charset="0"/>
              </a:rPr>
              <a:t> food hot, seasoned by a cayenne and whitening sour cream. During a post prepared borsch with fish or mushrooms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988" y="5786438"/>
            <a:ext cx="9073008" cy="1009650"/>
          </a:xfrm>
          <a:prstGeom prst="rect">
            <a:avLst/>
          </a:prstGeom>
        </p:spPr>
      </p:pic>
      <p:pic>
        <p:nvPicPr>
          <p:cNvPr id="7" name="Рисунок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702" b="4702"/>
          <a:stretch>
            <a:fillRect/>
          </a:stretch>
        </p:blipFill>
        <p:spPr>
          <a:xfrm rot="180000">
            <a:off x="176167" y="238133"/>
            <a:ext cx="1951140" cy="2283546"/>
          </a:xfr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628" y="332656"/>
            <a:ext cx="3541426" cy="26277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74696">
            <a:off x="7137339" y="2770565"/>
            <a:ext cx="4016984" cy="27004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21346405"/>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64" y="395660"/>
            <a:ext cx="2843808" cy="21328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p:txBody>
          <a:bodyPr>
            <a:noAutofit/>
          </a:bodyPr>
          <a:lstStyle/>
          <a:p>
            <a:r>
              <a:rPr lang="en-US" sz="8800" dirty="0" smtClean="0">
                <a:latin typeface="Edwardian Script ITC" panose="030303020407070D0804" pitchFamily="66" charset="0"/>
              </a:rPr>
              <a:t>                </a:t>
            </a:r>
            <a:r>
              <a:rPr lang="en-US" sz="8800" u="sng" dirty="0" smtClean="0">
                <a:latin typeface="Edwardian Script ITC" panose="030303020407070D0804" pitchFamily="66" charset="0"/>
              </a:rPr>
              <a:t>Lard</a:t>
            </a:r>
            <a:endParaRPr lang="ru-RU" sz="8800" u="sng" dirty="0"/>
          </a:p>
        </p:txBody>
      </p:sp>
      <p:graphicFrame>
        <p:nvGraphicFramePr>
          <p:cNvPr id="6" name="Объект 5" descr="Clustered Column chart" title="Chart"/>
          <p:cNvGraphicFramePr>
            <a:graphicFrameLocks noGrp="1"/>
          </p:cNvGraphicFramePr>
          <p:nvPr>
            <p:ph idx="1"/>
            <p:extLst>
              <p:ext uri="{D42A27DB-BD31-4B8C-83A1-F6EECF244321}">
                <p14:modId xmlns:p14="http://schemas.microsoft.com/office/powerpoint/2010/main" val="3378330829"/>
              </p:ext>
            </p:extLst>
          </p:nvPr>
        </p:nvGraphicFramePr>
        <p:xfrm flipH="1">
          <a:off x="1629916" y="4437112"/>
          <a:ext cx="2880320" cy="1735088"/>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4006179" y="1408449"/>
            <a:ext cx="3691873" cy="3477875"/>
          </a:xfrm>
          <a:prstGeom prst="rect">
            <a:avLst/>
          </a:prstGeom>
        </p:spPr>
        <p:txBody>
          <a:bodyPr wrap="square">
            <a:spAutoFit/>
          </a:bodyPr>
          <a:lstStyle/>
          <a:p>
            <a:r>
              <a:rPr lang="en-US" sz="2000" dirty="0">
                <a:latin typeface="Centaur" panose="02030504050205020304" pitchFamily="18" charset="0"/>
              </a:rPr>
              <a:t>In the Ukrainian culture a lard purchased something cult value. A lard is unique food Ukrainians eat him hunches, often with bread, garlic and salt vegetables.</a:t>
            </a:r>
          </a:p>
          <a:p>
            <a:r>
              <a:rPr lang="en-US" sz="2000" dirty="0">
                <a:latin typeface="Centaur" panose="02030504050205020304" pitchFamily="18" charset="0"/>
              </a:rPr>
              <a:t>A lard since olden times used the special popularity in the </a:t>
            </a:r>
            <a:r>
              <a:rPr lang="en-US" sz="2000" dirty="0" err="1">
                <a:latin typeface="Centaur" panose="02030504050205020304" pitchFamily="18" charset="0"/>
              </a:rPr>
              <a:t>ukrainian</a:t>
            </a:r>
            <a:r>
              <a:rPr lang="en-US" sz="2000" dirty="0">
                <a:latin typeface="Centaur" panose="02030504050205020304" pitchFamily="18" charset="0"/>
              </a:rPr>
              <a:t> people. Advantage was given him, even unaware, that it contains many useful substances, such necessary for a human organism. </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28" y="5848350"/>
            <a:ext cx="8943975" cy="100965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04" y="5848350"/>
            <a:ext cx="8943975" cy="100965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19462">
            <a:off x="8021349" y="285362"/>
            <a:ext cx="2968362" cy="43867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6383">
            <a:off x="446181" y="3396786"/>
            <a:ext cx="3119106" cy="22631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59774319"/>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37815" y="-57893"/>
            <a:ext cx="9144000" cy="1143000"/>
          </a:xfrm>
        </p:spPr>
        <p:txBody>
          <a:bodyPr>
            <a:normAutofit/>
          </a:bodyPr>
          <a:lstStyle/>
          <a:p>
            <a:r>
              <a:rPr lang="en-US" sz="8000" u="sng" dirty="0">
                <a:latin typeface="Edwardian Script ITC" panose="030303020407070D0804" pitchFamily="66" charset="0"/>
              </a:rPr>
              <a:t>Pumpkin porridge</a:t>
            </a:r>
            <a:endParaRPr lang="ru-RU" sz="8000" u="sng" dirty="0"/>
          </a:p>
        </p:txBody>
      </p:sp>
      <p:sp>
        <p:nvSpPr>
          <p:cNvPr id="2" name="Объект 1"/>
          <p:cNvSpPr>
            <a:spLocks noGrp="1"/>
          </p:cNvSpPr>
          <p:nvPr>
            <p:ph sz="half" idx="1"/>
          </p:nvPr>
        </p:nvSpPr>
        <p:spPr>
          <a:xfrm>
            <a:off x="953125" y="1203541"/>
            <a:ext cx="4949120" cy="4615408"/>
          </a:xfrm>
        </p:spPr>
        <p:txBody>
          <a:bodyPr/>
          <a:lstStyle/>
          <a:p>
            <a:r>
              <a:rPr lang="en-US" dirty="0" smtClean="0">
                <a:latin typeface="Centaur" panose="02030504050205020304" pitchFamily="18" charset="0"/>
              </a:rPr>
              <a:t>Pumpkin porridge. </a:t>
            </a:r>
            <a:r>
              <a:rPr lang="en-US" dirty="0">
                <a:latin typeface="Centaur" panose="02030504050205020304" pitchFamily="18" charset="0"/>
              </a:rPr>
              <a:t>Pumpkins grew in each without an exception peasant economy. The baked or boiled pumpkin was consumed almost whole-year - due to possibility of the protracted storage</a:t>
            </a:r>
            <a:endParaRPr lang="ru-RU" dirty="0"/>
          </a:p>
        </p:txBody>
      </p:sp>
      <p:sp>
        <p:nvSpPr>
          <p:cNvPr id="3" name="Объект 2"/>
          <p:cNvSpPr>
            <a:spLocks noGrp="1"/>
          </p:cNvSpPr>
          <p:nvPr>
            <p:ph sz="half" idx="2"/>
          </p:nvPr>
        </p:nvSpPr>
        <p:spPr>
          <a:xfrm>
            <a:off x="6867231" y="4325012"/>
            <a:ext cx="4480560" cy="4529137"/>
          </a:xfrm>
        </p:spPr>
        <p:txBody>
          <a:bodyPr/>
          <a:lstStyle/>
          <a:p>
            <a:r>
              <a:rPr lang="en-US" dirty="0">
                <a:latin typeface="Centaur" panose="02030504050205020304" pitchFamily="18" charset="0"/>
              </a:rPr>
              <a:t>Dumplings are typical for the Ukrainian kitchen food. The fresh dough involved on water or serum with an egg was loosened by a rolling-pin, that thickness of dough it was a 1 - 1,5 cm.</a:t>
            </a:r>
          </a:p>
          <a:p>
            <a:endParaRPr lang="ru-RU" dirty="0"/>
          </a:p>
        </p:txBody>
      </p:sp>
      <p:sp>
        <p:nvSpPr>
          <p:cNvPr id="5" name="Прямоугольник 4"/>
          <p:cNvSpPr/>
          <p:nvPr/>
        </p:nvSpPr>
        <p:spPr>
          <a:xfrm>
            <a:off x="7318548" y="3068960"/>
            <a:ext cx="3918165" cy="1323439"/>
          </a:xfrm>
          <a:prstGeom prst="rect">
            <a:avLst/>
          </a:prstGeom>
        </p:spPr>
        <p:txBody>
          <a:bodyPr wrap="square">
            <a:spAutoFit/>
          </a:bodyPr>
          <a:lstStyle/>
          <a:p>
            <a:r>
              <a:rPr lang="en-US" sz="8000" u="sng" dirty="0">
                <a:solidFill>
                  <a:schemeClr val="tx1">
                    <a:lumMod val="75000"/>
                    <a:lumOff val="25000"/>
                  </a:schemeClr>
                </a:solidFill>
                <a:latin typeface="Edwardian Script ITC" panose="030303020407070D0804" pitchFamily="66" charset="0"/>
              </a:rPr>
              <a:t>Dumplings</a:t>
            </a:r>
            <a:endParaRPr lang="ru-RU" sz="8000" u="sng" dirty="0">
              <a:solidFill>
                <a:schemeClr val="tx1">
                  <a:lumMod val="75000"/>
                  <a:lumOff val="25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542" y="760944"/>
            <a:ext cx="3135164" cy="20871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28" y="5823750"/>
            <a:ext cx="8943975" cy="100965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816" y="5828551"/>
            <a:ext cx="8943975" cy="1009650"/>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20449">
            <a:off x="355958" y="3048949"/>
            <a:ext cx="3059375" cy="21816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6773">
            <a:off x="3322504" y="3344091"/>
            <a:ext cx="3547238" cy="22841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2763">
            <a:off x="8794768" y="1305065"/>
            <a:ext cx="2964884" cy="19728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53637374"/>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81844" y="116632"/>
            <a:ext cx="9296398" cy="1204912"/>
          </a:xfrm>
        </p:spPr>
        <p:txBody>
          <a:bodyPr>
            <a:normAutofit/>
          </a:bodyPr>
          <a:lstStyle/>
          <a:p>
            <a:r>
              <a:rPr lang="en-US" sz="8000" u="sng" dirty="0">
                <a:latin typeface="Edwardian Script ITC" panose="030303020407070D0804" pitchFamily="66" charset="0"/>
              </a:rPr>
              <a:t>Potato of pancake </a:t>
            </a:r>
            <a:r>
              <a:rPr lang="en-US" sz="8000" dirty="0" smtClean="0">
                <a:latin typeface="Edwardian Script ITC" panose="030303020407070D0804" pitchFamily="66" charset="0"/>
              </a:rPr>
              <a:t> </a:t>
            </a:r>
            <a:r>
              <a:rPr lang="en-US" sz="8000" u="sng" dirty="0" smtClean="0">
                <a:latin typeface="Edwardian Script ITC" panose="030303020407070D0804" pitchFamily="66" charset="0"/>
              </a:rPr>
              <a:t>Dushenina</a:t>
            </a:r>
            <a:r>
              <a:rPr lang="en-US" sz="8000" u="sng" dirty="0">
                <a:latin typeface="Edwardian Script ITC" panose="030303020407070D0804" pitchFamily="66" charset="0"/>
              </a:rPr>
              <a:t>. </a:t>
            </a:r>
            <a:endParaRPr lang="ru-RU" sz="8000" u="sng" dirty="0"/>
          </a:p>
        </p:txBody>
      </p:sp>
      <p:sp>
        <p:nvSpPr>
          <p:cNvPr id="2" name="Объект 1"/>
          <p:cNvSpPr>
            <a:spLocks noGrp="1"/>
          </p:cNvSpPr>
          <p:nvPr>
            <p:ph sz="half" idx="1"/>
          </p:nvPr>
        </p:nvSpPr>
        <p:spPr>
          <a:xfrm>
            <a:off x="909836" y="1268760"/>
            <a:ext cx="4480560" cy="4529137"/>
          </a:xfrm>
        </p:spPr>
        <p:txBody>
          <a:bodyPr/>
          <a:lstStyle/>
          <a:p>
            <a:r>
              <a:rPr lang="en-US" dirty="0">
                <a:latin typeface="Centaur" panose="02030504050205020304" pitchFamily="18" charset="0"/>
              </a:rPr>
              <a:t>Potato of pancake used large popularity in a folk kitchen, especially in Northlands of Ukraine. </a:t>
            </a:r>
          </a:p>
        </p:txBody>
      </p:sp>
      <p:sp>
        <p:nvSpPr>
          <p:cNvPr id="3" name="Объект 2"/>
          <p:cNvSpPr>
            <a:spLocks noGrp="1"/>
          </p:cNvSpPr>
          <p:nvPr>
            <p:ph sz="half" idx="2"/>
          </p:nvPr>
        </p:nvSpPr>
        <p:spPr>
          <a:xfrm>
            <a:off x="6382444" y="1268759"/>
            <a:ext cx="4480560" cy="4529137"/>
          </a:xfrm>
        </p:spPr>
        <p:txBody>
          <a:bodyPr/>
          <a:lstStyle/>
          <a:p>
            <a:r>
              <a:rPr lang="en-US" dirty="0">
                <a:latin typeface="Centaur" panose="02030504050205020304" pitchFamily="18" charset="0"/>
              </a:rPr>
              <a:t>Dushenina. Meat (mostly pork) was cut on average pieces, caused to fall in a flour, folded in a pot, inundated boiling water, quite often by a serum or sour cream, laid a raw bow, carrot, spices, salt and extinguished to readiness</a:t>
            </a:r>
          </a:p>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28" y="5848350"/>
            <a:ext cx="8943975" cy="1009650"/>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04" y="5848350"/>
            <a:ext cx="8943975" cy="1009650"/>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1179">
            <a:off x="3304794" y="2147731"/>
            <a:ext cx="3089368" cy="2054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72157">
            <a:off x="359341" y="3487356"/>
            <a:ext cx="3564827" cy="2387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6889">
            <a:off x="8993994" y="3090019"/>
            <a:ext cx="2885858" cy="21643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24966">
            <a:off x="5696552" y="3583424"/>
            <a:ext cx="3295759" cy="26439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7328311"/>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8800" u="sng" dirty="0" smtClean="0">
                <a:latin typeface="Edwardian Script ITC" panose="030303020407070D0804" pitchFamily="66" charset="0"/>
              </a:rPr>
              <a:t>Patties </a:t>
            </a:r>
            <a:endParaRPr lang="ru-RU" sz="8800" u="sng" dirty="0"/>
          </a:p>
        </p:txBody>
      </p:sp>
      <p:sp>
        <p:nvSpPr>
          <p:cNvPr id="3" name="Объект 2"/>
          <p:cNvSpPr>
            <a:spLocks noGrp="1"/>
          </p:cNvSpPr>
          <p:nvPr>
            <p:ph idx="1"/>
          </p:nvPr>
        </p:nvSpPr>
        <p:spPr/>
        <p:txBody>
          <a:bodyPr/>
          <a:lstStyle/>
          <a:p>
            <a:r>
              <a:rPr lang="en-US" dirty="0" smtClean="0">
                <a:latin typeface="Centaur" panose="02030504050205020304" pitchFamily="18" charset="0"/>
              </a:rPr>
              <a:t>A </a:t>
            </a:r>
            <a:r>
              <a:rPr lang="en-US" dirty="0">
                <a:latin typeface="Centaur" panose="02030504050205020304" pitchFamily="18" charset="0"/>
              </a:rPr>
              <a:t>veal or finely cut pork was involved with the toasted bow, salt and spices, then added the well pounded boiled potato, egg, mixed to formation of homogeneous mass, produced small chops and fried them on oil or lard</a:t>
            </a:r>
            <a:endParaRPr lang="ru-RU" dirty="0"/>
          </a:p>
        </p:txBody>
      </p:sp>
      <p:pic>
        <p:nvPicPr>
          <p:cNvPr id="7" name="Рисунок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4130" r="24130"/>
          <a:stretch>
            <a:fillRect/>
          </a:stretch>
        </p:blipFill>
        <p:spPr>
          <a:xfrm rot="180000">
            <a:off x="185490" y="141574"/>
            <a:ext cx="2521034" cy="3070978"/>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513" y="5848350"/>
            <a:ext cx="9001000" cy="1009650"/>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5612" y="3068960"/>
            <a:ext cx="4167314" cy="2362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62022">
            <a:off x="7401173" y="3166699"/>
            <a:ext cx="4079286" cy="2312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04026685"/>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88430" y="620688"/>
            <a:ext cx="3309838" cy="936104"/>
          </a:xfrm>
        </p:spPr>
        <p:txBody>
          <a:bodyPr/>
          <a:lstStyle/>
          <a:p>
            <a:r>
              <a:rPr lang="en-US" sz="8800" u="sng" dirty="0" smtClean="0">
                <a:latin typeface="Edwardian Script ITC" panose="030303020407070D0804" pitchFamily="66" charset="0"/>
              </a:rPr>
              <a:t>Sausage</a:t>
            </a:r>
            <a:endParaRPr lang="ru-RU" sz="8800" u="sng" dirty="0"/>
          </a:p>
        </p:txBody>
      </p:sp>
      <p:sp>
        <p:nvSpPr>
          <p:cNvPr id="3" name="Подзаголовок 2"/>
          <p:cNvSpPr>
            <a:spLocks noGrp="1"/>
          </p:cNvSpPr>
          <p:nvPr>
            <p:ph type="subTitle" idx="1"/>
          </p:nvPr>
        </p:nvSpPr>
        <p:spPr>
          <a:xfrm>
            <a:off x="1125860" y="1772816"/>
            <a:ext cx="4932040" cy="3721967"/>
          </a:xfrm>
        </p:spPr>
        <p:txBody>
          <a:bodyPr>
            <a:normAutofit/>
          </a:bodyPr>
          <a:lstStyle/>
          <a:p>
            <a:r>
              <a:rPr lang="en-US" sz="2000" dirty="0" smtClean="0">
                <a:latin typeface="Centaur" panose="02030504050205020304" pitchFamily="18" charset="0"/>
              </a:rPr>
              <a:t>Sausage is </a:t>
            </a:r>
            <a:r>
              <a:rPr lang="en-US" sz="2000" dirty="0">
                <a:latin typeface="Centaur" panose="02030504050205020304" pitchFamily="18" charset="0"/>
              </a:rPr>
              <a:t>foods that was made mainly on a supply. Then to the coalface of wild boar thin bowels washed carefully, steeped, cleared and stuffed raw meat, ground with salt, garlic, pepper. Laying down sausage rings, she was fried on a frying pan in a hot stove on either side.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28" y="5848350"/>
            <a:ext cx="8943975" cy="100965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04" y="5848350"/>
            <a:ext cx="8943975" cy="10096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629776"/>
            <a:ext cx="4762500" cy="3571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65219">
            <a:off x="760540" y="3712688"/>
            <a:ext cx="3849366" cy="25652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31521368"/>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одзаголовок 12"/>
          <p:cNvSpPr>
            <a:spLocks noGrp="1"/>
          </p:cNvSpPr>
          <p:nvPr>
            <p:ph type="subTitle" idx="1"/>
          </p:nvPr>
        </p:nvSpPr>
        <p:spPr>
          <a:xfrm>
            <a:off x="150812" y="1772816"/>
            <a:ext cx="5223520" cy="3035744"/>
          </a:xfrm>
        </p:spPr>
        <p:txBody>
          <a:bodyPr>
            <a:normAutofit/>
          </a:bodyPr>
          <a:lstStyle/>
          <a:p>
            <a:r>
              <a:rPr lang="en-US" sz="2000" dirty="0">
                <a:latin typeface="Centaur" panose="02030504050205020304" pitchFamily="18" charset="0"/>
              </a:rPr>
              <a:t>Kulish - food is made out of millet croups. Kulish it was easily to prepare not only in home terms, that is why he had another name is the field porridge. The washed millet was filled up in a cauldron with boiling water, for taste added one or two potatoes, salt, root, on possibility greenery</a:t>
            </a:r>
            <a:endParaRPr lang="ru-RU" sz="2000" dirty="0"/>
          </a:p>
        </p:txBody>
      </p:sp>
      <p:sp>
        <p:nvSpPr>
          <p:cNvPr id="12" name="Заголовок 11"/>
          <p:cNvSpPr>
            <a:spLocks noGrp="1"/>
          </p:cNvSpPr>
          <p:nvPr>
            <p:ph type="ctrTitle"/>
          </p:nvPr>
        </p:nvSpPr>
        <p:spPr>
          <a:xfrm>
            <a:off x="-179868" y="0"/>
            <a:ext cx="4978136" cy="1556792"/>
          </a:xfrm>
        </p:spPr>
        <p:txBody>
          <a:bodyPr>
            <a:noAutofit/>
          </a:bodyPr>
          <a:lstStyle/>
          <a:p>
            <a:r>
              <a:rPr lang="en-US" sz="8800" u="sng" dirty="0">
                <a:latin typeface="Edwardian Script ITC" panose="030303020407070D0804" pitchFamily="66" charset="0"/>
              </a:rPr>
              <a:t>Kulish</a:t>
            </a:r>
            <a:endParaRPr lang="ru-RU" sz="8800" u="sng"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8350"/>
            <a:ext cx="8943975" cy="1009650"/>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850" y="5868739"/>
            <a:ext cx="8943975" cy="10096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72" y="3645024"/>
            <a:ext cx="3796680" cy="2520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580" y="382302"/>
            <a:ext cx="4175619" cy="2781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6814">
            <a:off x="5302683" y="2875871"/>
            <a:ext cx="4607793" cy="27788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93182134"/>
      </p:ext>
    </p:extLst>
  </p:cSld>
  <p:clrMapOvr>
    <a:masterClrMapping/>
  </p:clrMapOvr>
  <mc:AlternateContent xmlns:mc="http://schemas.openxmlformats.org/markup-compatibility/2006" xmlns:p14="http://schemas.microsoft.com/office/powerpoint/2010/main">
    <mc:Choice Requires="p14">
      <p:transition spd="slow" p14:dur="3400" advClick="0" advTm="1000">
        <p14:reveal/>
      </p:transition>
    </mc:Choice>
    <mc:Fallback xmlns="">
      <p:transition spd="slow" advClick="0" advTm="1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Gourmet_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Рабочий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Рабочий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Рабочий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94EB11-824E-40C6-8823-566365C0D2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780</Words>
  <Application>Microsoft Office PowerPoint</Application>
  <PresentationFormat>Произвольный</PresentationFormat>
  <Paragraphs>29</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Cambria</vt:lpstr>
      <vt:lpstr>Centaur</vt:lpstr>
      <vt:lpstr>Edwardian Script ITC</vt:lpstr>
      <vt:lpstr>FoodGourmet_16x9</vt:lpstr>
      <vt:lpstr>Ukrainian traditional menu</vt:lpstr>
      <vt:lpstr> Varenyky </vt:lpstr>
      <vt:lpstr>Borsch</vt:lpstr>
      <vt:lpstr>                Lard</vt:lpstr>
      <vt:lpstr>Pumpkin porridge</vt:lpstr>
      <vt:lpstr>Potato of pancake  Dushenina. </vt:lpstr>
      <vt:lpstr>Patties </vt:lpstr>
      <vt:lpstr>Sausage</vt:lpstr>
      <vt:lpstr>Kulish</vt:lpstr>
      <vt:lpstr>Ham</vt:lpstr>
      <vt:lpstr>Buns</vt:lpstr>
      <vt:lpstr>Flat Cakes </vt:lpstr>
      <vt:lpstr>Thank you for attention!</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2014-11-25T17:23:02Z</dcterms:created>
  <dcterms:modified xsi:type="dcterms:W3CDTF">2014-11-25T21:23:16Z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TC029010239991</vt:lpwstr>
  </property>
</Properties>
</file>