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  <p:sldMasterId id="2147483852" r:id="rId3"/>
    <p:sldMasterId id="2147483888" r:id="rId4"/>
    <p:sldMasterId id="2147483900" r:id="rId5"/>
    <p:sldMasterId id="2147483912" r:id="rId6"/>
    <p:sldMasterId id="2147483924" r:id="rId7"/>
    <p:sldMasterId id="2147483936" r:id="rId8"/>
    <p:sldMasterId id="2147483948" r:id="rId9"/>
    <p:sldMasterId id="2147483960" r:id="rId10"/>
  </p:sldMasterIdLst>
  <p:notesMasterIdLst>
    <p:notesMasterId r:id="rId22"/>
  </p:notesMasterIdLst>
  <p:sldIdLst>
    <p:sldId id="256" r:id="rId11"/>
    <p:sldId id="264" r:id="rId12"/>
    <p:sldId id="265" r:id="rId13"/>
    <p:sldId id="257" r:id="rId14"/>
    <p:sldId id="258" r:id="rId15"/>
    <p:sldId id="259" r:id="rId16"/>
    <p:sldId id="263" r:id="rId17"/>
    <p:sldId id="260" r:id="rId18"/>
    <p:sldId id="261" r:id="rId19"/>
    <p:sldId id="262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61795" autoAdjust="0"/>
  </p:normalViewPr>
  <p:slideViewPr>
    <p:cSldViewPr>
      <p:cViewPr>
        <p:scale>
          <a:sx n="77" d="100"/>
          <a:sy n="77" d="100"/>
        </p:scale>
        <p:origin x="-95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F6F7-3AF3-431C-BF97-AD6AA752B6E0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39450-6376-4B48-AEA3-1BDF817D14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52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39450-6376-4B48-AEA3-1BDF817D1496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239000" cy="35283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i="1" dirty="0" err="1" smtClean="0">
                <a:effectLst/>
                <a:latin typeface="+mn-lt"/>
              </a:rPr>
              <a:t>Понятие</a:t>
            </a:r>
            <a:r>
              <a:rPr lang="ru-RU" sz="4800" i="1" dirty="0" smtClean="0">
                <a:effectLst/>
                <a:latin typeface="+mn-lt"/>
              </a:rPr>
              <a:t> </a:t>
            </a:r>
            <a:r>
              <a:rPr lang="en-US" sz="4800" i="1" dirty="0" smtClean="0">
                <a:effectLst/>
                <a:latin typeface="+mn-lt"/>
              </a:rPr>
              <a:t/>
            </a:r>
            <a:br>
              <a:rPr lang="en-US" sz="4800" i="1" dirty="0" smtClean="0">
                <a:effectLst/>
                <a:latin typeface="+mn-lt"/>
              </a:rPr>
            </a:br>
            <a:r>
              <a:rPr lang="ru-RU" sz="4800" i="1" dirty="0" smtClean="0">
                <a:effectLst/>
                <a:latin typeface="+mn-lt"/>
              </a:rPr>
              <a:t>ПРО СИНТЕТ</a:t>
            </a:r>
            <a:r>
              <a:rPr lang="uk-UA" sz="4800" i="1" dirty="0" smtClean="0">
                <a:effectLst/>
                <a:latin typeface="+mn-lt"/>
              </a:rPr>
              <a:t>ИЧЕСКИЕ МЕДИЦИНСКИЕ ПРЕПАРАТЫ  </a:t>
            </a:r>
            <a:r>
              <a:rPr lang="uk-UA" sz="4800" i="1" dirty="0" smtClean="0">
                <a:effectLst/>
                <a:latin typeface="+mn-lt"/>
              </a:rPr>
              <a:t>НА </a:t>
            </a:r>
            <a:r>
              <a:rPr lang="uk-UA" sz="4800" i="1" dirty="0" smtClean="0">
                <a:effectLst/>
                <a:latin typeface="+mn-lt"/>
              </a:rPr>
              <a:t>ПРИМЕРЕ  АСПИРИНА</a:t>
            </a:r>
            <a:endParaRPr lang="ru-RU" sz="4800" i="1" dirty="0">
              <a:effectLst/>
              <a:latin typeface="+mn-lt"/>
            </a:endParaRPr>
          </a:p>
        </p:txBody>
      </p:sp>
      <p:pic>
        <p:nvPicPr>
          <p:cNvPr id="22530" name="Picture 2" descr="http://news.if.ua/images/news/11/10/30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4071942"/>
            <a:ext cx="3333750" cy="2495551"/>
          </a:xfrm>
          <a:prstGeom prst="rect">
            <a:avLst/>
          </a:prstGeom>
          <a:noFill/>
        </p:spPr>
      </p:pic>
      <p:pic>
        <p:nvPicPr>
          <p:cNvPr id="22532" name="Picture 4" descr="http://files.ub.ua/article/article/1/358106_866916_1327859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Синтез</a:t>
            </a:r>
            <a:endParaRPr lang="ru-RU" dirty="0"/>
          </a:p>
        </p:txBody>
      </p:sp>
      <p:pic>
        <p:nvPicPr>
          <p:cNvPr id="4" name="Содержимое 3" descr="fft81_mf1010934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7884" y="1643050"/>
            <a:ext cx="3143272" cy="2938078"/>
          </a:xfrm>
        </p:spPr>
      </p:pic>
      <p:sp>
        <p:nvSpPr>
          <p:cNvPr id="5" name="TextBox 4"/>
          <p:cNvSpPr txBox="1"/>
          <p:nvPr/>
        </p:nvSpPr>
        <p:spPr>
          <a:xfrm>
            <a:off x="214282" y="1071546"/>
            <a:ext cx="5643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	У </a:t>
            </a:r>
            <a:r>
              <a:rPr lang="uk-UA" b="1" dirty="0" err="1" smtClean="0"/>
              <a:t>круглодонной</a:t>
            </a:r>
            <a:r>
              <a:rPr lang="uk-UA" b="1" dirty="0" smtClean="0"/>
              <a:t> </a:t>
            </a:r>
            <a:r>
              <a:rPr lang="uk-UA" b="1" dirty="0" err="1" smtClean="0"/>
              <a:t>колбе</a:t>
            </a:r>
            <a:r>
              <a:rPr lang="uk-UA" b="1" dirty="0" smtClean="0"/>
              <a:t>, </a:t>
            </a:r>
            <a:r>
              <a:rPr lang="uk-UA" b="1" dirty="0" err="1" smtClean="0"/>
              <a:t>обеспеченной</a:t>
            </a:r>
            <a:r>
              <a:rPr lang="uk-UA" b="1" dirty="0" smtClean="0"/>
              <a:t> </a:t>
            </a:r>
            <a:r>
              <a:rPr lang="uk-UA" b="1" dirty="0" err="1" smtClean="0"/>
              <a:t>обратным</a:t>
            </a:r>
            <a:r>
              <a:rPr lang="uk-UA" b="1" dirty="0" smtClean="0"/>
              <a:t>  </a:t>
            </a:r>
            <a:r>
              <a:rPr lang="uk-UA" b="1" dirty="0" smtClean="0"/>
              <a:t>холодильником, </a:t>
            </a:r>
            <a:r>
              <a:rPr lang="uk-UA" b="1" dirty="0" err="1" smtClean="0"/>
              <a:t>розтворяют</a:t>
            </a:r>
            <a:r>
              <a:rPr lang="uk-UA" b="1" dirty="0" smtClean="0"/>
              <a:t>  </a:t>
            </a:r>
            <a:r>
              <a:rPr lang="uk-UA" b="1" dirty="0" err="1" smtClean="0"/>
              <a:t>аккуратно</a:t>
            </a:r>
            <a:r>
              <a:rPr lang="uk-UA" b="1" dirty="0" smtClean="0"/>
              <a:t>  </a:t>
            </a:r>
            <a:r>
              <a:rPr lang="uk-UA" b="1" dirty="0" err="1" smtClean="0"/>
              <a:t>нагревая</a:t>
            </a:r>
            <a:r>
              <a:rPr lang="uk-UA" b="1" dirty="0" smtClean="0"/>
              <a:t> </a:t>
            </a:r>
            <a:r>
              <a:rPr lang="uk-UA" b="1" dirty="0" smtClean="0"/>
              <a:t>1,3 г </a:t>
            </a:r>
            <a:r>
              <a:rPr lang="uk-UA" b="1" dirty="0" smtClean="0"/>
              <a:t>салициловой кислоты в  </a:t>
            </a:r>
            <a:r>
              <a:rPr lang="uk-UA" b="1" dirty="0" smtClean="0"/>
              <a:t>1,2 г </a:t>
            </a:r>
            <a:r>
              <a:rPr lang="uk-UA" b="1" dirty="0" smtClean="0"/>
              <a:t>уксусного ангидрида и потом </a:t>
            </a:r>
            <a:r>
              <a:rPr lang="uk-UA" b="1" dirty="0" err="1" smtClean="0"/>
              <a:t>добавляют</a:t>
            </a:r>
            <a:r>
              <a:rPr lang="uk-UA" b="1" dirty="0" smtClean="0"/>
              <a:t> каплю </a:t>
            </a:r>
            <a:r>
              <a:rPr lang="uk-UA" b="1" dirty="0" err="1" smtClean="0"/>
              <a:t>концентрированной</a:t>
            </a:r>
            <a:r>
              <a:rPr lang="uk-UA" b="1" dirty="0" smtClean="0"/>
              <a:t> </a:t>
            </a:r>
            <a:r>
              <a:rPr lang="uk-UA" b="1" dirty="0" err="1" smtClean="0"/>
              <a:t>серной</a:t>
            </a:r>
            <a:r>
              <a:rPr lang="uk-UA" b="1" dirty="0" smtClean="0"/>
              <a:t> кислоты. </a:t>
            </a:r>
            <a:r>
              <a:rPr lang="uk-UA" b="1" dirty="0" smtClean="0"/>
              <a:t>	</a:t>
            </a:r>
            <a:r>
              <a:rPr lang="uk-UA" b="1" dirty="0" err="1" smtClean="0"/>
              <a:t>Реакцыонную</a:t>
            </a:r>
            <a:r>
              <a:rPr lang="uk-UA" b="1" dirty="0" smtClean="0"/>
              <a:t> </a:t>
            </a:r>
            <a:r>
              <a:rPr lang="uk-UA" b="1" dirty="0" err="1" smtClean="0"/>
              <a:t>смесь</a:t>
            </a:r>
            <a:r>
              <a:rPr lang="uk-UA" b="1" dirty="0" smtClean="0"/>
              <a:t> </a:t>
            </a:r>
            <a:r>
              <a:rPr lang="uk-UA" b="1" dirty="0" err="1" smtClean="0"/>
              <a:t>нагревают</a:t>
            </a:r>
            <a:r>
              <a:rPr lang="uk-UA" b="1" dirty="0" smtClean="0"/>
              <a:t> </a:t>
            </a:r>
            <a:r>
              <a:rPr lang="uk-UA" b="1" dirty="0" smtClean="0"/>
              <a:t>1,5 </a:t>
            </a:r>
            <a:r>
              <a:rPr lang="uk-UA" b="1" dirty="0" err="1" smtClean="0"/>
              <a:t>часа</a:t>
            </a:r>
            <a:r>
              <a:rPr lang="uk-UA" b="1" dirty="0" smtClean="0"/>
              <a:t> </a:t>
            </a:r>
            <a:r>
              <a:rPr lang="uk-UA" b="1" dirty="0" smtClean="0"/>
              <a:t> </a:t>
            </a:r>
            <a:r>
              <a:rPr lang="uk-UA" b="1" dirty="0" smtClean="0"/>
              <a:t>на </a:t>
            </a:r>
            <a:r>
              <a:rPr lang="uk-UA" b="1" dirty="0" err="1" smtClean="0"/>
              <a:t>кипящей</a:t>
            </a:r>
            <a:r>
              <a:rPr lang="uk-UA" b="1" dirty="0" smtClean="0"/>
              <a:t>  </a:t>
            </a:r>
            <a:r>
              <a:rPr lang="uk-UA" b="1" dirty="0" err="1" smtClean="0"/>
              <a:t>водяной</a:t>
            </a:r>
            <a:r>
              <a:rPr lang="uk-UA" b="1" dirty="0" smtClean="0"/>
              <a:t> бане, </a:t>
            </a:r>
            <a:r>
              <a:rPr lang="uk-UA" b="1" dirty="0" err="1" smtClean="0"/>
              <a:t>после</a:t>
            </a:r>
            <a:r>
              <a:rPr lang="uk-UA" b="1" dirty="0" err="1" smtClean="0"/>
              <a:t>это</a:t>
            </a:r>
            <a:r>
              <a:rPr lang="uk-UA" b="1" dirty="0" err="1" smtClean="0"/>
              <a:t>го</a:t>
            </a:r>
            <a:r>
              <a:rPr lang="uk-UA" b="1" dirty="0" smtClean="0"/>
              <a:t> </a:t>
            </a:r>
            <a:r>
              <a:rPr lang="uk-UA" b="1" dirty="0" err="1" smtClean="0"/>
              <a:t>смесь</a:t>
            </a:r>
            <a:r>
              <a:rPr lang="uk-UA" b="1" dirty="0" smtClean="0"/>
              <a:t> </a:t>
            </a:r>
            <a:r>
              <a:rPr lang="uk-UA" b="1" dirty="0" err="1" smtClean="0"/>
              <a:t>охлождают</a:t>
            </a:r>
            <a:r>
              <a:rPr lang="uk-UA" b="1" dirty="0" smtClean="0"/>
              <a:t> </a:t>
            </a:r>
            <a:r>
              <a:rPr lang="uk-UA" b="1" dirty="0"/>
              <a:t>и</a:t>
            </a:r>
            <a:r>
              <a:rPr lang="uk-UA" b="1" dirty="0" smtClean="0"/>
              <a:t>, </a:t>
            </a:r>
            <a:r>
              <a:rPr lang="uk-UA" b="1" dirty="0" err="1" smtClean="0"/>
              <a:t>перемешивая</a:t>
            </a:r>
            <a:r>
              <a:rPr lang="uk-UA" b="1" dirty="0" smtClean="0"/>
              <a:t> </a:t>
            </a:r>
            <a:r>
              <a:rPr lang="uk-UA" b="1" dirty="0" err="1" smtClean="0"/>
              <a:t>стеклянной</a:t>
            </a:r>
            <a:r>
              <a:rPr lang="uk-UA" b="1" dirty="0" smtClean="0"/>
              <a:t>  </a:t>
            </a:r>
            <a:r>
              <a:rPr lang="uk-UA" b="1" dirty="0" err="1" smtClean="0"/>
              <a:t>палочкой</a:t>
            </a:r>
            <a:r>
              <a:rPr lang="uk-UA" b="1" dirty="0" smtClean="0"/>
              <a:t>, </a:t>
            </a:r>
            <a:r>
              <a:rPr lang="uk-UA" b="1" dirty="0" err="1" smtClean="0"/>
              <a:t>добавляют</a:t>
            </a:r>
            <a:r>
              <a:rPr lang="uk-UA" b="1" dirty="0" smtClean="0"/>
              <a:t> </a:t>
            </a:r>
            <a:r>
              <a:rPr lang="uk-UA" b="1" dirty="0" err="1" smtClean="0"/>
              <a:t>небольшое</a:t>
            </a:r>
            <a:r>
              <a:rPr lang="uk-UA" b="1" dirty="0" smtClean="0"/>
              <a:t>  </a:t>
            </a:r>
            <a:r>
              <a:rPr lang="uk-UA" b="1" dirty="0" err="1" smtClean="0"/>
              <a:t>количество</a:t>
            </a:r>
            <a:r>
              <a:rPr lang="uk-UA" b="1" dirty="0" smtClean="0"/>
              <a:t>  </a:t>
            </a:r>
            <a:r>
              <a:rPr lang="uk-UA" b="1" dirty="0" err="1" smtClean="0"/>
              <a:t>холодной</a:t>
            </a:r>
            <a:r>
              <a:rPr lang="uk-UA" b="1" dirty="0" smtClean="0"/>
              <a:t> </a:t>
            </a:r>
            <a:r>
              <a:rPr lang="uk-UA" b="1" dirty="0" err="1" smtClean="0"/>
              <a:t>воды</a:t>
            </a:r>
            <a:r>
              <a:rPr lang="uk-UA" b="1" dirty="0" smtClean="0"/>
              <a:t> и </a:t>
            </a:r>
            <a:r>
              <a:rPr lang="uk-UA" b="1" dirty="0" err="1" smtClean="0"/>
              <a:t>фильтруют</a:t>
            </a:r>
            <a:r>
              <a:rPr lang="uk-UA" b="1" dirty="0" smtClean="0"/>
              <a:t> </a:t>
            </a:r>
            <a:r>
              <a:rPr lang="uk-UA" b="1" dirty="0" err="1" smtClean="0"/>
              <a:t>твердый</a:t>
            </a:r>
            <a:r>
              <a:rPr lang="uk-UA" b="1" dirty="0" smtClean="0"/>
              <a:t> </a:t>
            </a:r>
            <a:r>
              <a:rPr lang="uk-UA" b="1" dirty="0" smtClean="0"/>
              <a:t>продукт, </a:t>
            </a:r>
            <a:r>
              <a:rPr lang="uk-UA" b="1" dirty="0" err="1" smtClean="0"/>
              <a:t>которы</a:t>
            </a:r>
            <a:r>
              <a:rPr lang="uk-UA" b="1" dirty="0" err="1" smtClean="0"/>
              <a:t>й</a:t>
            </a:r>
            <a:r>
              <a:rPr lang="uk-UA" b="1" dirty="0" smtClean="0"/>
              <a:t> </a:t>
            </a:r>
            <a:r>
              <a:rPr lang="uk-UA" b="1" dirty="0" err="1" smtClean="0"/>
              <a:t>промивают</a:t>
            </a:r>
            <a:r>
              <a:rPr lang="uk-UA" b="1" dirty="0" smtClean="0"/>
              <a:t> </a:t>
            </a:r>
            <a:r>
              <a:rPr lang="uk-UA" b="1" dirty="0" err="1" smtClean="0"/>
              <a:t>сначала</a:t>
            </a:r>
            <a:r>
              <a:rPr lang="uk-UA" b="1" dirty="0" smtClean="0"/>
              <a:t> </a:t>
            </a:r>
            <a:r>
              <a:rPr lang="uk-UA" b="1" dirty="0" err="1" smtClean="0"/>
              <a:t>ледяной</a:t>
            </a:r>
            <a:r>
              <a:rPr lang="uk-UA" b="1" dirty="0" smtClean="0"/>
              <a:t> </a:t>
            </a:r>
            <a:r>
              <a:rPr lang="uk-UA" b="1" dirty="0" err="1" smtClean="0"/>
              <a:t>водой</a:t>
            </a:r>
            <a:r>
              <a:rPr lang="uk-UA" b="1" dirty="0" smtClean="0"/>
              <a:t>, </a:t>
            </a:r>
            <a:r>
              <a:rPr lang="uk-UA" b="1" dirty="0" smtClean="0"/>
              <a:t>а </a:t>
            </a:r>
            <a:r>
              <a:rPr lang="uk-UA" b="1" dirty="0" smtClean="0"/>
              <a:t>потом </a:t>
            </a:r>
            <a:r>
              <a:rPr lang="uk-UA" b="1" dirty="0" err="1" smtClean="0"/>
              <a:t>небольшим</a:t>
            </a:r>
            <a:r>
              <a:rPr lang="uk-UA" b="1" dirty="0" smtClean="0"/>
              <a:t>  </a:t>
            </a:r>
            <a:r>
              <a:rPr lang="uk-UA" b="1" dirty="0" err="1" smtClean="0"/>
              <a:t>количеством</a:t>
            </a:r>
            <a:r>
              <a:rPr lang="uk-UA" b="1" dirty="0" smtClean="0"/>
              <a:t>  </a:t>
            </a:r>
            <a:r>
              <a:rPr lang="uk-UA" b="1" dirty="0" err="1" smtClean="0"/>
              <a:t>толуену</a:t>
            </a:r>
            <a:r>
              <a:rPr lang="uk-UA" b="1" dirty="0" smtClean="0"/>
              <a:t>. </a:t>
            </a:r>
            <a:r>
              <a:rPr lang="uk-UA" b="1" dirty="0" err="1" smtClean="0"/>
              <a:t>Выход</a:t>
            </a:r>
            <a:r>
              <a:rPr lang="uk-UA" b="1" dirty="0" smtClean="0"/>
              <a:t> </a:t>
            </a:r>
            <a:r>
              <a:rPr lang="uk-UA" b="1" dirty="0" err="1" smtClean="0"/>
              <a:t>реакции</a:t>
            </a:r>
            <a:r>
              <a:rPr lang="uk-UA" b="1" dirty="0" smtClean="0"/>
              <a:t> </a:t>
            </a:r>
            <a:r>
              <a:rPr lang="uk-UA" b="1" dirty="0" err="1" smtClean="0"/>
              <a:t>составляет</a:t>
            </a:r>
            <a:r>
              <a:rPr lang="uk-UA" b="1" dirty="0" smtClean="0"/>
              <a:t>  </a:t>
            </a:r>
            <a:r>
              <a:rPr lang="uk-UA" b="1" dirty="0" smtClean="0"/>
              <a:t>1,5 г (88%). </a:t>
            </a:r>
          </a:p>
          <a:p>
            <a:r>
              <a:rPr lang="uk-UA" b="1" dirty="0" smtClean="0"/>
              <a:t>	</a:t>
            </a:r>
            <a:r>
              <a:rPr lang="uk-UA" b="1" dirty="0" err="1" smtClean="0"/>
              <a:t>Из</a:t>
            </a:r>
            <a:r>
              <a:rPr lang="uk-UA" b="1" dirty="0" smtClean="0"/>
              <a:t> </a:t>
            </a:r>
            <a:r>
              <a:rPr lang="uk-UA" b="1" dirty="0" smtClean="0"/>
              <a:t>маточного </a:t>
            </a:r>
            <a:r>
              <a:rPr lang="uk-UA" b="1" dirty="0" err="1" smtClean="0"/>
              <a:t>розтвора</a:t>
            </a:r>
            <a:r>
              <a:rPr lang="uk-UA" b="1" dirty="0" smtClean="0"/>
              <a:t>  </a:t>
            </a:r>
            <a:r>
              <a:rPr lang="uk-UA" b="1" dirty="0" err="1" smtClean="0"/>
              <a:t>випариванием</a:t>
            </a:r>
            <a:r>
              <a:rPr lang="uk-UA" b="1" dirty="0" smtClean="0"/>
              <a:t> </a:t>
            </a:r>
            <a:r>
              <a:rPr lang="uk-UA" b="1" dirty="0" smtClean="0"/>
              <a:t>можна </a:t>
            </a:r>
            <a:r>
              <a:rPr lang="uk-UA" b="1" dirty="0" smtClean="0"/>
              <a:t>получить </a:t>
            </a:r>
            <a:r>
              <a:rPr lang="uk-UA" b="1" dirty="0" err="1" smtClean="0"/>
              <a:t>еще</a:t>
            </a:r>
            <a:r>
              <a:rPr lang="uk-UA" b="1" dirty="0" smtClean="0"/>
              <a:t> </a:t>
            </a:r>
            <a:r>
              <a:rPr lang="uk-UA" b="1" dirty="0" err="1" smtClean="0"/>
              <a:t>некоторое</a:t>
            </a:r>
            <a:r>
              <a:rPr lang="uk-UA" b="1" dirty="0" smtClean="0"/>
              <a:t> </a:t>
            </a:r>
            <a:r>
              <a:rPr lang="uk-UA" b="1" dirty="0" err="1" smtClean="0"/>
              <a:t>количество</a:t>
            </a:r>
            <a:r>
              <a:rPr lang="uk-UA" b="1" dirty="0" smtClean="0"/>
              <a:t> </a:t>
            </a:r>
            <a:r>
              <a:rPr lang="uk-UA" b="1" dirty="0" err="1" smtClean="0"/>
              <a:t>продукта</a:t>
            </a:r>
            <a:r>
              <a:rPr lang="uk-UA" b="1" dirty="0" smtClean="0"/>
              <a:t>. </a:t>
            </a:r>
            <a:r>
              <a:rPr lang="uk-UA" b="1" dirty="0" err="1" smtClean="0"/>
              <a:t>Ацетилсалициловую</a:t>
            </a:r>
            <a:r>
              <a:rPr lang="uk-UA" b="1" dirty="0" smtClean="0"/>
              <a:t> </a:t>
            </a:r>
            <a:r>
              <a:rPr lang="uk-UA" b="1" dirty="0" smtClean="0"/>
              <a:t>кислоту </a:t>
            </a:r>
            <a:r>
              <a:rPr lang="uk-UA" b="1" dirty="0" err="1" smtClean="0"/>
              <a:t>перекристализируют</a:t>
            </a:r>
            <a:r>
              <a:rPr lang="uk-UA" b="1" dirty="0" smtClean="0"/>
              <a:t> </a:t>
            </a:r>
            <a:r>
              <a:rPr lang="uk-UA" b="1" dirty="0"/>
              <a:t>и</a:t>
            </a:r>
            <a:r>
              <a:rPr lang="uk-UA" b="1" dirty="0" smtClean="0"/>
              <a:t>з </a:t>
            </a:r>
            <a:r>
              <a:rPr lang="uk-UA" b="1" dirty="0" err="1" smtClean="0"/>
              <a:t>бензена</a:t>
            </a:r>
            <a:r>
              <a:rPr lang="uk-UA" b="1" dirty="0" smtClean="0"/>
              <a:t> </a:t>
            </a:r>
            <a:r>
              <a:rPr lang="uk-UA" b="1" dirty="0" err="1" smtClean="0"/>
              <a:t>или</a:t>
            </a:r>
            <a:r>
              <a:rPr lang="uk-UA" b="1" dirty="0" smtClean="0"/>
              <a:t>  </a:t>
            </a:r>
            <a:r>
              <a:rPr lang="uk-UA" b="1" dirty="0" err="1" smtClean="0"/>
              <a:t>хлороформа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350046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smtClean="0"/>
              <a:t>если в  </a:t>
            </a:r>
            <a:r>
              <a:rPr lang="ru-RU" dirty="0" smtClean="0"/>
              <a:t>воду, </a:t>
            </a:r>
            <a:r>
              <a:rPr lang="ru-RU" dirty="0" smtClean="0"/>
              <a:t>где стоят цветы , бросить таблетку аспирина, цветы  простоят дольше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/>
              <a:t>некоторые хозяйки добавляют  аспирин </a:t>
            </a:r>
            <a:r>
              <a:rPr lang="ru-RU" dirty="0" smtClean="0"/>
              <a:t>при </a:t>
            </a:r>
            <a:r>
              <a:rPr lang="ru-RU" dirty="0" smtClean="0"/>
              <a:t>консервации в </a:t>
            </a:r>
            <a:r>
              <a:rPr lang="ru-RU" dirty="0" smtClean="0"/>
              <a:t>банки. </a:t>
            </a:r>
            <a:r>
              <a:rPr lang="ru-RU" dirty="0" smtClean="0"/>
              <a:t>Вроде бы от этого </a:t>
            </a:r>
            <a:r>
              <a:rPr lang="ru-RU" dirty="0" smtClean="0"/>
              <a:t>они </a:t>
            </a:r>
            <a:r>
              <a:rPr lang="ru-RU" dirty="0" smtClean="0"/>
              <a:t>не </a:t>
            </a:r>
            <a:r>
              <a:rPr lang="ru-RU" dirty="0" err="1" smtClean="0"/>
              <a:t>взорвуться</a:t>
            </a:r>
            <a:r>
              <a:rPr lang="ru-RU" dirty="0" smtClean="0"/>
              <a:t>. Достаточно сомнительный совет, </a:t>
            </a:r>
            <a:r>
              <a:rPr lang="ru-RU" dirty="0" smtClean="0"/>
              <a:t>на </a:t>
            </a:r>
            <a:r>
              <a:rPr lang="ru-RU" dirty="0" smtClean="0"/>
              <a:t>мой взгляд.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Лучше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все-таки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применять  аспирин по  прямому назначению!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Будте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здоровы!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http://os1.i.ua/3/1/2812490_cfaffdc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86124"/>
            <a:ext cx="4857784" cy="3143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a.comments.ua/img/201102101313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929066"/>
            <a:ext cx="3571900" cy="26432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0"/>
            <a:ext cx="7239000" cy="6215106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Фармацевтика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—</a:t>
            </a:r>
            <a:r>
              <a:rPr lang="ru-RU" dirty="0" smtClean="0"/>
              <a:t> </a:t>
            </a:r>
            <a:r>
              <a:rPr lang="ru-RU" dirty="0" smtClean="0"/>
              <a:t>часть фармации, </a:t>
            </a:r>
            <a:r>
              <a:rPr lang="ru-RU" dirty="0" err="1" smtClean="0"/>
              <a:t>связаная</a:t>
            </a:r>
            <a:r>
              <a:rPr lang="ru-RU" dirty="0" smtClean="0"/>
              <a:t> непосредственно  с производством лекарств.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Синтетические медицинские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препарати</a:t>
            </a:r>
            <a:r>
              <a:rPr lang="ru-RU" dirty="0" smtClean="0"/>
              <a:t>– это медицинские препараты, которые по происхождению относятся к </a:t>
            </a:r>
            <a:r>
              <a:rPr lang="ru-RU" dirty="0" smtClean="0"/>
              <a:t>ряду </a:t>
            </a:r>
            <a:r>
              <a:rPr lang="ru-RU" dirty="0" smtClean="0"/>
              <a:t>ксенобиотиков ,  то есть  препараты, которые  являются </a:t>
            </a:r>
            <a:r>
              <a:rPr lang="ru-RU" dirty="0" smtClean="0"/>
              <a:t>для </a:t>
            </a:r>
            <a:r>
              <a:rPr lang="ru-RU" dirty="0" smtClean="0"/>
              <a:t>организма чужеродными веществами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023632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Синтетические препараты вытеснили комплексные лекарства  </a:t>
            </a:r>
            <a:r>
              <a:rPr lang="ru-RU" dirty="0" smtClean="0"/>
              <a:t>природного </a:t>
            </a:r>
            <a:r>
              <a:rPr lang="ru-RU" dirty="0" smtClean="0"/>
              <a:t>происхождения.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Один </a:t>
            </a:r>
            <a:r>
              <a:rPr lang="ru-RU" dirty="0"/>
              <a:t>и</a:t>
            </a:r>
            <a:r>
              <a:rPr lang="ru-RU" dirty="0" smtClean="0"/>
              <a:t>з </a:t>
            </a:r>
            <a:r>
              <a:rPr lang="ru-RU" dirty="0" smtClean="0"/>
              <a:t>таких </a:t>
            </a:r>
            <a:r>
              <a:rPr lang="ru-RU" dirty="0" smtClean="0"/>
              <a:t>препаратов</a:t>
            </a:r>
            <a:r>
              <a:rPr lang="ru-RU" dirty="0" smtClean="0"/>
              <a:t>, </a:t>
            </a:r>
            <a:r>
              <a:rPr lang="ru-RU" dirty="0" smtClean="0"/>
              <a:t>который приобрел широкое применение </a:t>
            </a:r>
            <a:r>
              <a:rPr lang="ru-RU" dirty="0" smtClean="0"/>
              <a:t>в </a:t>
            </a:r>
            <a:r>
              <a:rPr lang="ru-RU" dirty="0" smtClean="0"/>
              <a:t>медицине - аспирин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s://encrypted-tbn2.gstatic.com/images?q=tbn:ANd9GcT16qhbJypZfXp8h9ek-_5-Eobv4qDRZFfpuVdo9VUAPdHLGn9nk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3480906" cy="2209513"/>
          </a:xfrm>
          <a:prstGeom prst="rect">
            <a:avLst/>
          </a:prstGeom>
          <a:noFill/>
        </p:spPr>
      </p:pic>
      <p:pic>
        <p:nvPicPr>
          <p:cNvPr id="13316" name="Picture 4" descr="https://encrypted-tbn0.gstatic.com/images?q=tbn:ANd9GcTVUFDsJAbz7r5qOWTxqsc9l7dtuJrcVSj33mkwBs2mv3V9EP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00306"/>
            <a:ext cx="2619375" cy="1743076"/>
          </a:xfrm>
          <a:prstGeom prst="rect">
            <a:avLst/>
          </a:prstGeom>
          <a:noFill/>
        </p:spPr>
      </p:pic>
      <p:pic>
        <p:nvPicPr>
          <p:cNvPr id="13318" name="Picture 6" descr="https://encrypted-tbn2.gstatic.com/images?q=tbn:ANd9GcSd2yQXMG98JUeaY9H0luAgrmbYcfZAMSIHd2pZV1TLUsCjKO3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57200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 smtClean="0"/>
              <a:t>Ацетилсалициловая </a:t>
            </a:r>
            <a:r>
              <a:rPr lang="uk-UA" dirty="0" smtClean="0"/>
              <a:t>кислота</a:t>
            </a:r>
            <a:endParaRPr lang="ru-RU" dirty="0"/>
          </a:p>
        </p:txBody>
      </p:sp>
      <p:pic>
        <p:nvPicPr>
          <p:cNvPr id="10" name="Содержимое 9" descr="Aspiri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060848"/>
            <a:ext cx="3851920" cy="3851920"/>
          </a:xfrm>
        </p:spPr>
      </p:pic>
      <p:sp>
        <p:nvSpPr>
          <p:cNvPr id="11" name="TextBox 10"/>
          <p:cNvSpPr txBox="1"/>
          <p:nvPr/>
        </p:nvSpPr>
        <p:spPr>
          <a:xfrm>
            <a:off x="714348" y="1571612"/>
            <a:ext cx="46434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Ацетилсалициловая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кислота (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аспирин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) —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безцветные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кристалы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моноклинно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й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структуры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,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чистому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виде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без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запаха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но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во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влажной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среде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например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при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контакте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воздухом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приобретает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запах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уксусной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кислоты. </a:t>
            </a:r>
            <a:endParaRPr lang="uk-UA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П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олучают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путем</a:t>
            </a:r>
            <a:endParaRPr lang="uk-UA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взаимодействия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уксусного ангидрида и салициловой  кислоты.Используют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как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противовоспалительное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жаропонижающее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uk-UA" sz="2000" b="1" dirty="0" err="1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безболивающее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b="1" dirty="0" err="1" smtClean="0">
                <a:solidFill>
                  <a:schemeClr val="bg2">
                    <a:lumMod val="25000"/>
                  </a:schemeClr>
                </a:solidFill>
              </a:rPr>
              <a:t>срдство</a:t>
            </a: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uk-U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err="1" smtClean="0"/>
              <a:t>Ростворимость</a:t>
            </a:r>
            <a:r>
              <a:rPr lang="uk-UA" dirty="0" smtClean="0"/>
              <a:t> одного </a:t>
            </a:r>
            <a:r>
              <a:rPr lang="uk-UA" dirty="0" err="1" smtClean="0"/>
              <a:t>грамма</a:t>
            </a:r>
            <a:r>
              <a:rPr lang="uk-UA" dirty="0" smtClean="0"/>
              <a:t> :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-в </a:t>
            </a:r>
            <a:r>
              <a:rPr lang="uk-UA" dirty="0" err="1" smtClean="0"/>
              <a:t>воде</a:t>
            </a:r>
            <a:r>
              <a:rPr lang="uk-UA" dirty="0" smtClean="0"/>
              <a:t>: </a:t>
            </a:r>
            <a:r>
              <a:rPr lang="uk-UA" dirty="0" smtClean="0"/>
              <a:t>25 °C — 300 </a:t>
            </a:r>
            <a:r>
              <a:rPr lang="uk-UA" dirty="0" err="1" smtClean="0"/>
              <a:t>мл</a:t>
            </a:r>
            <a:r>
              <a:rPr lang="uk-UA" dirty="0" smtClean="0"/>
              <a:t>; 37 °C — 100мл</a:t>
            </a:r>
          </a:p>
          <a:p>
            <a:pPr>
              <a:buNone/>
            </a:pPr>
            <a:r>
              <a:rPr lang="uk-UA" dirty="0" smtClean="0"/>
              <a:t>-в </a:t>
            </a:r>
            <a:r>
              <a:rPr lang="uk-UA" dirty="0" err="1" smtClean="0"/>
              <a:t>спирте</a:t>
            </a:r>
            <a:r>
              <a:rPr lang="uk-UA" dirty="0" smtClean="0"/>
              <a:t> </a:t>
            </a:r>
            <a:r>
              <a:rPr lang="uk-UA" dirty="0" smtClean="0"/>
              <a:t>5 </a:t>
            </a:r>
            <a:r>
              <a:rPr lang="uk-UA" dirty="0" err="1" smtClean="0"/>
              <a:t>мл-в</a:t>
            </a:r>
            <a:r>
              <a:rPr lang="uk-UA" dirty="0" smtClean="0"/>
              <a:t> </a:t>
            </a:r>
            <a:r>
              <a:rPr lang="uk-UA" dirty="0" err="1" smtClean="0"/>
              <a:t>хлороформе</a:t>
            </a:r>
            <a:r>
              <a:rPr lang="uk-UA" dirty="0" smtClean="0"/>
              <a:t> </a:t>
            </a:r>
            <a:r>
              <a:rPr lang="uk-UA" dirty="0" smtClean="0"/>
              <a:t>17 </a:t>
            </a:r>
            <a:r>
              <a:rPr lang="uk-UA" dirty="0" err="1" smtClean="0"/>
              <a:t>мл-в</a:t>
            </a:r>
            <a:r>
              <a:rPr lang="uk-UA" dirty="0" smtClean="0"/>
              <a:t> </a:t>
            </a:r>
            <a:r>
              <a:rPr lang="uk-UA" dirty="0" err="1" smtClean="0"/>
              <a:t>етере</a:t>
            </a:r>
            <a:r>
              <a:rPr lang="uk-UA" dirty="0" smtClean="0"/>
              <a:t> </a:t>
            </a:r>
            <a:r>
              <a:rPr lang="uk-UA" dirty="0" smtClean="0"/>
              <a:t>10-15 </a:t>
            </a:r>
            <a:r>
              <a:rPr lang="uk-UA" dirty="0" err="1" smtClean="0"/>
              <a:t>мл</a:t>
            </a: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err="1" smtClean="0"/>
              <a:t>Розпадается</a:t>
            </a:r>
            <a:r>
              <a:rPr lang="uk-UA" dirty="0" smtClean="0"/>
              <a:t> в </a:t>
            </a:r>
            <a:r>
              <a:rPr lang="uk-UA" dirty="0" err="1" smtClean="0"/>
              <a:t>кипящей</a:t>
            </a:r>
            <a:r>
              <a:rPr lang="uk-UA" dirty="0" smtClean="0"/>
              <a:t> </a:t>
            </a:r>
            <a:r>
              <a:rPr lang="uk-UA" dirty="0" err="1" smtClean="0"/>
              <a:t>воде</a:t>
            </a:r>
            <a:r>
              <a:rPr lang="uk-UA" dirty="0" smtClean="0"/>
              <a:t> и при </a:t>
            </a:r>
            <a:r>
              <a:rPr lang="uk-UA" dirty="0" err="1" smtClean="0"/>
              <a:t>растворении</a:t>
            </a:r>
            <a:r>
              <a:rPr lang="uk-UA" dirty="0" smtClean="0"/>
              <a:t> в </a:t>
            </a:r>
            <a:r>
              <a:rPr lang="uk-UA" dirty="0" err="1" smtClean="0"/>
              <a:t>щелочных</a:t>
            </a:r>
            <a:r>
              <a:rPr lang="uk-UA" dirty="0" smtClean="0"/>
              <a:t> </a:t>
            </a:r>
            <a:r>
              <a:rPr lang="uk-UA" dirty="0" err="1" smtClean="0"/>
              <a:t>растворах</a:t>
            </a:r>
            <a:r>
              <a:rPr lang="uk-UA" dirty="0" smtClean="0"/>
              <a:t>. </a:t>
            </a:r>
            <a:r>
              <a:rPr lang="uk-UA" dirty="0" err="1" smtClean="0"/>
              <a:t>Хорошо</a:t>
            </a:r>
            <a:r>
              <a:rPr lang="uk-UA" dirty="0" smtClean="0"/>
              <a:t> </a:t>
            </a:r>
            <a:r>
              <a:rPr lang="uk-UA" dirty="0" err="1" smtClean="0"/>
              <a:t>розтворимые</a:t>
            </a:r>
            <a:r>
              <a:rPr lang="uk-UA" dirty="0" smtClean="0"/>
              <a:t> </a:t>
            </a:r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 err="1" smtClean="0"/>
              <a:t>воде</a:t>
            </a:r>
            <a:r>
              <a:rPr lang="uk-UA" dirty="0" smtClean="0"/>
              <a:t> </a:t>
            </a:r>
            <a:r>
              <a:rPr lang="uk-UA" dirty="0" err="1" smtClean="0"/>
              <a:t>неорганические</a:t>
            </a:r>
            <a:r>
              <a:rPr lang="uk-UA" dirty="0" smtClean="0"/>
              <a:t>  соли </a:t>
            </a:r>
            <a:r>
              <a:rPr lang="uk-UA" dirty="0" err="1" smtClean="0"/>
              <a:t>ацетилсалициловой</a:t>
            </a:r>
            <a:r>
              <a:rPr lang="uk-UA" dirty="0" smtClean="0"/>
              <a:t> кислоты, </a:t>
            </a:r>
            <a:r>
              <a:rPr lang="uk-UA" dirty="0" err="1" smtClean="0"/>
              <a:t>однако</a:t>
            </a:r>
            <a:r>
              <a:rPr lang="uk-UA" dirty="0" smtClean="0"/>
              <a:t>  </a:t>
            </a:r>
            <a:r>
              <a:rPr lang="uk-UA" dirty="0" err="1" smtClean="0"/>
              <a:t>такие</a:t>
            </a:r>
            <a:r>
              <a:rPr lang="uk-UA" dirty="0" smtClean="0"/>
              <a:t> </a:t>
            </a:r>
            <a:r>
              <a:rPr lang="uk-UA" dirty="0" err="1" smtClean="0"/>
              <a:t>растворы</a:t>
            </a:r>
            <a:r>
              <a:rPr lang="uk-UA" dirty="0" smtClean="0"/>
              <a:t> </a:t>
            </a:r>
            <a:r>
              <a:rPr lang="uk-UA" dirty="0" err="1" smtClean="0"/>
              <a:t>нестойкие</a:t>
            </a:r>
            <a:r>
              <a:rPr lang="uk-UA" dirty="0" smtClean="0"/>
              <a:t> и при </a:t>
            </a:r>
            <a:r>
              <a:rPr lang="uk-UA" dirty="0" err="1" smtClean="0"/>
              <a:t>этих</a:t>
            </a:r>
            <a:r>
              <a:rPr lang="uk-UA" dirty="0" smtClean="0"/>
              <a:t> </a:t>
            </a:r>
            <a:r>
              <a:rPr lang="uk-UA" dirty="0" err="1" smtClean="0"/>
              <a:t>условиях</a:t>
            </a:r>
            <a:r>
              <a:rPr lang="uk-UA" dirty="0" smtClean="0"/>
              <a:t> </a:t>
            </a:r>
            <a:r>
              <a:rPr lang="uk-UA" dirty="0" err="1" smtClean="0"/>
              <a:t>ацетилсалициловая</a:t>
            </a:r>
            <a:r>
              <a:rPr lang="uk-UA" dirty="0" smtClean="0"/>
              <a:t> </a:t>
            </a:r>
            <a:r>
              <a:rPr lang="uk-UA" dirty="0" smtClean="0"/>
              <a:t>кислота </a:t>
            </a:r>
            <a:r>
              <a:rPr lang="uk-UA" dirty="0" err="1" smtClean="0"/>
              <a:t>быстро</a:t>
            </a:r>
            <a:r>
              <a:rPr lang="uk-UA" dirty="0" smtClean="0"/>
              <a:t> </a:t>
            </a:r>
            <a:r>
              <a:rPr lang="uk-UA" dirty="0" err="1" smtClean="0"/>
              <a:t>гидролизируется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err="1" smtClean="0"/>
              <a:t>Как</a:t>
            </a:r>
            <a:r>
              <a:rPr lang="uk-UA" dirty="0" smtClean="0"/>
              <a:t> </a:t>
            </a:r>
            <a:r>
              <a:rPr lang="uk-UA" dirty="0" err="1" smtClean="0"/>
              <a:t>лекарственное</a:t>
            </a:r>
            <a:r>
              <a:rPr lang="uk-UA" dirty="0" smtClean="0"/>
              <a:t> </a:t>
            </a:r>
            <a:r>
              <a:rPr lang="uk-UA" dirty="0" err="1" smtClean="0"/>
              <a:t>средство</a:t>
            </a:r>
            <a:r>
              <a:rPr lang="uk-UA" dirty="0" smtClean="0"/>
              <a:t> </a:t>
            </a:r>
            <a:r>
              <a:rPr lang="uk-UA" dirty="0" err="1" smtClean="0"/>
              <a:t>ацетилсалициловая</a:t>
            </a:r>
            <a:r>
              <a:rPr lang="uk-UA" dirty="0" smtClean="0"/>
              <a:t>  </a:t>
            </a:r>
            <a:r>
              <a:rPr lang="uk-UA" dirty="0" smtClean="0"/>
              <a:t>кислота широко </a:t>
            </a:r>
            <a:r>
              <a:rPr lang="uk-UA" dirty="0" err="1" smtClean="0"/>
              <a:t>известна</a:t>
            </a:r>
            <a:r>
              <a:rPr lang="uk-UA" dirty="0" smtClean="0"/>
              <a:t>  в </a:t>
            </a:r>
            <a:r>
              <a:rPr lang="uk-UA" dirty="0" err="1" smtClean="0"/>
              <a:t>мире</a:t>
            </a:r>
            <a:r>
              <a:rPr lang="uk-UA" dirty="0" smtClean="0"/>
              <a:t> </a:t>
            </a:r>
            <a:r>
              <a:rPr lang="uk-UA" dirty="0" err="1" smtClean="0"/>
              <a:t>под</a:t>
            </a:r>
            <a:r>
              <a:rPr lang="uk-UA" dirty="0" smtClean="0"/>
              <a:t> </a:t>
            </a:r>
            <a:r>
              <a:rPr lang="uk-UA" dirty="0" err="1" smtClean="0"/>
              <a:t>запатентованной</a:t>
            </a:r>
            <a:r>
              <a:rPr lang="uk-UA" dirty="0" smtClean="0"/>
              <a:t> </a:t>
            </a:r>
            <a:r>
              <a:rPr lang="uk-UA" dirty="0" err="1" smtClean="0"/>
              <a:t>торговой</a:t>
            </a:r>
            <a:r>
              <a:rPr lang="uk-UA" dirty="0" smtClean="0"/>
              <a:t> </a:t>
            </a:r>
            <a:r>
              <a:rPr lang="uk-UA" dirty="0" err="1" smtClean="0"/>
              <a:t>маркой</a:t>
            </a:r>
            <a:r>
              <a:rPr lang="uk-UA" dirty="0" smtClean="0"/>
              <a:t>  </a:t>
            </a:r>
            <a:r>
              <a:rPr lang="uk-UA" dirty="0" smtClean="0"/>
              <a:t>«</a:t>
            </a:r>
            <a:r>
              <a:rPr lang="uk-UA" dirty="0" err="1" smtClean="0"/>
              <a:t>Аспирин</a:t>
            </a:r>
            <a:r>
              <a:rPr lang="uk-UA" dirty="0" smtClean="0"/>
              <a:t>» </a:t>
            </a:r>
            <a:r>
              <a:rPr lang="uk-UA" dirty="0" err="1" smtClean="0"/>
              <a:t>фирми</a:t>
            </a:r>
            <a:r>
              <a:rPr lang="uk-UA" dirty="0" smtClean="0"/>
              <a:t> </a:t>
            </a:r>
            <a:r>
              <a:rPr lang="uk-UA" dirty="0" smtClean="0"/>
              <a:t>«</a:t>
            </a:r>
            <a:r>
              <a:rPr lang="uk-UA" dirty="0" err="1" smtClean="0"/>
              <a:t>Bayer</a:t>
            </a:r>
            <a:r>
              <a:rPr lang="uk-UA" dirty="0" smtClean="0"/>
              <a:t>».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Свойства</a:t>
            </a:r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7239000" cy="633700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uk-UA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r>
              <a:rPr lang="uk-UA" dirty="0" err="1" smtClean="0"/>
              <a:t>Химическое</a:t>
            </a:r>
            <a:r>
              <a:rPr lang="uk-UA" dirty="0" smtClean="0"/>
              <a:t> </a:t>
            </a:r>
            <a:r>
              <a:rPr lang="uk-UA" dirty="0" err="1" smtClean="0"/>
              <a:t>название</a:t>
            </a:r>
            <a:r>
              <a:rPr lang="uk-UA" dirty="0" smtClean="0"/>
              <a:t>	                2-(</a:t>
            </a:r>
            <a:r>
              <a:rPr lang="uk-UA" dirty="0" err="1" smtClean="0"/>
              <a:t>Ацетилокси</a:t>
            </a:r>
            <a:r>
              <a:rPr lang="uk-UA" dirty="0" smtClean="0"/>
              <a:t>)</a:t>
            </a:r>
            <a:r>
              <a:rPr lang="uk-UA" dirty="0" err="1" smtClean="0"/>
              <a:t>бензойная</a:t>
            </a:r>
            <a:r>
              <a:rPr lang="uk-UA" dirty="0" smtClean="0"/>
              <a:t>    кислота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Химическая</a:t>
            </a:r>
            <a:r>
              <a:rPr lang="uk-UA" dirty="0" smtClean="0"/>
              <a:t> формула                                      </a:t>
            </a:r>
            <a:r>
              <a:rPr lang="uk-UA" dirty="0" smtClean="0"/>
              <a:t>	       C</a:t>
            </a:r>
            <a:r>
              <a:rPr lang="uk-UA" sz="2000" dirty="0" smtClean="0"/>
              <a:t>9</a:t>
            </a:r>
            <a:r>
              <a:rPr lang="uk-UA" dirty="0" smtClean="0"/>
              <a:t>H</a:t>
            </a:r>
            <a:r>
              <a:rPr lang="uk-UA" sz="2300" dirty="0" smtClean="0"/>
              <a:t>8</a:t>
            </a:r>
            <a:r>
              <a:rPr lang="uk-UA" dirty="0" smtClean="0"/>
              <a:t>O</a:t>
            </a:r>
            <a:r>
              <a:rPr lang="uk-UA" sz="2300" dirty="0" smtClean="0"/>
              <a:t>4</a:t>
            </a:r>
          </a:p>
          <a:p>
            <a:pPr>
              <a:buNone/>
            </a:pPr>
            <a:r>
              <a:rPr lang="uk-UA" dirty="0" err="1" smtClean="0"/>
              <a:t>Молярная</a:t>
            </a:r>
            <a:r>
              <a:rPr lang="uk-UA" dirty="0" smtClean="0"/>
              <a:t> </a:t>
            </a:r>
            <a:r>
              <a:rPr lang="uk-UA" dirty="0" err="1" smtClean="0"/>
              <a:t>масса</a:t>
            </a:r>
            <a:r>
              <a:rPr lang="uk-UA" dirty="0" smtClean="0"/>
              <a:t>                                                     </a:t>
            </a:r>
            <a:r>
              <a:rPr lang="uk-UA" dirty="0" smtClean="0"/>
              <a:t>180.16</a:t>
            </a:r>
          </a:p>
          <a:p>
            <a:pPr>
              <a:buNone/>
            </a:pPr>
            <a:r>
              <a:rPr lang="uk-UA" dirty="0" err="1" smtClean="0"/>
              <a:t>Синонимы</a:t>
            </a:r>
            <a:endParaRPr lang="uk-UA" dirty="0" smtClean="0"/>
          </a:p>
          <a:p>
            <a:pPr algn="r">
              <a:buNone/>
            </a:pPr>
            <a:r>
              <a:rPr lang="uk-UA" dirty="0" smtClean="0"/>
              <a:t>                                 </a:t>
            </a:r>
            <a:r>
              <a:rPr lang="uk-UA" dirty="0" err="1" smtClean="0"/>
              <a:t>Аспи</a:t>
            </a:r>
            <a:r>
              <a:rPr lang="uk-UA" dirty="0" smtClean="0"/>
              <a:t> </a:t>
            </a:r>
            <a:r>
              <a:rPr lang="uk-UA" dirty="0" err="1" smtClean="0"/>
              <a:t>рин</a:t>
            </a:r>
            <a:r>
              <a:rPr lang="uk-UA" dirty="0" smtClean="0"/>
              <a:t>, </a:t>
            </a:r>
            <a:r>
              <a:rPr lang="uk-UA" dirty="0" smtClean="0"/>
              <a:t>2-ацетоксибензойная </a:t>
            </a:r>
            <a:r>
              <a:rPr lang="uk-UA" dirty="0" smtClean="0"/>
              <a:t>кислота, ацетат </a:t>
            </a:r>
            <a:r>
              <a:rPr lang="uk-UA" dirty="0" smtClean="0"/>
              <a:t>салициловой кислоты</a:t>
            </a:r>
            <a:endParaRPr lang="uk-UA" dirty="0" smtClean="0"/>
          </a:p>
          <a:p>
            <a:pPr algn="ctr">
              <a:buNone/>
            </a:pPr>
            <a:r>
              <a:rPr lang="uk-UA" b="1" dirty="0" err="1" smtClean="0">
                <a:solidFill>
                  <a:srgbClr val="FF0000"/>
                </a:solidFill>
              </a:rPr>
              <a:t>Физические</a:t>
            </a:r>
            <a:r>
              <a:rPr lang="uk-UA" b="1" dirty="0" smtClean="0">
                <a:solidFill>
                  <a:srgbClr val="FF0000"/>
                </a:solidFill>
              </a:rPr>
              <a:t>  </a:t>
            </a:r>
            <a:r>
              <a:rPr lang="uk-UA" b="1" dirty="0" err="1" smtClean="0">
                <a:solidFill>
                  <a:srgbClr val="FF0000"/>
                </a:solidFill>
              </a:rPr>
              <a:t>свойства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Температура </a:t>
            </a:r>
            <a:r>
              <a:rPr lang="uk-UA" dirty="0" err="1" smtClean="0"/>
              <a:t>плавления</a:t>
            </a:r>
            <a:r>
              <a:rPr lang="uk-UA" dirty="0" smtClean="0"/>
              <a:t>              </a:t>
            </a:r>
            <a:r>
              <a:rPr lang="uk-UA" dirty="0" smtClean="0"/>
              <a:t>135 °C </a:t>
            </a:r>
            <a:r>
              <a:rPr lang="uk-UA" dirty="0" smtClean="0"/>
              <a:t>(</a:t>
            </a:r>
            <a:r>
              <a:rPr lang="uk-UA" dirty="0" err="1" smtClean="0"/>
              <a:t>быстрее</a:t>
            </a:r>
            <a:r>
              <a:rPr lang="uk-UA" dirty="0" smtClean="0"/>
              <a:t> </a:t>
            </a:r>
            <a:r>
              <a:rPr lang="uk-UA" dirty="0" err="1" smtClean="0"/>
              <a:t>нагревания</a:t>
            </a:r>
            <a:r>
              <a:rPr lang="uk-UA" dirty="0" smtClean="0"/>
              <a:t>)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Температура </a:t>
            </a:r>
            <a:r>
              <a:rPr lang="uk-UA" dirty="0" err="1" smtClean="0"/>
              <a:t>кипения</a:t>
            </a:r>
            <a:r>
              <a:rPr lang="uk-UA" dirty="0" smtClean="0"/>
              <a:t>	               135 °C (</a:t>
            </a:r>
            <a:r>
              <a:rPr lang="uk-UA" dirty="0" err="1" smtClean="0"/>
              <a:t>розлажение</a:t>
            </a:r>
            <a:r>
              <a:rPr lang="uk-UA" dirty="0" smtClean="0"/>
              <a:t>)</a:t>
            </a:r>
            <a:endParaRPr lang="uk-UA" dirty="0" smtClean="0"/>
          </a:p>
          <a:p>
            <a:pPr>
              <a:buNone/>
            </a:pPr>
            <a:r>
              <a:rPr lang="uk-UA" dirty="0" err="1" smtClean="0"/>
              <a:t>Критическая</a:t>
            </a:r>
            <a:r>
              <a:rPr lang="uk-UA" dirty="0" smtClean="0"/>
              <a:t> </a:t>
            </a:r>
            <a:r>
              <a:rPr lang="uk-UA" dirty="0" smtClean="0"/>
              <a:t>температура	                н/д</a:t>
            </a:r>
          </a:p>
          <a:p>
            <a:pPr>
              <a:buNone/>
            </a:pPr>
            <a:r>
              <a:rPr lang="uk-UA" dirty="0" err="1" smtClean="0"/>
              <a:t>Плотность</a:t>
            </a:r>
            <a:r>
              <a:rPr lang="uk-UA" dirty="0" smtClean="0"/>
              <a:t> </a:t>
            </a:r>
            <a:r>
              <a:rPr lang="uk-UA" dirty="0" smtClean="0"/>
              <a:t>	                              1,4 г/см3</a:t>
            </a:r>
          </a:p>
          <a:p>
            <a:pPr algn="ctr">
              <a:buNone/>
            </a:pPr>
            <a:r>
              <a:rPr lang="uk-UA" b="1" dirty="0" err="1">
                <a:solidFill>
                  <a:srgbClr val="FF0000"/>
                </a:solidFill>
              </a:rPr>
              <a:t>Кислотно-основныесвойства</a:t>
            </a:r>
            <a:r>
              <a:rPr lang="uk-UA" b="1" dirty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/>
              <a:t>pKa</a:t>
            </a:r>
            <a:r>
              <a:rPr lang="uk-UA" dirty="0" smtClean="0"/>
              <a:t>                                           </a:t>
            </a:r>
            <a:r>
              <a:rPr lang="uk-UA" dirty="0" smtClean="0"/>
              <a:t>	  </a:t>
            </a:r>
            <a:r>
              <a:rPr lang="uk-UA" dirty="0" err="1" smtClean="0"/>
              <a:t>pK</a:t>
            </a:r>
            <a:r>
              <a:rPr lang="uk-UA" dirty="0" smtClean="0"/>
              <a:t> (25 °C) 3.49</a:t>
            </a:r>
          </a:p>
          <a:p>
            <a:pPr algn="ctr">
              <a:buNone/>
            </a:pPr>
            <a:r>
              <a:rPr lang="uk-UA" b="1" dirty="0" err="1" smtClean="0">
                <a:solidFill>
                  <a:srgbClr val="FF0000"/>
                </a:solidFill>
              </a:rPr>
              <a:t>Огнеопасность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dirty="0" smtClean="0"/>
              <a:t>Температура </a:t>
            </a:r>
            <a:r>
              <a:rPr lang="uk-UA" dirty="0" err="1" smtClean="0"/>
              <a:t>вспыхивания</a:t>
            </a:r>
            <a:r>
              <a:rPr lang="uk-UA" dirty="0" smtClean="0"/>
              <a:t> </a:t>
            </a:r>
            <a:r>
              <a:rPr lang="uk-UA" dirty="0" smtClean="0"/>
              <a:t>	                  н/д</a:t>
            </a:r>
          </a:p>
          <a:p>
            <a:pPr>
              <a:buNone/>
            </a:pPr>
            <a:r>
              <a:rPr lang="uk-UA" dirty="0" smtClean="0"/>
              <a:t>Температура </a:t>
            </a:r>
            <a:r>
              <a:rPr lang="uk-UA" dirty="0" err="1" smtClean="0"/>
              <a:t>самозагорания</a:t>
            </a:r>
            <a:r>
              <a:rPr lang="uk-UA" dirty="0" smtClean="0"/>
              <a:t> </a:t>
            </a:r>
            <a:r>
              <a:rPr lang="uk-UA" dirty="0" smtClean="0"/>
              <a:t>	   490 °C</a:t>
            </a:r>
          </a:p>
          <a:p>
            <a:pPr>
              <a:buNone/>
            </a:pPr>
            <a:r>
              <a:rPr lang="uk-UA" dirty="0" err="1" smtClean="0"/>
              <a:t>Взрываопасная</a:t>
            </a:r>
            <a:r>
              <a:rPr lang="uk-UA" dirty="0" smtClean="0"/>
              <a:t> </a:t>
            </a:r>
            <a:r>
              <a:rPr lang="uk-UA" dirty="0" err="1" smtClean="0"/>
              <a:t>концентрация</a:t>
            </a:r>
            <a:r>
              <a:rPr lang="uk-UA" dirty="0" smtClean="0"/>
              <a:t> </a:t>
            </a:r>
            <a:r>
              <a:rPr lang="uk-UA" dirty="0" smtClean="0"/>
              <a:t>	    н/д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Структурная</a:t>
            </a:r>
            <a:r>
              <a:rPr lang="uk-UA" dirty="0" smtClean="0"/>
              <a:t> и </a:t>
            </a:r>
            <a:r>
              <a:rPr lang="uk-UA" dirty="0" err="1" smtClean="0"/>
              <a:t>шаростержневая</a:t>
            </a:r>
            <a:r>
              <a:rPr lang="uk-UA" dirty="0" smtClean="0"/>
              <a:t> </a:t>
            </a:r>
            <a:r>
              <a:rPr lang="uk-UA" dirty="0" err="1" smtClean="0"/>
              <a:t>модели</a:t>
            </a:r>
            <a:r>
              <a:rPr lang="uk-UA" dirty="0" smtClean="0"/>
              <a:t> </a:t>
            </a:r>
            <a:r>
              <a:rPr lang="uk-UA" dirty="0" err="1" smtClean="0"/>
              <a:t>аспирина</a:t>
            </a:r>
            <a:endParaRPr lang="ru-RU" dirty="0"/>
          </a:p>
        </p:txBody>
      </p:sp>
      <p:pic>
        <p:nvPicPr>
          <p:cNvPr id="4" name="Содержимое 3" descr="Acetylsalicylsäure2.svg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714625"/>
            <a:ext cx="4500563" cy="2643188"/>
          </a:xfrm>
        </p:spPr>
      </p:pic>
      <p:pic>
        <p:nvPicPr>
          <p:cNvPr id="18434" name="Picture 2" descr="https://encrypted-tbn0.gstatic.com/images?q=tbn:ANd9GcSkvgWZ6stXHMZnr_EpBMRsbxlkrFavN-wgLP3baRIcNKgXis4Qx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929090" cy="29289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uk-UA" sz="1700" dirty="0" smtClean="0"/>
              <a:t>	</a:t>
            </a:r>
            <a:r>
              <a:rPr lang="uk-UA" sz="1700" b="1" dirty="0" smtClean="0"/>
              <a:t>У  </a:t>
            </a:r>
            <a:r>
              <a:rPr lang="uk-UA" sz="1700" b="1" dirty="0" smtClean="0"/>
              <a:t>одного </a:t>
            </a:r>
            <a:r>
              <a:rPr lang="uk-UA" sz="1700" b="1" dirty="0" smtClean="0"/>
              <a:t>из  </a:t>
            </a:r>
            <a:r>
              <a:rPr lang="uk-UA" sz="1700" b="1" dirty="0" err="1" smtClean="0"/>
              <a:t>сотрудников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фирмы</a:t>
            </a:r>
            <a:r>
              <a:rPr lang="uk-UA" sz="1700" b="1" dirty="0" smtClean="0"/>
              <a:t>  </a:t>
            </a:r>
            <a:r>
              <a:rPr lang="uk-UA" sz="1700" b="1" dirty="0" smtClean="0"/>
              <a:t>«</a:t>
            </a:r>
            <a:r>
              <a:rPr lang="uk-UA" sz="1700" b="1" dirty="0" err="1" smtClean="0"/>
              <a:t>Байер</a:t>
            </a:r>
            <a:r>
              <a:rPr lang="uk-UA" sz="1700" b="1" dirty="0" smtClean="0"/>
              <a:t>» </a:t>
            </a:r>
            <a:r>
              <a:rPr lang="uk-UA" sz="1700" b="1" dirty="0" smtClean="0"/>
              <a:t>по </a:t>
            </a:r>
            <a:r>
              <a:rPr lang="uk-UA" sz="1700" b="1" dirty="0" err="1" smtClean="0"/>
              <a:t>имени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Феликс</a:t>
            </a:r>
            <a:r>
              <a:rPr lang="uk-UA" sz="1700" b="1" dirty="0" smtClean="0"/>
              <a:t> </a:t>
            </a:r>
            <a:r>
              <a:rPr lang="uk-UA" sz="1700" b="1" dirty="0" smtClean="0"/>
              <a:t>Гофман, </a:t>
            </a:r>
            <a:r>
              <a:rPr lang="uk-UA" sz="1700" b="1" dirty="0" err="1" smtClean="0"/>
              <a:t>который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занимался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анилиновыми</a:t>
            </a:r>
            <a:r>
              <a:rPr lang="uk-UA" sz="1700" b="1" dirty="0" smtClean="0"/>
              <a:t> красителями , </a:t>
            </a:r>
            <a:r>
              <a:rPr lang="uk-UA" sz="1700" b="1" dirty="0" err="1" smtClean="0"/>
              <a:t>отец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страдал</a:t>
            </a:r>
            <a:r>
              <a:rPr lang="uk-UA" sz="1700" b="1" dirty="0" smtClean="0"/>
              <a:t> артритом, </a:t>
            </a:r>
            <a:r>
              <a:rPr lang="uk-UA" sz="1700" b="1" dirty="0" err="1" smtClean="0"/>
              <a:t>но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имел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непереносимость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салицилатов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натрия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из-за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хронического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воспаления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желудка</a:t>
            </a:r>
            <a:r>
              <a:rPr lang="uk-UA" sz="1700" b="1" dirty="0" smtClean="0"/>
              <a:t>. </a:t>
            </a:r>
            <a:r>
              <a:rPr lang="uk-UA" sz="1700" b="1" dirty="0" smtClean="0"/>
              <a:t>Гофман </a:t>
            </a:r>
            <a:r>
              <a:rPr lang="uk-UA" sz="1700" b="1" dirty="0" err="1" smtClean="0"/>
              <a:t>розыскивал</a:t>
            </a:r>
            <a:r>
              <a:rPr lang="uk-UA" sz="1700" b="1" dirty="0" smtClean="0"/>
              <a:t>  </a:t>
            </a:r>
            <a:r>
              <a:rPr lang="uk-UA" sz="1700" b="1" dirty="0" smtClean="0"/>
              <a:t>в </a:t>
            </a:r>
            <a:r>
              <a:rPr lang="uk-UA" sz="1700" b="1" dirty="0" err="1" smtClean="0"/>
              <a:t>химической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литературе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сведения</a:t>
            </a:r>
            <a:r>
              <a:rPr lang="uk-UA" sz="1700" b="1" dirty="0" smtClean="0"/>
              <a:t>  </a:t>
            </a:r>
            <a:r>
              <a:rPr lang="uk-UA" sz="1700" b="1" dirty="0" smtClean="0"/>
              <a:t>про </a:t>
            </a:r>
            <a:r>
              <a:rPr lang="uk-UA" sz="1700" b="1" dirty="0" err="1" smtClean="0"/>
              <a:t>производные</a:t>
            </a:r>
            <a:r>
              <a:rPr lang="uk-UA" sz="1700" b="1" dirty="0" smtClean="0"/>
              <a:t>  </a:t>
            </a:r>
            <a:r>
              <a:rPr lang="uk-UA" sz="1700" b="1" dirty="0" err="1" smtClean="0"/>
              <a:t>салицилату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натрия</a:t>
            </a:r>
            <a:r>
              <a:rPr lang="uk-UA" sz="1700" b="1" dirty="0" smtClean="0"/>
              <a:t>  с </a:t>
            </a:r>
            <a:r>
              <a:rPr lang="uk-UA" sz="1700" b="1" dirty="0" err="1" smtClean="0"/>
              <a:t>меншей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кислотностью</a:t>
            </a:r>
            <a:r>
              <a:rPr lang="uk-UA" sz="1700" b="1" dirty="0" smtClean="0"/>
              <a:t> и </a:t>
            </a:r>
            <a:r>
              <a:rPr lang="uk-UA" sz="1700" b="1" dirty="0" err="1" smtClean="0"/>
              <a:t>наткнулся</a:t>
            </a:r>
            <a:r>
              <a:rPr lang="uk-UA" sz="1700" b="1" dirty="0" smtClean="0"/>
              <a:t> </a:t>
            </a:r>
            <a:r>
              <a:rPr lang="uk-UA" sz="1700" b="1" dirty="0" smtClean="0"/>
              <a:t>на </a:t>
            </a:r>
            <a:r>
              <a:rPr lang="uk-UA" sz="1700" b="1" dirty="0" err="1" smtClean="0"/>
              <a:t>данные</a:t>
            </a:r>
            <a:r>
              <a:rPr lang="uk-UA" sz="1700" b="1" dirty="0" smtClean="0"/>
              <a:t> </a:t>
            </a:r>
            <a:r>
              <a:rPr lang="uk-UA" sz="1700" b="1" dirty="0" smtClean="0"/>
              <a:t>про </a:t>
            </a:r>
            <a:r>
              <a:rPr lang="uk-UA" sz="1700" b="1" dirty="0" err="1" smtClean="0"/>
              <a:t>ацетилсалициловую</a:t>
            </a:r>
            <a:r>
              <a:rPr lang="uk-UA" sz="1700" b="1" dirty="0" smtClean="0"/>
              <a:t> </a:t>
            </a:r>
            <a:r>
              <a:rPr lang="uk-UA" sz="1700" b="1" dirty="0" smtClean="0"/>
              <a:t>кислоту </a:t>
            </a:r>
            <a:r>
              <a:rPr lang="uk-UA" sz="1700" b="1" dirty="0" smtClean="0"/>
              <a:t>(</a:t>
            </a:r>
            <a:r>
              <a:rPr lang="uk-UA" sz="1700" b="1" dirty="0" err="1" smtClean="0"/>
              <a:t>она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была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синтезирована</a:t>
            </a:r>
            <a:r>
              <a:rPr lang="uk-UA" sz="1700" b="1" dirty="0" smtClean="0"/>
              <a:t> </a:t>
            </a:r>
            <a:r>
              <a:rPr lang="uk-UA" sz="1700" b="1" dirty="0" smtClean="0"/>
              <a:t>30 </a:t>
            </a:r>
            <a:r>
              <a:rPr lang="uk-UA" sz="1700" b="1" dirty="0" err="1" smtClean="0"/>
              <a:t>годами</a:t>
            </a:r>
            <a:r>
              <a:rPr lang="uk-UA" sz="1700" b="1" dirty="0" smtClean="0"/>
              <a:t>  </a:t>
            </a:r>
            <a:r>
              <a:rPr lang="uk-UA" sz="1700" b="1" dirty="0" err="1" smtClean="0"/>
              <a:t>ранее</a:t>
            </a:r>
            <a:r>
              <a:rPr lang="uk-UA" sz="1700" b="1" dirty="0" smtClean="0"/>
              <a:t>).</a:t>
            </a:r>
            <a:endParaRPr lang="uk-UA" sz="1700" b="1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uk-UA" sz="1700" b="1" dirty="0" smtClean="0"/>
              <a:t>	</a:t>
            </a:r>
            <a:r>
              <a:rPr lang="uk-UA" sz="1700" b="1" dirty="0" smtClean="0"/>
              <a:t>Ацетилсалициловая </a:t>
            </a:r>
            <a:r>
              <a:rPr lang="uk-UA" sz="1700" b="1" dirty="0" smtClean="0"/>
              <a:t>кислота </a:t>
            </a:r>
            <a:r>
              <a:rPr lang="uk-UA" sz="1700" b="1" dirty="0" smtClean="0"/>
              <a:t>оказалась </a:t>
            </a:r>
            <a:r>
              <a:rPr lang="uk-UA" sz="1700" b="1" dirty="0" err="1" smtClean="0"/>
              <a:t>приятней</a:t>
            </a:r>
            <a:r>
              <a:rPr lang="uk-UA" sz="1700" b="1" dirty="0" smtClean="0"/>
              <a:t> на </a:t>
            </a:r>
            <a:r>
              <a:rPr lang="uk-UA" sz="1700" b="1" dirty="0" err="1" smtClean="0"/>
              <a:t>вкус</a:t>
            </a:r>
            <a:r>
              <a:rPr lang="uk-UA" sz="1700" b="1" dirty="0" smtClean="0"/>
              <a:t> и </a:t>
            </a:r>
            <a:r>
              <a:rPr lang="uk-UA" sz="1700" b="1" dirty="0" err="1" smtClean="0"/>
              <a:t>более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эффективно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помогала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его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отцу</a:t>
            </a:r>
            <a:r>
              <a:rPr lang="uk-UA" sz="1700" b="1" dirty="0" smtClean="0"/>
              <a:t>.</a:t>
            </a:r>
            <a:endParaRPr lang="uk-UA" sz="1700" b="1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uk-UA" sz="1700" b="1" dirty="0" smtClean="0"/>
              <a:t>	Новому препарату дали </a:t>
            </a:r>
            <a:r>
              <a:rPr lang="uk-UA" sz="1700" b="1" dirty="0" err="1" smtClean="0"/>
              <a:t>название</a:t>
            </a:r>
            <a:r>
              <a:rPr lang="uk-UA" sz="1700" b="1" dirty="0" smtClean="0"/>
              <a:t> </a:t>
            </a:r>
            <a:r>
              <a:rPr lang="uk-UA" sz="1700" b="1" dirty="0" smtClean="0"/>
              <a:t>«</a:t>
            </a:r>
            <a:r>
              <a:rPr lang="uk-UA" sz="1700" b="1" dirty="0" err="1" smtClean="0"/>
              <a:t>аспирин</a:t>
            </a:r>
            <a:r>
              <a:rPr lang="uk-UA" sz="1700" b="1" dirty="0" smtClean="0"/>
              <a:t>», </a:t>
            </a:r>
            <a:r>
              <a:rPr lang="uk-UA" sz="1700" b="1" dirty="0" smtClean="0"/>
              <a:t>взяв </a:t>
            </a:r>
            <a:r>
              <a:rPr lang="uk-UA" sz="1700" b="1" dirty="0" smtClean="0"/>
              <a:t>букву «а» </a:t>
            </a:r>
            <a:r>
              <a:rPr lang="uk-UA" sz="1700" b="1" dirty="0" smtClean="0"/>
              <a:t>от  </a:t>
            </a:r>
            <a:r>
              <a:rPr lang="uk-UA" sz="1700" b="1" dirty="0" smtClean="0"/>
              <a:t>слова «</a:t>
            </a:r>
            <a:r>
              <a:rPr lang="uk-UA" sz="1700" b="1" dirty="0" err="1" smtClean="0"/>
              <a:t>acetyl</a:t>
            </a:r>
            <a:r>
              <a:rPr lang="uk-UA" sz="1700" b="1" dirty="0" smtClean="0"/>
              <a:t>» (ацетил) </a:t>
            </a:r>
            <a:r>
              <a:rPr lang="uk-UA" sz="1700" b="1" dirty="0" smtClean="0"/>
              <a:t>и </a:t>
            </a:r>
            <a:r>
              <a:rPr lang="uk-UA" sz="1700" b="1" dirty="0" err="1" smtClean="0"/>
              <a:t>часть</a:t>
            </a:r>
            <a:r>
              <a:rPr lang="uk-UA" sz="1700" b="1" dirty="0" smtClean="0"/>
              <a:t> </a:t>
            </a:r>
            <a:r>
              <a:rPr lang="uk-UA" sz="1700" b="1" dirty="0" smtClean="0"/>
              <a:t>«</a:t>
            </a:r>
            <a:r>
              <a:rPr lang="uk-UA" sz="1700" b="1" dirty="0" err="1" smtClean="0"/>
              <a:t>Спирин</a:t>
            </a:r>
            <a:r>
              <a:rPr lang="uk-UA" sz="1700" b="1" dirty="0" smtClean="0"/>
              <a:t>» </a:t>
            </a:r>
            <a:r>
              <a:rPr lang="uk-UA" sz="1700" b="1" dirty="0" smtClean="0"/>
              <a:t>от </a:t>
            </a:r>
            <a:r>
              <a:rPr lang="uk-UA" sz="1700" b="1" dirty="0" err="1" smtClean="0"/>
              <a:t>немецкого</a:t>
            </a:r>
            <a:r>
              <a:rPr lang="uk-UA" sz="1700" b="1" dirty="0" smtClean="0"/>
              <a:t> </a:t>
            </a:r>
            <a:r>
              <a:rPr lang="uk-UA" sz="1700" b="1" dirty="0" smtClean="0"/>
              <a:t>слова «</a:t>
            </a:r>
            <a:r>
              <a:rPr lang="uk-UA" sz="1700" b="1" dirty="0" err="1" smtClean="0"/>
              <a:t>Spirsaure</a:t>
            </a:r>
            <a:r>
              <a:rPr lang="uk-UA" sz="1700" b="1" dirty="0" smtClean="0"/>
              <a:t>», </a:t>
            </a:r>
            <a:r>
              <a:rPr lang="uk-UA" sz="1700" b="1" dirty="0" err="1" smtClean="0"/>
              <a:t>которое</a:t>
            </a:r>
            <a:r>
              <a:rPr lang="uk-UA" sz="1700" b="1" dirty="0" smtClean="0"/>
              <a:t> , в свою </a:t>
            </a:r>
            <a:r>
              <a:rPr lang="uk-UA" sz="1700" b="1" dirty="0" err="1" smtClean="0"/>
              <a:t>очередь</a:t>
            </a:r>
            <a:r>
              <a:rPr lang="uk-UA" sz="1700" b="1" dirty="0" smtClean="0"/>
              <a:t> , от </a:t>
            </a:r>
            <a:r>
              <a:rPr lang="uk-UA" sz="1700" b="1" dirty="0" err="1" smtClean="0"/>
              <a:t>бывшего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латинского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названия</a:t>
            </a:r>
            <a:r>
              <a:rPr lang="uk-UA" sz="1700" b="1" dirty="0" smtClean="0"/>
              <a:t> таволги (</a:t>
            </a:r>
            <a:r>
              <a:rPr lang="uk-UA" sz="1700" b="1" dirty="0" err="1" smtClean="0"/>
              <a:t>Spiraea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ulmaria</a:t>
            </a:r>
            <a:r>
              <a:rPr lang="uk-UA" sz="1700" b="1" dirty="0" smtClean="0"/>
              <a:t>) — </a:t>
            </a:r>
            <a:r>
              <a:rPr lang="uk-UA" sz="1700" b="1" dirty="0" err="1" smtClean="0"/>
              <a:t>растения</a:t>
            </a:r>
            <a:r>
              <a:rPr lang="uk-UA" sz="1700" b="1" dirty="0" smtClean="0"/>
              <a:t>, </a:t>
            </a:r>
            <a:r>
              <a:rPr lang="uk-UA" sz="1700" b="1" dirty="0" err="1" smtClean="0"/>
              <a:t>которое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содержит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большое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количество</a:t>
            </a:r>
            <a:r>
              <a:rPr lang="uk-UA" sz="1700" b="1" dirty="0" smtClean="0"/>
              <a:t> салициловой кислоты .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uk-UA" sz="1700" b="1" dirty="0" smtClean="0"/>
              <a:t>	</a:t>
            </a:r>
            <a:r>
              <a:rPr lang="uk-UA" sz="1700" b="1" dirty="0" smtClean="0"/>
              <a:t>В  </a:t>
            </a:r>
            <a:r>
              <a:rPr lang="uk-UA" sz="1700" b="1" dirty="0" smtClean="0"/>
              <a:t>1899 </a:t>
            </a:r>
            <a:r>
              <a:rPr lang="uk-UA" sz="1700" b="1" dirty="0" smtClean="0"/>
              <a:t>г. </a:t>
            </a:r>
            <a:r>
              <a:rPr lang="uk-UA" sz="1700" b="1" dirty="0" smtClean="0"/>
              <a:t>на </a:t>
            </a:r>
            <a:r>
              <a:rPr lang="uk-UA" sz="1700" b="1" dirty="0" err="1" smtClean="0"/>
              <a:t>фирме</a:t>
            </a:r>
            <a:r>
              <a:rPr lang="uk-UA" sz="1700" b="1" dirty="0" smtClean="0"/>
              <a:t> </a:t>
            </a:r>
            <a:r>
              <a:rPr lang="uk-UA" sz="1700" b="1" dirty="0" smtClean="0"/>
              <a:t>«</a:t>
            </a:r>
            <a:r>
              <a:rPr lang="uk-UA" sz="1700" b="1" dirty="0" err="1" smtClean="0"/>
              <a:t>Байер</a:t>
            </a:r>
            <a:r>
              <a:rPr lang="uk-UA" sz="1700" b="1" dirty="0" smtClean="0"/>
              <a:t>» </a:t>
            </a:r>
            <a:r>
              <a:rPr lang="uk-UA" sz="1700" b="1" dirty="0" err="1" smtClean="0"/>
              <a:t>началось</a:t>
            </a:r>
            <a:r>
              <a:rPr lang="uk-UA" sz="1700" b="1" dirty="0" smtClean="0"/>
              <a:t> производство </a:t>
            </a:r>
            <a:r>
              <a:rPr lang="uk-UA" sz="1700" b="1" dirty="0" err="1" smtClean="0"/>
              <a:t>препарата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под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названием</a:t>
            </a:r>
            <a:r>
              <a:rPr lang="uk-UA" sz="1700" b="1" dirty="0" smtClean="0"/>
              <a:t> </a:t>
            </a:r>
            <a:r>
              <a:rPr lang="uk-UA" sz="1700" b="1" dirty="0" smtClean="0"/>
              <a:t>«</a:t>
            </a:r>
            <a:r>
              <a:rPr lang="uk-UA" sz="1700" b="1" dirty="0" err="1" smtClean="0"/>
              <a:t>аспирин</a:t>
            </a:r>
            <a:r>
              <a:rPr lang="uk-UA" sz="1700" b="1" dirty="0" smtClean="0"/>
              <a:t>» </a:t>
            </a:r>
            <a:r>
              <a:rPr lang="uk-UA" sz="1700" b="1" dirty="0" err="1" smtClean="0"/>
              <a:t>как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анальгетическое</a:t>
            </a:r>
            <a:r>
              <a:rPr lang="uk-UA" sz="1700" b="1" dirty="0" smtClean="0"/>
              <a:t>, </a:t>
            </a:r>
            <a:r>
              <a:rPr lang="uk-UA" sz="1700" b="1" dirty="0" err="1" smtClean="0"/>
              <a:t>жаропонижающее</a:t>
            </a:r>
            <a:r>
              <a:rPr lang="uk-UA" sz="1700" b="1" dirty="0" smtClean="0"/>
              <a:t> </a:t>
            </a:r>
            <a:r>
              <a:rPr lang="uk-UA" sz="1700" b="1" dirty="0"/>
              <a:t>и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противовоспалительное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средство</a:t>
            </a:r>
            <a:r>
              <a:rPr lang="uk-UA" sz="1700" b="1" dirty="0" smtClean="0"/>
              <a:t>. В то </a:t>
            </a:r>
            <a:r>
              <a:rPr lang="uk-UA" sz="1700" b="1" dirty="0" err="1" smtClean="0"/>
              <a:t>время</a:t>
            </a:r>
            <a:r>
              <a:rPr lang="uk-UA" sz="1700" b="1" dirty="0" smtClean="0"/>
              <a:t> </a:t>
            </a:r>
            <a:r>
              <a:rPr lang="uk-UA" sz="1700" b="1" dirty="0" smtClean="0"/>
              <a:t>препарат </a:t>
            </a:r>
            <a:r>
              <a:rPr lang="uk-UA" sz="1700" b="1" dirty="0" err="1" smtClean="0"/>
              <a:t>випускался</a:t>
            </a:r>
            <a:r>
              <a:rPr lang="uk-UA" sz="1700" b="1" dirty="0" smtClean="0"/>
              <a:t> в </a:t>
            </a:r>
            <a:r>
              <a:rPr lang="uk-UA" sz="1700" b="1" dirty="0" err="1" smtClean="0"/>
              <a:t>виде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порошка</a:t>
            </a:r>
            <a:r>
              <a:rPr lang="uk-UA" sz="1700" b="1" dirty="0" smtClean="0"/>
              <a:t>, </a:t>
            </a:r>
            <a:r>
              <a:rPr lang="uk-UA" sz="1700" b="1" dirty="0" err="1" smtClean="0"/>
              <a:t>розфасованного</a:t>
            </a:r>
            <a:r>
              <a:rPr lang="uk-UA" sz="1700" b="1" dirty="0" smtClean="0"/>
              <a:t> </a:t>
            </a:r>
            <a:r>
              <a:rPr lang="uk-UA" sz="1700" b="1" dirty="0" smtClean="0"/>
              <a:t>в </a:t>
            </a:r>
            <a:r>
              <a:rPr lang="uk-UA" sz="1700" b="1" dirty="0" err="1" smtClean="0"/>
              <a:t>стеклянные</a:t>
            </a:r>
            <a:r>
              <a:rPr lang="uk-UA" sz="1700" b="1" dirty="0" smtClean="0"/>
              <a:t> </a:t>
            </a:r>
            <a:r>
              <a:rPr lang="uk-UA" sz="1700" b="1" dirty="0" err="1" smtClean="0"/>
              <a:t>бутылочки</a:t>
            </a:r>
            <a:r>
              <a:rPr lang="uk-UA" sz="1700" b="1" dirty="0" smtClean="0"/>
              <a:t>.</a:t>
            </a:r>
            <a:endParaRPr lang="uk-UA" sz="17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И</a:t>
            </a:r>
            <a:r>
              <a:rPr lang="ru-RU" sz="2800" dirty="0" smtClean="0"/>
              <a:t>стория возникновения  препарата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C1BB633-3D8C-488C-87C9-239062241D76_cx0_cy0_cw0_w800_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596" y="3857604"/>
            <a:ext cx="4143404" cy="30003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69386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Применение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543956" cy="5598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    </a:t>
            </a:r>
            <a:r>
              <a:rPr lang="uk-UA" sz="1800" b="1" dirty="0" err="1" smtClean="0"/>
              <a:t>Популярное</a:t>
            </a:r>
            <a:r>
              <a:rPr lang="uk-UA" sz="1800" b="1" dirty="0"/>
              <a:t> </a:t>
            </a:r>
            <a:r>
              <a:rPr lang="uk-UA" sz="1800" b="1" dirty="0" err="1" smtClean="0"/>
              <a:t>обезболивающее</a:t>
            </a:r>
            <a:r>
              <a:rPr lang="uk-UA" sz="1800" b="1" dirty="0" smtClean="0"/>
              <a:t>, </a:t>
            </a:r>
            <a:r>
              <a:rPr lang="uk-UA" sz="1800" b="1" dirty="0" err="1" smtClean="0"/>
              <a:t>розработанный</a:t>
            </a:r>
            <a:r>
              <a:rPr lang="uk-UA" sz="1800" b="1" dirty="0" smtClean="0"/>
              <a:t> в 20веке </a:t>
            </a:r>
            <a:r>
              <a:rPr lang="uk-UA" sz="1800" b="1" dirty="0" err="1" smtClean="0"/>
              <a:t>как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лекарство</a:t>
            </a:r>
            <a:r>
              <a:rPr lang="uk-UA" sz="1800" b="1" dirty="0" smtClean="0"/>
              <a:t> от </a:t>
            </a:r>
            <a:r>
              <a:rPr lang="uk-UA" sz="1800" b="1" dirty="0" err="1" smtClean="0"/>
              <a:t>головной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боли</a:t>
            </a:r>
            <a:r>
              <a:rPr lang="uk-UA" sz="1800" b="1" dirty="0" smtClean="0"/>
              <a:t> и </a:t>
            </a:r>
            <a:r>
              <a:rPr lang="uk-UA" sz="1800" b="1" dirty="0" err="1" smtClean="0"/>
              <a:t>артрита</a:t>
            </a:r>
            <a:r>
              <a:rPr lang="uk-UA" sz="1800" b="1" dirty="0" smtClean="0"/>
              <a:t>. В </a:t>
            </a:r>
            <a:r>
              <a:rPr lang="uk-UA" sz="1800" b="1" dirty="0" err="1" smtClean="0"/>
              <a:t>а</a:t>
            </a:r>
            <a:r>
              <a:rPr lang="uk-UA" sz="1800" b="1" dirty="0" err="1" smtClean="0"/>
              <a:t>спирине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содержится</a:t>
            </a:r>
            <a:r>
              <a:rPr lang="uk-UA" sz="1800" b="1" dirty="0" smtClean="0"/>
              <a:t>  </a:t>
            </a:r>
            <a:r>
              <a:rPr lang="uk-UA" sz="1800" b="1" dirty="0" err="1" smtClean="0"/>
              <a:t>простагландин</a:t>
            </a:r>
            <a:r>
              <a:rPr lang="uk-UA" sz="1800" b="1" dirty="0" smtClean="0"/>
              <a:t> и </a:t>
            </a:r>
            <a:r>
              <a:rPr lang="uk-UA" sz="1800" b="1" dirty="0" err="1" smtClean="0"/>
              <a:t>виробатывается</a:t>
            </a:r>
            <a:r>
              <a:rPr lang="uk-UA" sz="1800" b="1" dirty="0" smtClean="0"/>
              <a:t>  из </a:t>
            </a:r>
            <a:r>
              <a:rPr lang="uk-UA" sz="1800" b="1" dirty="0" smtClean="0"/>
              <a:t>дерева </a:t>
            </a:r>
            <a:r>
              <a:rPr lang="uk-UA" sz="1800" b="1" dirty="0" err="1" smtClean="0"/>
              <a:t>белой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вербы</a:t>
            </a:r>
            <a:r>
              <a:rPr lang="uk-UA" sz="1800" b="1" dirty="0" smtClean="0"/>
              <a:t>. </a:t>
            </a:r>
            <a:r>
              <a:rPr lang="uk-UA" sz="1800" b="1" dirty="0" smtClean="0"/>
              <a:t>При </a:t>
            </a:r>
            <a:r>
              <a:rPr lang="uk-UA" sz="1800" b="1" dirty="0" err="1" smtClean="0"/>
              <a:t>длительном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использовании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даже</a:t>
            </a:r>
            <a:r>
              <a:rPr lang="uk-UA" sz="1800" b="1" dirty="0" smtClean="0"/>
              <a:t> в </a:t>
            </a:r>
            <a:r>
              <a:rPr lang="uk-UA" sz="1800" b="1" dirty="0" err="1" smtClean="0"/>
              <a:t>малых</a:t>
            </a:r>
            <a:r>
              <a:rPr lang="uk-UA" sz="1800" b="1" dirty="0" smtClean="0"/>
              <a:t> дозах </a:t>
            </a:r>
            <a:r>
              <a:rPr lang="uk-UA" sz="1800" b="1" dirty="0" err="1" smtClean="0"/>
              <a:t>аспирин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может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вызывать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желудочное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кровотечение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повреждение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почек</a:t>
            </a:r>
            <a:r>
              <a:rPr lang="uk-UA" sz="1800" b="1" dirty="0" smtClean="0"/>
              <a:t>  </a:t>
            </a:r>
            <a:r>
              <a:rPr lang="uk-UA" sz="1800" b="1" dirty="0" smtClean="0"/>
              <a:t>и 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дефекты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слуха</a:t>
            </a:r>
            <a:r>
              <a:rPr lang="uk-UA" sz="1800" b="1" dirty="0" smtClean="0"/>
              <a:t>, </a:t>
            </a:r>
            <a:r>
              <a:rPr lang="uk-UA" sz="1800" b="1" dirty="0" err="1" smtClean="0"/>
              <a:t>поэтому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аспирин</a:t>
            </a:r>
            <a:r>
              <a:rPr lang="uk-UA" sz="1800" b="1" dirty="0" smtClean="0"/>
              <a:t> </a:t>
            </a:r>
            <a:r>
              <a:rPr lang="uk-UA" sz="1800" b="1" dirty="0" smtClean="0"/>
              <a:t>не </a:t>
            </a:r>
            <a:r>
              <a:rPr lang="uk-UA" sz="1800" b="1" dirty="0" err="1" smtClean="0"/>
              <a:t>рекомендуют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детям</a:t>
            </a:r>
            <a:r>
              <a:rPr lang="uk-UA" sz="1800" b="1" dirty="0" smtClean="0"/>
              <a:t> </a:t>
            </a:r>
            <a:r>
              <a:rPr lang="uk-UA" sz="1800" b="1" dirty="0" smtClean="0"/>
              <a:t>до 12 </a:t>
            </a:r>
            <a:r>
              <a:rPr lang="uk-UA" sz="1800" b="1" dirty="0" smtClean="0"/>
              <a:t>лет. </a:t>
            </a:r>
            <a:r>
              <a:rPr lang="uk-UA" sz="1800" b="1" dirty="0" err="1" smtClean="0"/>
              <a:t>Также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считают</a:t>
            </a:r>
            <a:r>
              <a:rPr lang="uk-UA" sz="1800" b="1" dirty="0" smtClean="0"/>
              <a:t>, </a:t>
            </a:r>
            <a:r>
              <a:rPr lang="uk-UA" sz="1800" b="1" dirty="0" err="1" smtClean="0"/>
              <a:t>что</a:t>
            </a:r>
            <a:r>
              <a:rPr lang="uk-UA" sz="1800" b="1" dirty="0" smtClean="0"/>
              <a:t> он </a:t>
            </a:r>
            <a:r>
              <a:rPr lang="uk-UA" sz="1800" b="1" dirty="0" err="1" smtClean="0"/>
              <a:t>может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вызывать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редкое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заболевание</a:t>
            </a:r>
            <a:r>
              <a:rPr lang="uk-UA" sz="1800" b="1" dirty="0" smtClean="0"/>
              <a:t> , </a:t>
            </a:r>
            <a:r>
              <a:rPr lang="uk-UA" sz="1800" b="1" dirty="0" smtClean="0"/>
              <a:t>синдром Рея.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800" b="1" dirty="0" smtClean="0"/>
              <a:t>	 </a:t>
            </a:r>
            <a:r>
              <a:rPr lang="uk-UA" sz="1800" b="1" dirty="0" err="1" smtClean="0"/>
              <a:t>Однако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исследования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показывают</a:t>
            </a:r>
            <a:r>
              <a:rPr lang="uk-UA" sz="1800" b="1" dirty="0" smtClean="0"/>
              <a:t>, </a:t>
            </a:r>
            <a:r>
              <a:rPr lang="uk-UA" sz="1800" b="1" dirty="0" err="1" smtClean="0"/>
              <a:t>что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аспирин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может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предотвратить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инфаркт</a:t>
            </a:r>
            <a:r>
              <a:rPr lang="uk-UA" sz="1800" b="1" dirty="0" smtClean="0"/>
              <a:t> и </a:t>
            </a:r>
            <a:r>
              <a:rPr lang="uk-UA" sz="1800" b="1" dirty="0" smtClean="0"/>
              <a:t>тромбоз, </a:t>
            </a:r>
            <a:r>
              <a:rPr lang="uk-UA" sz="1800" b="1" dirty="0" err="1" smtClean="0"/>
              <a:t>поэтому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склонным</a:t>
            </a:r>
            <a:r>
              <a:rPr lang="uk-UA" sz="1800" b="1" dirty="0" smtClean="0"/>
              <a:t> к </a:t>
            </a:r>
            <a:r>
              <a:rPr lang="uk-UA" sz="1800" b="1" dirty="0" err="1" smtClean="0"/>
              <a:t>сердечно-ссосудистым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заболеваниям</a:t>
            </a:r>
            <a:r>
              <a:rPr lang="uk-UA" sz="1800" b="1" dirty="0" smtClean="0"/>
              <a:t> людям </a:t>
            </a:r>
            <a:r>
              <a:rPr lang="uk-UA" sz="1800" b="1" dirty="0" err="1" smtClean="0"/>
              <a:t>рекомендуется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постоянно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употреблять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его</a:t>
            </a:r>
            <a:r>
              <a:rPr lang="uk-UA" sz="1800" b="1" dirty="0" smtClean="0"/>
              <a:t> в  </a:t>
            </a:r>
            <a:r>
              <a:rPr lang="uk-UA" sz="1800" b="1" dirty="0" smtClean="0"/>
              <a:t>малих </a:t>
            </a:r>
            <a:r>
              <a:rPr lang="uk-UA" sz="1800" b="1" dirty="0" smtClean="0"/>
              <a:t>дозах (</a:t>
            </a:r>
            <a:r>
              <a:rPr lang="uk-UA" sz="1800" b="1" dirty="0" err="1" smtClean="0"/>
              <a:t>около</a:t>
            </a:r>
            <a:r>
              <a:rPr lang="uk-UA" sz="1800" b="1" dirty="0" smtClean="0"/>
              <a:t> 80 мг в сутки).</a:t>
            </a:r>
            <a:endParaRPr lang="uk-UA" sz="1800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457</TotalTime>
  <Words>293</Words>
  <Application>Microsoft Office PowerPoint</Application>
  <PresentationFormat>Экран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Апекс</vt:lpstr>
      <vt:lpstr>Воздушный поток</vt:lpstr>
      <vt:lpstr>Бумажная</vt:lpstr>
      <vt:lpstr>Твердый переплет</vt:lpstr>
      <vt:lpstr>Изящная</vt:lpstr>
      <vt:lpstr>Кутюр</vt:lpstr>
      <vt:lpstr>Базовая</vt:lpstr>
      <vt:lpstr>Остин</vt:lpstr>
      <vt:lpstr>Паркет</vt:lpstr>
      <vt:lpstr>Яркая</vt:lpstr>
      <vt:lpstr>Понятие  ПРО СИНТЕТИЧЕСКИЕ МЕДИЦИНСКИЕ ПРЕПАРАТЫ  НА ПРИМЕРЕ  АСПИРИНА</vt:lpstr>
      <vt:lpstr>Презентация PowerPoint</vt:lpstr>
      <vt:lpstr>Презентация PowerPoint</vt:lpstr>
      <vt:lpstr>Ацетилсалициловая кислота</vt:lpstr>
      <vt:lpstr>Свойства</vt:lpstr>
      <vt:lpstr>Презентация PowerPoint</vt:lpstr>
      <vt:lpstr>Структурная и шаростержневая модели аспирина</vt:lpstr>
      <vt:lpstr>История возникновения  препарата</vt:lpstr>
      <vt:lpstr>Применение</vt:lpstr>
      <vt:lpstr>Синтез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СИНТЕТИЧНІ ЛІКАРСЬКІ ЗАСОБИ НА ПРИКЛАДІ АСПІРИНУ</dc:title>
  <dc:creator>User</dc:creator>
  <cp:lastModifiedBy>SamLab.ws</cp:lastModifiedBy>
  <cp:revision>54</cp:revision>
  <dcterms:created xsi:type="dcterms:W3CDTF">2013-01-26T14:33:23Z</dcterms:created>
  <dcterms:modified xsi:type="dcterms:W3CDTF">2014-05-18T23:52:32Z</dcterms:modified>
</cp:coreProperties>
</file>