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67D5-C001-4C19-B2F5-9A5F1D5CB0A0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F19B-988D-4AD1-A673-3E2363975C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67D5-C001-4C19-B2F5-9A5F1D5CB0A0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F19B-988D-4AD1-A673-3E2363975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67D5-C001-4C19-B2F5-9A5F1D5CB0A0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F19B-988D-4AD1-A673-3E2363975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67D5-C001-4C19-B2F5-9A5F1D5CB0A0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F19B-988D-4AD1-A673-3E2363975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67D5-C001-4C19-B2F5-9A5F1D5CB0A0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F19B-988D-4AD1-A673-3E2363975C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67D5-C001-4C19-B2F5-9A5F1D5CB0A0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F19B-988D-4AD1-A673-3E2363975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67D5-C001-4C19-B2F5-9A5F1D5CB0A0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F19B-988D-4AD1-A673-3E2363975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67D5-C001-4C19-B2F5-9A5F1D5CB0A0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F19B-988D-4AD1-A673-3E2363975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67D5-C001-4C19-B2F5-9A5F1D5CB0A0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F19B-988D-4AD1-A673-3E2363975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67D5-C001-4C19-B2F5-9A5F1D5CB0A0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F19B-988D-4AD1-A673-3E2363975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67D5-C001-4C19-B2F5-9A5F1D5CB0A0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E3F19B-988D-4AD1-A673-3E2363975C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0767D5-C001-4C19-B2F5-9A5F1D5CB0A0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E3F19B-988D-4AD1-A673-3E2363975C4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916832"/>
            <a:ext cx="4554841" cy="220621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Біорізноманіття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Денис\Desktop\biodiversit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енис\Desktop\забруднення навколишнього середовищ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прямі</a:t>
            </a:r>
            <a:r>
              <a:rPr lang="ru-RU" dirty="0"/>
              <a:t> </a:t>
            </a:r>
            <a:r>
              <a:rPr lang="ru-RU" dirty="0" err="1"/>
              <a:t>каталізатори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критично </a:t>
            </a:r>
            <a:r>
              <a:rPr lang="ru-RU" dirty="0" err="1"/>
              <a:t>важливі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екосистемах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50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наземних</a:t>
            </a:r>
            <a:r>
              <a:rPr lang="ru-RU" dirty="0"/>
              <a:t> </a:t>
            </a:r>
            <a:r>
              <a:rPr lang="ru-RU" dirty="0" err="1"/>
              <a:t>екосистемах</a:t>
            </a:r>
            <a:r>
              <a:rPr lang="ru-RU" dirty="0"/>
              <a:t>,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каталізатором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покриву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як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в </a:t>
            </a:r>
            <a:r>
              <a:rPr lang="ru-RU" dirty="0" err="1"/>
              <a:t>аграрні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 </a:t>
            </a:r>
            <a:r>
              <a:rPr lang="ru-RU" dirty="0" err="1"/>
              <a:t>Подібно</a:t>
            </a:r>
            <a:r>
              <a:rPr lang="ru-RU" dirty="0"/>
              <a:t>, у </a:t>
            </a:r>
            <a:r>
              <a:rPr lang="ru-RU" dirty="0" err="1"/>
              <a:t>морських</a:t>
            </a:r>
            <a:r>
              <a:rPr lang="ru-RU" dirty="0"/>
              <a:t> системах, </a:t>
            </a:r>
            <a:r>
              <a:rPr lang="ru-RU" dirty="0" err="1"/>
              <a:t>нафтове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і </a:t>
            </a:r>
            <a:r>
              <a:rPr lang="ru-RU" dirty="0" err="1"/>
              <a:t>надмірний</a:t>
            </a:r>
            <a:r>
              <a:rPr lang="ru-RU" dirty="0"/>
              <a:t> </a:t>
            </a:r>
            <a:r>
              <a:rPr lang="ru-RU" dirty="0" err="1"/>
              <a:t>вилов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біорізноманіття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Здебільшого</a:t>
            </a:r>
            <a:r>
              <a:rPr lang="ru-RU" dirty="0"/>
              <a:t>,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до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біорізноманіття</a:t>
            </a:r>
            <a:r>
              <a:rPr lang="ru-RU" dirty="0"/>
              <a:t> є: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фрагментація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; </a:t>
            </a:r>
            <a:r>
              <a:rPr lang="ru-RU" dirty="0" err="1"/>
              <a:t>вторгнення</a:t>
            </a:r>
            <a:r>
              <a:rPr lang="ru-RU" dirty="0"/>
              <a:t> </a:t>
            </a:r>
            <a:r>
              <a:rPr lang="ru-RU" dirty="0" err="1"/>
              <a:t>інвазивних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вкорінюються</a:t>
            </a:r>
            <a:r>
              <a:rPr lang="ru-RU" dirty="0"/>
              <a:t> і </a:t>
            </a:r>
            <a:r>
              <a:rPr lang="ru-RU" dirty="0" err="1"/>
              <a:t>поширюються</a:t>
            </a:r>
            <a:r>
              <a:rPr lang="ru-RU" dirty="0"/>
              <a:t> за межами </a:t>
            </a:r>
            <a:r>
              <a:rPr lang="ru-RU" dirty="0" err="1"/>
              <a:t>свого</a:t>
            </a:r>
            <a:r>
              <a:rPr lang="ru-RU" dirty="0"/>
              <a:t> нормального ареалу </a:t>
            </a:r>
            <a:r>
              <a:rPr lang="ru-RU" dirty="0" err="1"/>
              <a:t>існування</a:t>
            </a:r>
            <a:r>
              <a:rPr lang="ru-RU" dirty="0"/>
              <a:t>; </a:t>
            </a:r>
            <a:r>
              <a:rPr lang="ru-RU" dirty="0" err="1"/>
              <a:t>надмірна</a:t>
            </a:r>
            <a:r>
              <a:rPr lang="ru-RU" dirty="0"/>
              <a:t> </a:t>
            </a:r>
            <a:r>
              <a:rPr lang="ru-RU" dirty="0" err="1"/>
              <a:t>експлуатація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;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надмірне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добрив,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понаднормової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розкладу</a:t>
            </a:r>
            <a:r>
              <a:rPr lang="ru-RU" dirty="0"/>
              <a:t> у </a:t>
            </a:r>
            <a:r>
              <a:rPr lang="ru-RU" dirty="0" err="1"/>
              <a:t>ґрунті</a:t>
            </a:r>
            <a:r>
              <a:rPr lang="ru-RU" dirty="0"/>
              <a:t> та </a:t>
            </a:r>
            <a:r>
              <a:rPr lang="ru-RU" dirty="0" err="1"/>
              <a:t>воді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43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389120"/>
          </a:xfrm>
        </p:spPr>
        <p:txBody>
          <a:bodyPr>
            <a:normAutofit/>
          </a:bodyPr>
          <a:lstStyle/>
          <a:p>
            <a:r>
              <a:rPr lang="ru-RU" sz="1600" dirty="0" err="1"/>
              <a:t>Недавні</a:t>
            </a:r>
            <a:r>
              <a:rPr lang="ru-RU" sz="1600" dirty="0"/>
              <a:t> </a:t>
            </a: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клімату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мали</a:t>
            </a:r>
            <a:r>
              <a:rPr lang="ru-RU" sz="1600" dirty="0"/>
              <a:t> </a:t>
            </a:r>
            <a:r>
              <a:rPr lang="ru-RU" sz="1600" dirty="0" err="1"/>
              <a:t>значний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на </a:t>
            </a:r>
            <a:r>
              <a:rPr lang="ru-RU" sz="1600" dirty="0" err="1"/>
              <a:t>біорізноманіття</a:t>
            </a:r>
            <a:r>
              <a:rPr lang="ru-RU" sz="1600" dirty="0"/>
              <a:t> та </a:t>
            </a:r>
            <a:r>
              <a:rPr lang="ru-RU" sz="1600" dirty="0" err="1"/>
              <a:t>екосистеми</a:t>
            </a:r>
            <a:r>
              <a:rPr lang="ru-RU" sz="1600" dirty="0"/>
              <a:t> в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регіонах</a:t>
            </a:r>
            <a:r>
              <a:rPr lang="ru-RU" sz="1600" dirty="0"/>
              <a:t>. </a:t>
            </a:r>
            <a:r>
              <a:rPr lang="ru-RU" sz="1600" dirty="0" err="1"/>
              <a:t>Оскільки</a:t>
            </a:r>
            <a:r>
              <a:rPr lang="ru-RU" sz="1600" dirty="0"/>
              <a:t> </a:t>
            </a: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клімату</a:t>
            </a:r>
            <a:r>
              <a:rPr lang="ru-RU" sz="1600" dirty="0"/>
              <a:t> </a:t>
            </a:r>
            <a:r>
              <a:rPr lang="ru-RU" sz="1600" dirty="0" err="1"/>
              <a:t>стануть</a:t>
            </a:r>
            <a:r>
              <a:rPr lang="ru-RU" sz="1600" dirty="0"/>
              <a:t> </a:t>
            </a:r>
            <a:r>
              <a:rPr lang="ru-RU" sz="1600" dirty="0" err="1"/>
              <a:t>серйознішими</a:t>
            </a:r>
            <a:r>
              <a:rPr lang="ru-RU" sz="1600" dirty="0"/>
              <a:t>, </a:t>
            </a:r>
            <a:r>
              <a:rPr lang="ru-RU" sz="1600" dirty="0" err="1"/>
              <a:t>очікується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шкідливий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на </a:t>
            </a:r>
            <a:r>
              <a:rPr lang="ru-RU" sz="1600" dirty="0" err="1"/>
              <a:t>стабільність</a:t>
            </a:r>
            <a:r>
              <a:rPr lang="ru-RU" sz="1600" dirty="0"/>
              <a:t> </a:t>
            </a:r>
            <a:r>
              <a:rPr lang="ru-RU" sz="1600" dirty="0" err="1"/>
              <a:t>екосистем</a:t>
            </a:r>
            <a:r>
              <a:rPr lang="ru-RU" sz="1600" dirty="0"/>
              <a:t> </a:t>
            </a:r>
            <a:r>
              <a:rPr lang="ru-RU" sz="1600" dirty="0" err="1"/>
              <a:t>переважить</a:t>
            </a:r>
            <a:r>
              <a:rPr lang="ru-RU" sz="1600" dirty="0"/>
              <a:t> </a:t>
            </a:r>
            <a:r>
              <a:rPr lang="ru-RU" sz="1600" dirty="0" err="1"/>
              <a:t>економічний</a:t>
            </a:r>
            <a:r>
              <a:rPr lang="ru-RU" sz="1600" dirty="0"/>
              <a:t> </a:t>
            </a:r>
            <a:r>
              <a:rPr lang="ru-RU" sz="1600" dirty="0" err="1"/>
              <a:t>зиск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вегетаційного</a:t>
            </a:r>
            <a:r>
              <a:rPr lang="ru-RU" sz="1600" dirty="0"/>
              <a:t> </a:t>
            </a:r>
            <a:r>
              <a:rPr lang="ru-RU" sz="1600" dirty="0" err="1"/>
              <a:t>періоду</a:t>
            </a:r>
            <a:r>
              <a:rPr lang="ru-RU" sz="1600" dirty="0"/>
              <a:t>, у </a:t>
            </a:r>
            <a:r>
              <a:rPr lang="ru-RU" sz="1600" dirty="0" err="1"/>
              <a:t>більшості</a:t>
            </a:r>
            <a:r>
              <a:rPr lang="ru-RU" sz="1600" dirty="0"/>
              <a:t> </a:t>
            </a:r>
            <a:r>
              <a:rPr lang="ru-RU" sz="1600" dirty="0" err="1"/>
              <a:t>регіонів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. </a:t>
            </a: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клімату</a:t>
            </a:r>
            <a:r>
              <a:rPr lang="ru-RU" sz="1600" dirty="0"/>
              <a:t>, </a:t>
            </a:r>
            <a:r>
              <a:rPr lang="ru-RU" sz="1600" dirty="0" err="1"/>
              <a:t>згідно</a:t>
            </a:r>
            <a:r>
              <a:rPr lang="ru-RU" sz="1600" dirty="0"/>
              <a:t> з </a:t>
            </a:r>
            <a:r>
              <a:rPr lang="ru-RU" sz="1600" dirty="0" err="1"/>
              <a:t>очікуваннями</a:t>
            </a:r>
            <a:r>
              <a:rPr lang="ru-RU" sz="1600" dirty="0"/>
              <a:t>, </a:t>
            </a:r>
            <a:r>
              <a:rPr lang="ru-RU" sz="1600" dirty="0" err="1"/>
              <a:t>посилять</a:t>
            </a:r>
            <a:r>
              <a:rPr lang="ru-RU" sz="1600" dirty="0"/>
              <a:t> </a:t>
            </a:r>
            <a:r>
              <a:rPr lang="ru-RU" sz="1600" dirty="0" err="1"/>
              <a:t>ризик</a:t>
            </a:r>
            <a:r>
              <a:rPr lang="ru-RU" sz="1600" dirty="0"/>
              <a:t> </a:t>
            </a:r>
            <a:r>
              <a:rPr lang="ru-RU" sz="1600" dirty="0" err="1"/>
              <a:t>вимирання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, </a:t>
            </a:r>
            <a:r>
              <a:rPr lang="ru-RU" sz="1600" dirty="0" err="1"/>
              <a:t>повеней</a:t>
            </a:r>
            <a:r>
              <a:rPr lang="ru-RU" sz="1600" dirty="0"/>
              <a:t>, </a:t>
            </a:r>
            <a:r>
              <a:rPr lang="ru-RU" sz="1600" dirty="0" err="1"/>
              <a:t>посух</a:t>
            </a:r>
            <a:r>
              <a:rPr lang="ru-RU" sz="1600" dirty="0"/>
              <a:t>, і </a:t>
            </a:r>
            <a:r>
              <a:rPr lang="ru-RU" sz="1600" dirty="0" err="1"/>
              <a:t>спалахів</a:t>
            </a:r>
            <a:r>
              <a:rPr lang="ru-RU" sz="1600" dirty="0"/>
              <a:t> хвороб.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негативних</a:t>
            </a:r>
            <a:r>
              <a:rPr lang="ru-RU" sz="1600" dirty="0"/>
              <a:t> </a:t>
            </a:r>
            <a:r>
              <a:rPr lang="ru-RU" sz="1600" dirty="0" err="1"/>
              <a:t>чинників</a:t>
            </a:r>
            <a:r>
              <a:rPr lang="ru-RU" sz="1600" dirty="0"/>
              <a:t>, </a:t>
            </a:r>
            <a:r>
              <a:rPr lang="ru-RU" sz="1600" dirty="0" err="1"/>
              <a:t>впливають</a:t>
            </a:r>
            <a:r>
              <a:rPr lang="ru-RU" sz="1600" dirty="0"/>
              <a:t> на </a:t>
            </a:r>
            <a:r>
              <a:rPr lang="ru-RU" sz="1600" dirty="0" err="1"/>
              <a:t>біорізноманіття</a:t>
            </a:r>
            <a:r>
              <a:rPr lang="ru-RU" sz="1600" dirty="0"/>
              <a:t> </a:t>
            </a:r>
            <a:r>
              <a:rPr lang="ru-RU" sz="1600" dirty="0" err="1"/>
              <a:t>сьогодні</a:t>
            </a:r>
            <a:r>
              <a:rPr lang="ru-RU" sz="1600" dirty="0"/>
              <a:t> </a:t>
            </a:r>
            <a:r>
              <a:rPr lang="ru-RU" sz="1600" dirty="0" err="1"/>
              <a:t>сильніше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у </a:t>
            </a:r>
            <a:r>
              <a:rPr lang="ru-RU" sz="1600" dirty="0" err="1"/>
              <a:t>минулому</a:t>
            </a:r>
            <a:r>
              <a:rPr lang="ru-RU" sz="1600" dirty="0"/>
              <a:t>, особливо взявши до </a:t>
            </a:r>
            <a:r>
              <a:rPr lang="ru-RU" sz="1600" dirty="0" err="1"/>
              <a:t>уваги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сукупну</a:t>
            </a:r>
            <a:r>
              <a:rPr lang="ru-RU" sz="1600" dirty="0"/>
              <a:t> </a:t>
            </a:r>
            <a:r>
              <a:rPr lang="ru-RU" sz="1600" dirty="0" err="1"/>
              <a:t>дію</a:t>
            </a:r>
            <a:r>
              <a:rPr lang="ru-RU" sz="1600" dirty="0"/>
              <a:t>. Через </a:t>
            </a:r>
            <a:r>
              <a:rPr lang="ru-RU" sz="1600" dirty="0" err="1"/>
              <a:t>вразливість</a:t>
            </a:r>
            <a:r>
              <a:rPr lang="ru-RU" sz="1600" dirty="0"/>
              <a:t> до </a:t>
            </a:r>
            <a:r>
              <a:rPr lang="ru-RU" sz="1600" dirty="0" err="1"/>
              <a:t>одної</a:t>
            </a:r>
            <a:r>
              <a:rPr lang="ru-RU" sz="1600" dirty="0"/>
              <a:t> </a:t>
            </a:r>
            <a:r>
              <a:rPr lang="ru-RU" sz="1600" dirty="0" err="1"/>
              <a:t>загрози</a:t>
            </a:r>
            <a:r>
              <a:rPr lang="ru-RU" sz="1600" dirty="0"/>
              <a:t>, </a:t>
            </a:r>
            <a:r>
              <a:rPr lang="ru-RU" sz="1600" dirty="0" err="1"/>
              <a:t>види</a:t>
            </a:r>
            <a:r>
              <a:rPr lang="ru-RU" sz="1600" dirty="0"/>
              <a:t> часто </a:t>
            </a:r>
            <a:r>
              <a:rPr lang="ru-RU" sz="1600" dirty="0" err="1"/>
              <a:t>стають</a:t>
            </a:r>
            <a:r>
              <a:rPr lang="ru-RU" sz="1600" dirty="0"/>
              <a:t> </a:t>
            </a:r>
            <a:r>
              <a:rPr lang="ru-RU" sz="1600" dirty="0" err="1"/>
              <a:t>сприйнятливими</a:t>
            </a:r>
            <a:r>
              <a:rPr lang="ru-RU" sz="1600" dirty="0"/>
              <a:t> до </a:t>
            </a:r>
            <a:r>
              <a:rPr lang="ru-RU" sz="1600" dirty="0" err="1"/>
              <a:t>інших</a:t>
            </a:r>
            <a:r>
              <a:rPr lang="ru-RU" sz="1600" dirty="0"/>
              <a:t>; </a:t>
            </a:r>
            <a:r>
              <a:rPr lang="ru-RU" sz="1600" dirty="0" err="1"/>
              <a:t>численні</a:t>
            </a:r>
            <a:r>
              <a:rPr lang="ru-RU" sz="1600" dirty="0"/>
              <a:t> </a:t>
            </a:r>
            <a:r>
              <a:rPr lang="ru-RU" sz="1600" dirty="0" err="1"/>
              <a:t>загрози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мати</a:t>
            </a:r>
            <a:r>
              <a:rPr lang="ru-RU" sz="1600" dirty="0"/>
              <a:t> </a:t>
            </a:r>
            <a:r>
              <a:rPr lang="ru-RU" sz="1600" dirty="0" err="1"/>
              <a:t>несподівано</a:t>
            </a:r>
            <a:r>
              <a:rPr lang="ru-RU" sz="1600" dirty="0"/>
              <a:t> </a:t>
            </a:r>
            <a:r>
              <a:rPr lang="ru-RU" sz="1600" dirty="0" err="1"/>
              <a:t>драматичні</a:t>
            </a:r>
            <a:r>
              <a:rPr lang="ru-RU" sz="1600" dirty="0"/>
              <a:t> </a:t>
            </a:r>
            <a:r>
              <a:rPr lang="ru-RU" sz="1600" dirty="0" err="1"/>
              <a:t>наслідки</a:t>
            </a:r>
            <a:r>
              <a:rPr lang="ru-RU" sz="1600" dirty="0"/>
              <a:t> для </a:t>
            </a:r>
            <a:r>
              <a:rPr lang="ru-RU" sz="1600" dirty="0" err="1"/>
              <a:t>біорізноманіття</a:t>
            </a:r>
            <a:r>
              <a:rPr lang="ru-RU" sz="1600" dirty="0"/>
              <a:t>. </a:t>
            </a:r>
            <a:r>
              <a:rPr lang="ru-RU" sz="1600" dirty="0" err="1"/>
              <a:t>Каталізатори</a:t>
            </a:r>
            <a:r>
              <a:rPr lang="ru-RU" sz="1600" dirty="0"/>
              <a:t> </a:t>
            </a:r>
            <a:r>
              <a:rPr lang="ru-RU" sz="1600" dirty="0" err="1"/>
              <a:t>вимирання</a:t>
            </a:r>
            <a:r>
              <a:rPr lang="ru-RU" sz="1600" dirty="0"/>
              <a:t> </a:t>
            </a:r>
            <a:r>
              <a:rPr lang="ru-RU" sz="1600" dirty="0" err="1"/>
              <a:t>різняться</a:t>
            </a:r>
            <a:r>
              <a:rPr lang="ru-RU" sz="1600" dirty="0"/>
              <a:t> </a:t>
            </a:r>
            <a:r>
              <a:rPr lang="ru-RU" sz="1600" dirty="0" err="1"/>
              <a:t>залежно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локальних</a:t>
            </a:r>
            <a:r>
              <a:rPr lang="ru-RU" sz="1600" dirty="0"/>
              <a:t> до </a:t>
            </a:r>
            <a:r>
              <a:rPr lang="ru-RU" sz="1600" dirty="0" err="1"/>
              <a:t>глобальних</a:t>
            </a:r>
            <a:r>
              <a:rPr lang="ru-RU" sz="1600" dirty="0"/>
              <a:t> </a:t>
            </a:r>
            <a:r>
              <a:rPr lang="ru-RU" sz="1600" dirty="0" err="1"/>
              <a:t>масштабів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миттєвих</a:t>
            </a:r>
            <a:r>
              <a:rPr lang="ru-RU" sz="1600" dirty="0"/>
              <a:t> до </a:t>
            </a:r>
            <a:r>
              <a:rPr lang="ru-RU" sz="1600" dirty="0" err="1"/>
              <a:t>довгострокових</a:t>
            </a:r>
            <a:r>
              <a:rPr lang="ru-RU" sz="1600" dirty="0"/>
              <a:t> </a:t>
            </a:r>
            <a:r>
              <a:rPr lang="ru-RU" sz="1600" dirty="0" err="1"/>
              <a:t>наслідків</a:t>
            </a:r>
            <a:r>
              <a:rPr lang="ru-RU" sz="1600" dirty="0"/>
              <a:t>. 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вимирання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через </a:t>
            </a:r>
            <a:r>
              <a:rPr lang="ru-RU" sz="1600" dirty="0" err="1"/>
              <a:t>втрату</a:t>
            </a:r>
            <a:r>
              <a:rPr lang="ru-RU" sz="1600" dirty="0"/>
              <a:t> </a:t>
            </a:r>
            <a:r>
              <a:rPr lang="ru-RU" sz="1600" dirty="0" err="1"/>
              <a:t>середовища</a:t>
            </a:r>
            <a:r>
              <a:rPr lang="ru-RU" sz="1600" dirty="0"/>
              <a:t> </a:t>
            </a:r>
            <a:r>
              <a:rPr lang="ru-RU" sz="1600" dirty="0" err="1"/>
              <a:t>існування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бути </a:t>
            </a:r>
            <a:r>
              <a:rPr lang="ru-RU" sz="1600" dirty="0" err="1"/>
              <a:t>швидким</a:t>
            </a:r>
            <a:r>
              <a:rPr lang="ru-RU" sz="1600" dirty="0"/>
              <a:t> для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, але </a:t>
            </a:r>
            <a:r>
              <a:rPr lang="ru-RU" sz="1600" dirty="0" err="1"/>
              <a:t>тривати</a:t>
            </a:r>
            <a:r>
              <a:rPr lang="ru-RU" sz="1600" dirty="0"/>
              <a:t> </a:t>
            </a:r>
            <a:r>
              <a:rPr lang="ru-RU" sz="1600" dirty="0" err="1"/>
              <a:t>сотні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 для </a:t>
            </a:r>
            <a:r>
              <a:rPr lang="ru-RU" sz="1600" dirty="0" err="1"/>
              <a:t>інших</a:t>
            </a:r>
            <a:r>
              <a:rPr lang="ru-RU" sz="16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Денис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93204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енис\Desktop\climate_exposition6_442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7"/>
            <a:ext cx="3995936" cy="30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Денис\Desktop\bior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7"/>
            <a:ext cx="2952328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Як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змінитися</a:t>
            </a:r>
            <a:r>
              <a:rPr lang="ru-RU" sz="3200" dirty="0"/>
              <a:t> </a:t>
            </a:r>
            <a:r>
              <a:rPr lang="ru-RU" sz="3200" dirty="0" err="1"/>
              <a:t>біорізноманіття</a:t>
            </a:r>
            <a:r>
              <a:rPr lang="ru-RU" sz="3200" dirty="0"/>
              <a:t> в </a:t>
            </a:r>
            <a:r>
              <a:rPr lang="ru-RU" sz="3200" dirty="0" err="1"/>
              <a:t>майбутньому</a:t>
            </a:r>
            <a:r>
              <a:rPr lang="ru-RU" sz="3200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032448"/>
          </a:xfrm>
        </p:spPr>
        <p:txBody>
          <a:bodyPr>
            <a:normAutofit/>
          </a:bodyPr>
          <a:lstStyle/>
          <a:p>
            <a:r>
              <a:rPr lang="ru-RU" sz="1600" dirty="0" err="1"/>
              <a:t>Майбутнє</a:t>
            </a:r>
            <a:r>
              <a:rPr lang="ru-RU" sz="1600" dirty="0"/>
              <a:t> </a:t>
            </a:r>
            <a:r>
              <a:rPr lang="ru-RU" sz="1600" dirty="0" err="1"/>
              <a:t>біорізноманіття</a:t>
            </a:r>
            <a:r>
              <a:rPr lang="ru-RU" sz="1600" dirty="0"/>
              <a:t> </a:t>
            </a:r>
            <a:r>
              <a:rPr lang="ru-RU" sz="1600" dirty="0" err="1"/>
              <a:t>залежатиме</a:t>
            </a:r>
            <a:r>
              <a:rPr lang="ru-RU" sz="1600" dirty="0"/>
              <a:t> </a:t>
            </a:r>
            <a:r>
              <a:rPr lang="ru-RU" sz="1600" dirty="0" err="1"/>
              <a:t>виключно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того,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сценарій</a:t>
            </a:r>
            <a:r>
              <a:rPr lang="ru-RU" sz="1600" dirty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обере</a:t>
            </a:r>
            <a:r>
              <a:rPr lang="ru-RU" sz="1600" dirty="0"/>
              <a:t> </a:t>
            </a:r>
            <a:r>
              <a:rPr lang="ru-RU" sz="1600" dirty="0" err="1"/>
              <a:t>людство</a:t>
            </a:r>
            <a:r>
              <a:rPr lang="ru-RU" sz="1600" dirty="0"/>
              <a:t>: буде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зростаюча</a:t>
            </a:r>
            <a:r>
              <a:rPr lang="ru-RU" sz="1600" dirty="0"/>
              <a:t> </a:t>
            </a:r>
            <a:r>
              <a:rPr lang="ru-RU" sz="1600" dirty="0" err="1"/>
              <a:t>глобалізації</a:t>
            </a:r>
            <a:r>
              <a:rPr lang="ru-RU" sz="1600" dirty="0"/>
              <a:t>, а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повернення</a:t>
            </a:r>
            <a:r>
              <a:rPr lang="ru-RU" sz="1600" dirty="0"/>
              <a:t> до </a:t>
            </a:r>
            <a:r>
              <a:rPr lang="ru-RU" sz="1600" dirty="0" err="1"/>
              <a:t>локальних</a:t>
            </a:r>
            <a:r>
              <a:rPr lang="ru-RU" sz="1600" dirty="0"/>
              <a:t> </a:t>
            </a:r>
            <a:r>
              <a:rPr lang="ru-RU" sz="1600" dirty="0" err="1"/>
              <a:t>економік</a:t>
            </a:r>
            <a:r>
              <a:rPr lang="ru-RU" sz="1600" dirty="0"/>
              <a:t> та </a:t>
            </a:r>
            <a:r>
              <a:rPr lang="ru-RU" sz="1600" dirty="0" err="1"/>
              <a:t>спільнот</a:t>
            </a:r>
            <a:r>
              <a:rPr lang="ru-RU" sz="1600" dirty="0"/>
              <a:t>, </a:t>
            </a:r>
            <a:r>
              <a:rPr lang="ru-RU" sz="1600" dirty="0" err="1"/>
              <a:t>панування</a:t>
            </a:r>
            <a:r>
              <a:rPr lang="ru-RU" sz="1600" dirty="0"/>
              <a:t> </a:t>
            </a:r>
            <a:r>
              <a:rPr lang="ru-RU" sz="1600" dirty="0" err="1"/>
              <a:t>вільного</a:t>
            </a:r>
            <a:r>
              <a:rPr lang="ru-RU" sz="1600" dirty="0"/>
              <a:t> ринку, а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планування</a:t>
            </a:r>
            <a:r>
              <a:rPr lang="ru-RU" sz="1600" dirty="0"/>
              <a:t> на </a:t>
            </a:r>
            <a:r>
              <a:rPr lang="ru-RU" sz="1600" dirty="0" err="1"/>
              <a:t>довгострокові</a:t>
            </a:r>
            <a:r>
              <a:rPr lang="ru-RU" sz="1600" dirty="0"/>
              <a:t> </a:t>
            </a:r>
            <a:r>
              <a:rPr lang="ru-RU" sz="1600" dirty="0" err="1"/>
              <a:t>перспективи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/>
              <a:t>За </a:t>
            </a:r>
            <a:r>
              <a:rPr lang="ru-RU" sz="1600" dirty="0" err="1"/>
              <a:t>першого</a:t>
            </a:r>
            <a:r>
              <a:rPr lang="ru-RU" sz="1600" dirty="0"/>
              <a:t> </a:t>
            </a:r>
            <a:r>
              <a:rPr lang="ru-RU" sz="1600" dirty="0" err="1"/>
              <a:t>сценарію</a:t>
            </a:r>
            <a:r>
              <a:rPr lang="ru-RU" sz="1600" dirty="0"/>
              <a:t> </a:t>
            </a:r>
            <a:r>
              <a:rPr lang="ru-RU" sz="1600" dirty="0" err="1"/>
              <a:t>площі</a:t>
            </a:r>
            <a:r>
              <a:rPr lang="ru-RU" sz="1600" dirty="0"/>
              <a:t> </a:t>
            </a:r>
            <a:r>
              <a:rPr lang="ru-RU" sz="1600" dirty="0" err="1"/>
              <a:t>сільськогосподарських</a:t>
            </a:r>
            <a:r>
              <a:rPr lang="ru-RU" sz="1600" dirty="0"/>
              <a:t> </a:t>
            </a:r>
            <a:r>
              <a:rPr lang="ru-RU" sz="1600" dirty="0" err="1"/>
              <a:t>угідь</a:t>
            </a:r>
            <a:r>
              <a:rPr lang="ru-RU" sz="1600" dirty="0"/>
              <a:t> </a:t>
            </a:r>
            <a:r>
              <a:rPr lang="ru-RU" sz="1600" dirty="0" err="1"/>
              <a:t>будуть</a:t>
            </a:r>
            <a:r>
              <a:rPr lang="ru-RU" sz="1600" dirty="0"/>
              <a:t> </a:t>
            </a:r>
            <a:r>
              <a:rPr lang="ru-RU" sz="1600" dirty="0" err="1"/>
              <a:t>розширюватися</a:t>
            </a:r>
            <a:r>
              <a:rPr lang="ru-RU" sz="1600" dirty="0"/>
              <a:t>, при </a:t>
            </a:r>
            <a:r>
              <a:rPr lang="ru-RU" sz="1600" dirty="0" err="1"/>
              <a:t>чому</a:t>
            </a:r>
            <a:r>
              <a:rPr lang="ru-RU" sz="1600" dirty="0"/>
              <a:t> з </a:t>
            </a:r>
            <a:r>
              <a:rPr lang="ru-RU" sz="1600" dirty="0" err="1"/>
              <a:t>значна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вибуватиме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вжитку</a:t>
            </a:r>
            <a:r>
              <a:rPr lang="ru-RU" sz="1600" dirty="0"/>
              <a:t> з причини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отруєнь</a:t>
            </a:r>
            <a:r>
              <a:rPr lang="ru-RU" sz="1600" dirty="0"/>
              <a:t> пестицидами та </a:t>
            </a:r>
            <a:r>
              <a:rPr lang="ru-RU" sz="1600" dirty="0" err="1"/>
              <a:t>хімдобривами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неминуче </a:t>
            </a:r>
            <a:r>
              <a:rPr lang="ru-RU" sz="1600" dirty="0" err="1"/>
              <a:t>несуть</a:t>
            </a:r>
            <a:r>
              <a:rPr lang="ru-RU" sz="1600" dirty="0"/>
              <a:t> </a:t>
            </a:r>
            <a:r>
              <a:rPr lang="ru-RU" sz="1600" dirty="0" err="1"/>
              <a:t>зниження</a:t>
            </a:r>
            <a:r>
              <a:rPr lang="ru-RU" sz="1600" dirty="0"/>
              <a:t> </a:t>
            </a:r>
            <a:r>
              <a:rPr lang="ru-RU" sz="1600" dirty="0" err="1"/>
              <a:t>природної</a:t>
            </a:r>
            <a:r>
              <a:rPr lang="ru-RU" sz="1600" dirty="0"/>
              <a:t> </a:t>
            </a:r>
            <a:r>
              <a:rPr lang="ru-RU" sz="1600" dirty="0" err="1"/>
              <a:t>родючості</a:t>
            </a:r>
            <a:r>
              <a:rPr lang="ru-RU" sz="1600" dirty="0"/>
              <a:t>; в той же час </a:t>
            </a:r>
            <a:r>
              <a:rPr lang="ru-RU" sz="1600" dirty="0" err="1"/>
              <a:t>лісовий</a:t>
            </a:r>
            <a:r>
              <a:rPr lang="ru-RU" sz="1600" dirty="0"/>
              <a:t> </a:t>
            </a:r>
            <a:r>
              <a:rPr lang="ru-RU" sz="1600" dirty="0" err="1"/>
              <a:t>покрив</a:t>
            </a:r>
            <a:r>
              <a:rPr lang="ru-RU" sz="1600" dirty="0"/>
              <a:t> буде </a:t>
            </a:r>
            <a:r>
              <a:rPr lang="ru-RU" sz="1600" dirty="0" err="1"/>
              <a:t>скорочуватися</a:t>
            </a:r>
            <a:r>
              <a:rPr lang="ru-RU" sz="1600" dirty="0"/>
              <a:t>, особливо в </a:t>
            </a:r>
            <a:r>
              <a:rPr lang="ru-RU" sz="1600" dirty="0" err="1"/>
              <a:t>країнах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розвиваються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призведе</a:t>
            </a:r>
            <a:r>
              <a:rPr lang="ru-RU" sz="1600" dirty="0"/>
              <a:t> до </a:t>
            </a:r>
            <a:r>
              <a:rPr lang="ru-RU" sz="1600" dirty="0" err="1"/>
              <a:t>тривалого</a:t>
            </a:r>
            <a:r>
              <a:rPr lang="ru-RU" sz="1600" dirty="0"/>
              <a:t> </a:t>
            </a:r>
            <a:r>
              <a:rPr lang="ru-RU" sz="1600" dirty="0" err="1"/>
              <a:t>зниження</a:t>
            </a:r>
            <a:r>
              <a:rPr lang="ru-RU" sz="1600" dirty="0"/>
              <a:t> </a:t>
            </a:r>
            <a:r>
              <a:rPr lang="ru-RU" sz="1600" dirty="0" err="1"/>
              <a:t>місцевого</a:t>
            </a:r>
            <a:r>
              <a:rPr lang="ru-RU" sz="1600" dirty="0"/>
              <a:t> та глобального </a:t>
            </a:r>
            <a:r>
              <a:rPr lang="ru-RU" sz="1600" dirty="0" err="1"/>
              <a:t>біорізноманіття</a:t>
            </a:r>
            <a:r>
              <a:rPr lang="ru-RU" sz="1600" dirty="0"/>
              <a:t>, </a:t>
            </a:r>
            <a:r>
              <a:rPr lang="ru-RU" sz="1600" dirty="0" err="1"/>
              <a:t>переважно</a:t>
            </a:r>
            <a:r>
              <a:rPr lang="ru-RU" sz="1600" dirty="0"/>
              <a:t> в </a:t>
            </a:r>
            <a:r>
              <a:rPr lang="ru-RU" sz="1600" dirty="0" err="1"/>
              <a:t>результаті</a:t>
            </a:r>
            <a:r>
              <a:rPr lang="ru-RU" sz="1600" dirty="0"/>
              <a:t> </a:t>
            </a:r>
            <a:r>
              <a:rPr lang="ru-RU" sz="1600" dirty="0" err="1"/>
              <a:t>втрати</a:t>
            </a:r>
            <a:r>
              <a:rPr lang="ru-RU" sz="1600" dirty="0"/>
              <a:t> </a:t>
            </a:r>
            <a:r>
              <a:rPr lang="ru-RU" sz="1600" dirty="0" err="1"/>
              <a:t>середовищ</a:t>
            </a:r>
            <a:r>
              <a:rPr lang="ru-RU" sz="1600" dirty="0"/>
              <a:t> </a:t>
            </a:r>
            <a:r>
              <a:rPr lang="ru-RU" sz="1600" dirty="0" err="1"/>
              <a:t>існування</a:t>
            </a:r>
            <a:r>
              <a:rPr lang="ru-RU" sz="1600" dirty="0"/>
              <a:t>. </a:t>
            </a:r>
            <a:r>
              <a:rPr lang="ru-RU" sz="1600" dirty="0" err="1"/>
              <a:t>Біорізноманіття</a:t>
            </a:r>
            <a:r>
              <a:rPr lang="ru-RU" sz="1600" dirty="0"/>
              <a:t> </a:t>
            </a:r>
            <a:r>
              <a:rPr lang="ru-RU" sz="1600" dirty="0" err="1"/>
              <a:t>водних</a:t>
            </a:r>
            <a:r>
              <a:rPr lang="ru-RU" sz="1600" dirty="0"/>
              <a:t> </a:t>
            </a:r>
            <a:r>
              <a:rPr lang="ru-RU" sz="1600" dirty="0" err="1"/>
              <a:t>екосистем</a:t>
            </a:r>
            <a:r>
              <a:rPr lang="ru-RU" sz="1600" dirty="0"/>
              <a:t> і </a:t>
            </a:r>
            <a:r>
              <a:rPr lang="ru-RU" sz="1600" dirty="0" err="1"/>
              <a:t>конкретних</a:t>
            </a:r>
            <a:r>
              <a:rPr lang="ru-RU" sz="1600" dirty="0"/>
              <a:t> </a:t>
            </a:r>
            <a:r>
              <a:rPr lang="ru-RU" sz="1600" dirty="0" err="1"/>
              <a:t>популяцій</a:t>
            </a:r>
            <a:r>
              <a:rPr lang="ru-RU" sz="1600" dirty="0"/>
              <a:t> </a:t>
            </a:r>
            <a:r>
              <a:rPr lang="ru-RU" sz="1600" dirty="0" err="1"/>
              <a:t>риб</a:t>
            </a:r>
            <a:r>
              <a:rPr lang="ru-RU" sz="1600" dirty="0"/>
              <a:t> </a:t>
            </a:r>
            <a:r>
              <a:rPr lang="ru-RU" sz="1600" dirty="0" err="1"/>
              <a:t>знизиться</a:t>
            </a:r>
            <a:r>
              <a:rPr lang="ru-RU" sz="1600" dirty="0"/>
              <a:t> </a:t>
            </a:r>
            <a:r>
              <a:rPr lang="ru-RU" sz="1600" dirty="0" err="1"/>
              <a:t>завдяки</a:t>
            </a:r>
            <a:r>
              <a:rPr lang="ru-RU" sz="1600" dirty="0"/>
              <a:t> таким факторам, як: </a:t>
            </a:r>
            <a:r>
              <a:rPr lang="ru-RU" sz="1600" dirty="0" err="1"/>
              <a:t>надмірний</a:t>
            </a:r>
            <a:r>
              <a:rPr lang="ru-RU" sz="1600" dirty="0"/>
              <a:t> </a:t>
            </a:r>
            <a:r>
              <a:rPr lang="ru-RU" sz="1600" dirty="0" err="1"/>
              <a:t>вміст</a:t>
            </a:r>
            <a:r>
              <a:rPr lang="ru-RU" sz="1600" dirty="0"/>
              <a:t> </a:t>
            </a:r>
            <a:r>
              <a:rPr lang="ru-RU" sz="1600" dirty="0" err="1"/>
              <a:t>продуктів</a:t>
            </a:r>
            <a:r>
              <a:rPr lang="ru-RU" sz="1600" dirty="0"/>
              <a:t> </a:t>
            </a:r>
            <a:r>
              <a:rPr lang="ru-RU" sz="1600" dirty="0" err="1"/>
              <a:t>розкладу</a:t>
            </a:r>
            <a:r>
              <a:rPr lang="ru-RU" sz="1600" dirty="0"/>
              <a:t> </a:t>
            </a:r>
            <a:r>
              <a:rPr lang="ru-RU" sz="1600" dirty="0" err="1"/>
              <a:t>хімічних</a:t>
            </a:r>
            <a:r>
              <a:rPr lang="ru-RU" sz="1600" dirty="0"/>
              <a:t> добрив, </a:t>
            </a:r>
            <a:r>
              <a:rPr lang="ru-RU" sz="1600" dirty="0" err="1"/>
              <a:t>надмірний</a:t>
            </a:r>
            <a:r>
              <a:rPr lang="ru-RU" sz="1600" dirty="0"/>
              <a:t> </a:t>
            </a:r>
            <a:r>
              <a:rPr lang="ru-RU" sz="1600" dirty="0" err="1"/>
              <a:t>вилов</a:t>
            </a:r>
            <a:r>
              <a:rPr lang="ru-RU" sz="1600" dirty="0"/>
              <a:t>, </a:t>
            </a:r>
            <a:r>
              <a:rPr lang="ru-RU" sz="1600" dirty="0" err="1"/>
              <a:t>вторгнення</a:t>
            </a:r>
            <a:r>
              <a:rPr lang="ru-RU" sz="1600" dirty="0"/>
              <a:t> </a:t>
            </a:r>
            <a:r>
              <a:rPr lang="ru-RU" sz="1600" dirty="0" err="1"/>
              <a:t>інвазивних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і </a:t>
            </a:r>
            <a:r>
              <a:rPr lang="ru-RU" sz="1600" dirty="0" err="1"/>
              <a:t>забруднення</a:t>
            </a:r>
            <a:r>
              <a:rPr lang="ru-RU" sz="1600" dirty="0"/>
              <a:t> </a:t>
            </a:r>
            <a:r>
              <a:rPr lang="ru-RU" sz="1600" dirty="0" err="1"/>
              <a:t>навколишнього</a:t>
            </a:r>
            <a:r>
              <a:rPr lang="ru-RU" sz="1600" dirty="0"/>
              <a:t> </a:t>
            </a:r>
            <a:r>
              <a:rPr lang="ru-RU" sz="1600" dirty="0" err="1"/>
              <a:t>середовища</a:t>
            </a:r>
            <a:r>
              <a:rPr lang="ru-RU" sz="1600" dirty="0"/>
              <a:t>.</a:t>
            </a:r>
          </a:p>
        </p:txBody>
      </p:sp>
      <p:pic>
        <p:nvPicPr>
          <p:cNvPr id="8195" name="Picture 3" descr="C:\Users\Денис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5013177"/>
            <a:ext cx="2755700" cy="18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Денис\Desktop\geo_bioriz_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6" y="5301208"/>
            <a:ext cx="3228384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4822"/>
            <a:ext cx="8229600" cy="2952328"/>
          </a:xfrm>
        </p:spPr>
        <p:txBody>
          <a:bodyPr>
            <a:normAutofit lnSpcReduction="10000"/>
          </a:bodyPr>
          <a:lstStyle/>
          <a:p>
            <a:r>
              <a:rPr lang="ru-RU" sz="1800" dirty="0" err="1"/>
              <a:t>Сценарій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передбачає</a:t>
            </a:r>
            <a:r>
              <a:rPr lang="ru-RU" sz="1800" dirty="0"/>
              <a:t> </a:t>
            </a:r>
            <a:r>
              <a:rPr lang="ru-RU" sz="1800" dirty="0" err="1"/>
              <a:t>відмову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вільного</a:t>
            </a:r>
            <a:r>
              <a:rPr lang="ru-RU" sz="1800" dirty="0"/>
              <a:t> ринку та </a:t>
            </a:r>
            <a:r>
              <a:rPr lang="ru-RU" sz="1800" dirty="0" err="1"/>
              <a:t>звертання</a:t>
            </a:r>
            <a:r>
              <a:rPr lang="ru-RU" sz="1800" dirty="0"/>
              <a:t> </a:t>
            </a:r>
            <a:r>
              <a:rPr lang="ru-RU" sz="1800" dirty="0" err="1"/>
              <a:t>глобалізації</a:t>
            </a:r>
            <a:r>
              <a:rPr lang="ru-RU" sz="1800" dirty="0"/>
              <a:t> </a:t>
            </a:r>
            <a:r>
              <a:rPr lang="ru-RU" sz="1800" dirty="0" err="1"/>
              <a:t>містить</a:t>
            </a:r>
            <a:r>
              <a:rPr lang="ru-RU" sz="1800" dirty="0"/>
              <a:t> </a:t>
            </a:r>
            <a:r>
              <a:rPr lang="ru-RU" sz="1800" dirty="0" err="1"/>
              <a:t>значно</a:t>
            </a:r>
            <a:r>
              <a:rPr lang="ru-RU" sz="1800" dirty="0"/>
              <a:t> </a:t>
            </a:r>
            <a:r>
              <a:rPr lang="ru-RU" sz="1800" dirty="0" err="1"/>
              <a:t>більше</a:t>
            </a:r>
            <a:r>
              <a:rPr lang="ru-RU" sz="1800" dirty="0"/>
              <a:t> </a:t>
            </a:r>
            <a:r>
              <a:rPr lang="ru-RU" sz="1800" dirty="0" err="1"/>
              <a:t>світлих</a:t>
            </a:r>
            <a:r>
              <a:rPr lang="ru-RU" sz="1800" dirty="0"/>
              <a:t> перспектив як для </a:t>
            </a:r>
            <a:r>
              <a:rPr lang="ru-RU" sz="1800" dirty="0" err="1"/>
              <a:t>довкілля</a:t>
            </a:r>
            <a:r>
              <a:rPr lang="ru-RU" sz="1800" dirty="0"/>
              <a:t> в </a:t>
            </a:r>
            <a:r>
              <a:rPr lang="ru-RU" sz="1800" dirty="0" err="1"/>
              <a:t>цілому</a:t>
            </a:r>
            <a:r>
              <a:rPr lang="ru-RU" sz="1800" dirty="0"/>
              <a:t>, так і для </a:t>
            </a:r>
            <a:r>
              <a:rPr lang="ru-RU" sz="1800" dirty="0" err="1"/>
              <a:t>біорізноманіття</a:t>
            </a:r>
            <a:r>
              <a:rPr lang="ru-RU" sz="1800" dirty="0"/>
              <a:t> </a:t>
            </a:r>
            <a:r>
              <a:rPr lang="ru-RU" sz="1800" dirty="0" err="1"/>
              <a:t>зокрема</a:t>
            </a:r>
            <a:r>
              <a:rPr lang="ru-RU" sz="1800" dirty="0"/>
              <a:t>. </a:t>
            </a:r>
            <a:r>
              <a:rPr lang="ru-RU" sz="1800" dirty="0" err="1"/>
              <a:t>Локалізація</a:t>
            </a:r>
            <a:r>
              <a:rPr lang="ru-RU" sz="1800" dirty="0"/>
              <a:t> </a:t>
            </a:r>
            <a:r>
              <a:rPr lang="ru-RU" sz="1800" dirty="0" err="1"/>
              <a:t>господарської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зведе</a:t>
            </a:r>
            <a:r>
              <a:rPr lang="ru-RU" sz="1800" dirty="0"/>
              <a:t> на </a:t>
            </a:r>
            <a:r>
              <a:rPr lang="ru-RU" sz="1800" dirty="0" err="1"/>
              <a:t>мінімум</a:t>
            </a:r>
            <a:r>
              <a:rPr lang="ru-RU" sz="1800" dirty="0"/>
              <a:t> </a:t>
            </a:r>
            <a:r>
              <a:rPr lang="ru-RU" sz="1800" dirty="0" err="1"/>
              <a:t>транспорті</a:t>
            </a:r>
            <a:r>
              <a:rPr lang="ru-RU" sz="1800" dirty="0"/>
              <a:t> </a:t>
            </a:r>
            <a:r>
              <a:rPr lang="ru-RU" sz="1800" dirty="0" err="1"/>
              <a:t>витрати</a:t>
            </a:r>
            <a:r>
              <a:rPr lang="ru-RU" sz="1800" dirty="0"/>
              <a:t>, </a:t>
            </a:r>
            <a:r>
              <a:rPr lang="ru-RU" sz="1800" dirty="0" err="1"/>
              <a:t>збільшить</a:t>
            </a:r>
            <a:r>
              <a:rPr lang="ru-RU" sz="1800" dirty="0"/>
              <a:t> </a:t>
            </a:r>
            <a:r>
              <a:rPr lang="ru-RU" sz="1800" dirty="0" err="1"/>
              <a:t>ефективність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місцевих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 та </a:t>
            </a:r>
            <a:r>
              <a:rPr lang="ru-RU" sz="1800" dirty="0" err="1"/>
              <a:t>змусить</a:t>
            </a:r>
            <a:r>
              <a:rPr lang="ru-RU" sz="1800" dirty="0"/>
              <a:t> до </a:t>
            </a:r>
            <a:r>
              <a:rPr lang="ru-RU" sz="1800" dirty="0" err="1"/>
              <a:t>дбайливого</a:t>
            </a:r>
            <a:r>
              <a:rPr lang="ru-RU" sz="1800" dirty="0"/>
              <a:t> до них </a:t>
            </a:r>
            <a:r>
              <a:rPr lang="ru-RU" sz="1800" dirty="0" err="1"/>
              <a:t>ставлення</a:t>
            </a:r>
            <a:r>
              <a:rPr lang="ru-RU" sz="1800" dirty="0"/>
              <a:t>, </a:t>
            </a:r>
            <a:r>
              <a:rPr lang="ru-RU" sz="1800" dirty="0" err="1"/>
              <a:t>місцеві</a:t>
            </a:r>
            <a:r>
              <a:rPr lang="ru-RU" sz="1800" dirty="0"/>
              <a:t> </a:t>
            </a:r>
            <a:r>
              <a:rPr lang="ru-RU" sz="1800" dirty="0" err="1"/>
              <a:t>громади</a:t>
            </a:r>
            <a:r>
              <a:rPr lang="ru-RU" sz="1800" dirty="0"/>
              <a:t> </a:t>
            </a:r>
            <a:r>
              <a:rPr lang="ru-RU" sz="1800" dirty="0" err="1"/>
              <a:t>матимуть</a:t>
            </a:r>
            <a:r>
              <a:rPr lang="ru-RU" sz="1800" dirty="0"/>
              <a:t> </a:t>
            </a:r>
            <a:r>
              <a:rPr lang="ru-RU" sz="1800" dirty="0" err="1"/>
              <a:t>змогу</a:t>
            </a:r>
            <a:r>
              <a:rPr lang="ru-RU" sz="1800" dirty="0"/>
              <a:t> </a:t>
            </a:r>
            <a:r>
              <a:rPr lang="ru-RU" sz="1800" dirty="0" err="1"/>
              <a:t>планувати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та </a:t>
            </a:r>
            <a:r>
              <a:rPr lang="ru-RU" sz="1800" dirty="0" err="1"/>
              <a:t>відновлення</a:t>
            </a:r>
            <a:r>
              <a:rPr lang="ru-RU" sz="1800" dirty="0"/>
              <a:t> благ </a:t>
            </a:r>
            <a:r>
              <a:rPr lang="ru-RU" sz="1800" dirty="0" err="1"/>
              <a:t>екосистеми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втручання</a:t>
            </a:r>
            <a:r>
              <a:rPr lang="ru-RU" sz="1800" dirty="0"/>
              <a:t> </a:t>
            </a:r>
            <a:r>
              <a:rPr lang="ru-RU" sz="1800" dirty="0" err="1"/>
              <a:t>глобальних</a:t>
            </a:r>
            <a:r>
              <a:rPr lang="ru-RU" sz="1800" dirty="0"/>
              <a:t> </a:t>
            </a:r>
            <a:r>
              <a:rPr lang="ru-RU" sz="1800" dirty="0" err="1"/>
              <a:t>корпорацій</a:t>
            </a:r>
            <a:r>
              <a:rPr lang="ru-RU" sz="1800" dirty="0"/>
              <a:t>, </a:t>
            </a:r>
            <a:r>
              <a:rPr lang="ru-RU" sz="1800" dirty="0" err="1"/>
              <a:t>відновиться</a:t>
            </a:r>
            <a:r>
              <a:rPr lang="ru-RU" sz="1800" dirty="0"/>
              <a:t> </a:t>
            </a:r>
            <a:r>
              <a:rPr lang="ru-RU" sz="1800" dirty="0" err="1"/>
              <a:t>культурний</a:t>
            </a:r>
            <a:r>
              <a:rPr lang="ru-RU" sz="1800" dirty="0"/>
              <a:t> та </a:t>
            </a:r>
            <a:r>
              <a:rPr lang="ru-RU" sz="1800" dirty="0" err="1"/>
              <a:t>етичний</a:t>
            </a:r>
            <a:r>
              <a:rPr lang="ru-RU" sz="1800" dirty="0"/>
              <a:t> </a:t>
            </a:r>
            <a:r>
              <a:rPr lang="ru-RU" sz="1800" dirty="0" err="1"/>
              <a:t>зв’язок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з конкретною </a:t>
            </a:r>
            <a:r>
              <a:rPr lang="ru-RU" sz="1800" dirty="0" err="1"/>
              <a:t>територією</a:t>
            </a:r>
            <a:r>
              <a:rPr lang="ru-RU" sz="1800" dirty="0"/>
              <a:t>, а </a:t>
            </a:r>
            <a:r>
              <a:rPr lang="ru-RU" sz="1800" dirty="0" err="1"/>
              <a:t>найголовніше</a:t>
            </a:r>
            <a:r>
              <a:rPr lang="ru-RU" sz="1800" dirty="0"/>
              <a:t> поставить на перше </a:t>
            </a:r>
            <a:r>
              <a:rPr lang="ru-RU" sz="1800" dirty="0" err="1"/>
              <a:t>місце</a:t>
            </a:r>
            <a:r>
              <a:rPr lang="ru-RU" sz="1800" dirty="0"/>
              <a:t> </a:t>
            </a:r>
            <a:r>
              <a:rPr lang="ru-RU" sz="1800" dirty="0" err="1"/>
              <a:t>задоволення</a:t>
            </a:r>
            <a:r>
              <a:rPr lang="ru-RU" sz="1800" dirty="0"/>
              <a:t> потреб </a:t>
            </a:r>
            <a:r>
              <a:rPr lang="ru-RU" sz="1800" dirty="0" err="1"/>
              <a:t>конкретних</a:t>
            </a:r>
            <a:r>
              <a:rPr lang="ru-RU" sz="1800" dirty="0"/>
              <a:t> людей в благах </a:t>
            </a:r>
            <a:r>
              <a:rPr lang="ru-RU" sz="1800" dirty="0" err="1"/>
              <a:t>природи</a:t>
            </a:r>
            <a:r>
              <a:rPr lang="ru-RU" sz="1800" dirty="0"/>
              <a:t>, </a:t>
            </a:r>
            <a:r>
              <a:rPr lang="ru-RU" sz="1800" dirty="0" err="1"/>
              <a:t>замість</a:t>
            </a:r>
            <a:r>
              <a:rPr lang="ru-RU" sz="1800" dirty="0"/>
              <a:t> </a:t>
            </a:r>
            <a:r>
              <a:rPr lang="ru-RU" sz="1800" dirty="0" err="1"/>
              <a:t>одержання</a:t>
            </a:r>
            <a:r>
              <a:rPr lang="ru-RU" sz="1800" dirty="0"/>
              <a:t> </a:t>
            </a:r>
            <a:r>
              <a:rPr lang="ru-RU" sz="1800" dirty="0" err="1"/>
              <a:t>прибутків</a:t>
            </a:r>
            <a:r>
              <a:rPr lang="ru-RU" sz="1800" dirty="0"/>
              <a:t> </a:t>
            </a:r>
            <a:r>
              <a:rPr lang="ru-RU" sz="1800" dirty="0" err="1"/>
              <a:t>корпораціями</a:t>
            </a:r>
            <a:r>
              <a:rPr lang="ru-RU" sz="1800" dirty="0"/>
              <a:t>.</a:t>
            </a:r>
          </a:p>
        </p:txBody>
      </p:sp>
      <p:pic>
        <p:nvPicPr>
          <p:cNvPr id="9218" name="Picture 2" descr="C:\Users\Денис\Desktop\x_ef93dd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7150"/>
            <a:ext cx="4572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Денис\Desktop\108_04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19" y="3867149"/>
            <a:ext cx="4381500" cy="30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зробити</a:t>
            </a:r>
            <a:r>
              <a:rPr lang="ru-RU" sz="3200" dirty="0"/>
              <a:t> для </a:t>
            </a:r>
            <a:r>
              <a:rPr lang="ru-RU" sz="3200" dirty="0" err="1"/>
              <a:t>збереження</a:t>
            </a:r>
            <a:r>
              <a:rPr lang="ru-RU" sz="3200" dirty="0"/>
              <a:t> </a:t>
            </a:r>
            <a:r>
              <a:rPr lang="ru-RU" sz="3200" dirty="0" err="1"/>
              <a:t>біорізноманіття</a:t>
            </a:r>
            <a:r>
              <a:rPr lang="ru-RU" sz="3200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/>
          </a:bodyPr>
          <a:lstStyle/>
          <a:p>
            <a:r>
              <a:rPr lang="ru-RU" sz="1800" dirty="0" err="1"/>
              <a:t>Утворення</a:t>
            </a:r>
            <a:r>
              <a:rPr lang="ru-RU" sz="1800" dirty="0"/>
              <a:t> </a:t>
            </a:r>
            <a:r>
              <a:rPr lang="ru-RU" sz="1800" dirty="0" err="1"/>
              <a:t>заповідних</a:t>
            </a:r>
            <a:r>
              <a:rPr lang="ru-RU" sz="1800" dirty="0"/>
              <a:t> </a:t>
            </a:r>
            <a:r>
              <a:rPr lang="ru-RU" sz="1800" dirty="0" err="1"/>
              <a:t>територій</a:t>
            </a:r>
            <a:r>
              <a:rPr lang="ru-RU" sz="1800" dirty="0"/>
              <a:t> є </a:t>
            </a:r>
            <a:r>
              <a:rPr lang="ru-RU" sz="1800" dirty="0" err="1"/>
              <a:t>невід’ємною</a:t>
            </a:r>
            <a:r>
              <a:rPr lang="ru-RU" sz="1800" dirty="0"/>
              <a:t> </a:t>
            </a:r>
            <a:r>
              <a:rPr lang="ru-RU" sz="1800" dirty="0" err="1"/>
              <a:t>частиною</a:t>
            </a:r>
            <a:r>
              <a:rPr lang="ru-RU" sz="1800" dirty="0"/>
              <a:t> </a:t>
            </a:r>
            <a:r>
              <a:rPr lang="ru-RU" sz="1800" dirty="0" err="1"/>
              <a:t>програм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збереження</a:t>
            </a:r>
            <a:r>
              <a:rPr lang="ru-RU" sz="1800" dirty="0"/>
              <a:t> </a:t>
            </a:r>
            <a:r>
              <a:rPr lang="ru-RU" sz="1800" dirty="0" err="1"/>
              <a:t>біорізноманіття</a:t>
            </a:r>
            <a:r>
              <a:rPr lang="ru-RU" sz="1800" dirty="0"/>
              <a:t>, але самих </a:t>
            </a:r>
            <a:r>
              <a:rPr lang="ru-RU" sz="1800" dirty="0" err="1"/>
              <a:t>їх</a:t>
            </a:r>
            <a:r>
              <a:rPr lang="ru-RU" sz="1800" dirty="0"/>
              <a:t> буде </a:t>
            </a:r>
            <a:r>
              <a:rPr lang="ru-RU" sz="1800" dirty="0" err="1"/>
              <a:t>недостатньо</a:t>
            </a:r>
            <a:r>
              <a:rPr lang="ru-RU" sz="1800" dirty="0"/>
              <a:t> для </a:t>
            </a:r>
            <a:r>
              <a:rPr lang="ru-RU" sz="1800" dirty="0" err="1"/>
              <a:t>захисту</a:t>
            </a:r>
            <a:r>
              <a:rPr lang="ru-RU" sz="1800" dirty="0"/>
              <a:t> </a:t>
            </a:r>
            <a:r>
              <a:rPr lang="ru-RU" sz="1800" dirty="0" err="1"/>
              <a:t>всього</a:t>
            </a:r>
            <a:r>
              <a:rPr lang="ru-RU" sz="1800" dirty="0"/>
              <a:t> спектру </a:t>
            </a:r>
            <a:r>
              <a:rPr lang="ru-RU" sz="1800" dirty="0" err="1"/>
              <a:t>біорізноманіття</a:t>
            </a:r>
            <a:r>
              <a:rPr lang="ru-RU" sz="1800" dirty="0"/>
              <a:t> (в силу </a:t>
            </a:r>
            <a:r>
              <a:rPr lang="ru-RU" sz="1800" dirty="0" err="1"/>
              <a:t>взаємоп’язаності</a:t>
            </a:r>
            <a:r>
              <a:rPr lang="ru-RU" sz="1800" dirty="0"/>
              <a:t> </a:t>
            </a:r>
            <a:r>
              <a:rPr lang="ru-RU" sz="1800" dirty="0" err="1"/>
              <a:t>екосистем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собою). </a:t>
            </a:r>
            <a:r>
              <a:rPr lang="ru-RU" sz="1800" dirty="0" err="1"/>
              <a:t>Крім</a:t>
            </a:r>
            <a:r>
              <a:rPr lang="ru-RU" sz="1800" dirty="0"/>
              <a:t> того </a:t>
            </a:r>
            <a:r>
              <a:rPr lang="ru-RU" sz="1800" dirty="0" err="1"/>
              <a:t>перепоною</a:t>
            </a:r>
            <a:r>
              <a:rPr lang="ru-RU" sz="1800" dirty="0"/>
              <a:t> до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бути </a:t>
            </a:r>
            <a:r>
              <a:rPr lang="ru-RU" sz="1800" dirty="0" err="1"/>
              <a:t>протидія</a:t>
            </a:r>
            <a:r>
              <a:rPr lang="ru-RU" sz="1800" dirty="0"/>
              <a:t> з боку </a:t>
            </a:r>
            <a:r>
              <a:rPr lang="ru-RU" sz="1800" dirty="0" err="1"/>
              <a:t>капіталістичних</a:t>
            </a:r>
            <a:r>
              <a:rPr lang="ru-RU" sz="1800" dirty="0"/>
              <a:t> </a:t>
            </a:r>
            <a:r>
              <a:rPr lang="ru-RU" sz="1800" dirty="0" err="1"/>
              <a:t>інституцій</a:t>
            </a:r>
            <a:r>
              <a:rPr lang="ru-RU" sz="1800" dirty="0"/>
              <a:t> </a:t>
            </a:r>
            <a:r>
              <a:rPr lang="ru-RU" sz="1800" dirty="0" err="1"/>
              <a:t>зацікавлених</a:t>
            </a:r>
            <a:r>
              <a:rPr lang="ru-RU" sz="1800" dirty="0"/>
              <a:t> в </a:t>
            </a:r>
            <a:r>
              <a:rPr lang="ru-RU" sz="1800" dirty="0" err="1"/>
              <a:t>хижацькій</a:t>
            </a:r>
            <a:r>
              <a:rPr lang="ru-RU" sz="1800" dirty="0"/>
              <a:t> </a:t>
            </a:r>
            <a:r>
              <a:rPr lang="ru-RU" sz="1800" dirty="0" err="1"/>
              <a:t>експлуатації</a:t>
            </a:r>
            <a:r>
              <a:rPr lang="ru-RU" sz="1800" dirty="0"/>
              <a:t> </a:t>
            </a:r>
            <a:r>
              <a:rPr lang="ru-RU" sz="1800" dirty="0" err="1"/>
              <a:t>природних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dirty="0"/>
              <a:t>Для </a:t>
            </a:r>
            <a:r>
              <a:rPr lang="ru-RU" sz="1800" dirty="0" err="1"/>
              <a:t>збереження</a:t>
            </a:r>
            <a:r>
              <a:rPr lang="ru-RU" sz="1800" dirty="0"/>
              <a:t> </a:t>
            </a:r>
            <a:r>
              <a:rPr lang="ru-RU" sz="1800" dirty="0" err="1"/>
              <a:t>біорізноманіття</a:t>
            </a:r>
            <a:r>
              <a:rPr lang="ru-RU" sz="1800" dirty="0"/>
              <a:t> </a:t>
            </a:r>
            <a:r>
              <a:rPr lang="ru-RU" sz="1800" dirty="0" err="1"/>
              <a:t>турбота</a:t>
            </a:r>
            <a:r>
              <a:rPr lang="ru-RU" sz="1800" dirty="0"/>
              <a:t> про </a:t>
            </a:r>
            <a:r>
              <a:rPr lang="ru-RU" sz="1800" dirty="0" err="1"/>
              <a:t>нього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стати </a:t>
            </a:r>
            <a:r>
              <a:rPr lang="ru-RU" sz="1800" dirty="0" err="1"/>
              <a:t>невід’ємною</a:t>
            </a:r>
            <a:r>
              <a:rPr lang="ru-RU" sz="1800" dirty="0"/>
              <a:t> </a:t>
            </a:r>
            <a:r>
              <a:rPr lang="ru-RU" sz="1800" dirty="0" err="1"/>
              <a:t>складовою</a:t>
            </a:r>
            <a:r>
              <a:rPr lang="ru-RU" sz="1800" dirty="0"/>
              <a:t> агрокомплексу, </a:t>
            </a:r>
            <a:r>
              <a:rPr lang="ru-RU" sz="1800" dirty="0" err="1"/>
              <a:t>рибальства</a:t>
            </a:r>
            <a:r>
              <a:rPr lang="ru-RU" sz="1800" dirty="0"/>
              <a:t> і </a:t>
            </a:r>
            <a:r>
              <a:rPr lang="ru-RU" sz="1800" dirty="0" err="1"/>
              <a:t>лісівництва</a:t>
            </a:r>
            <a:r>
              <a:rPr lang="ru-RU" sz="1800" dirty="0"/>
              <a:t>. </a:t>
            </a:r>
            <a:r>
              <a:rPr lang="ru-RU" sz="1800" dirty="0" err="1"/>
              <a:t>Ці</a:t>
            </a:r>
            <a:r>
              <a:rPr lang="ru-RU" sz="1800" dirty="0"/>
              <a:t> </a:t>
            </a:r>
            <a:r>
              <a:rPr lang="ru-RU" sz="1800" dirty="0" err="1"/>
              <a:t>сектори</a:t>
            </a:r>
            <a:r>
              <a:rPr lang="ru-RU" sz="1800" dirty="0"/>
              <a:t> </a:t>
            </a:r>
            <a:r>
              <a:rPr lang="ru-RU" sz="1800" dirty="0" err="1"/>
              <a:t>безпосередньо</a:t>
            </a:r>
            <a:r>
              <a:rPr lang="ru-RU" sz="1800" dirty="0"/>
              <a:t> </a:t>
            </a:r>
            <a:r>
              <a:rPr lang="ru-RU" sz="1800" dirty="0" err="1"/>
              <a:t>залежні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біорізноманіття</a:t>
            </a:r>
            <a:r>
              <a:rPr lang="ru-RU" sz="1800" dirty="0"/>
              <a:t> та </a:t>
            </a:r>
            <a:r>
              <a:rPr lang="ru-RU" sz="1800" dirty="0" err="1"/>
              <a:t>безпосередньо</a:t>
            </a:r>
            <a:r>
              <a:rPr lang="ru-RU" sz="1800" dirty="0"/>
              <a:t> на </a:t>
            </a:r>
            <a:r>
              <a:rPr lang="ru-RU" sz="1800" dirty="0" err="1"/>
              <a:t>нього</a:t>
            </a:r>
            <a:r>
              <a:rPr lang="ru-RU" sz="1800" dirty="0"/>
              <a:t> </a:t>
            </a:r>
            <a:r>
              <a:rPr lang="ru-RU" sz="1800" dirty="0" err="1"/>
              <a:t>впливають</a:t>
            </a:r>
            <a:r>
              <a:rPr lang="ru-RU" sz="1800" dirty="0"/>
              <a:t>. </a:t>
            </a:r>
            <a:r>
              <a:rPr lang="ru-RU" sz="1800" dirty="0" err="1"/>
              <a:t>Впровадження</a:t>
            </a:r>
            <a:r>
              <a:rPr lang="ru-RU" sz="1800" dirty="0"/>
              <a:t> </a:t>
            </a:r>
            <a:r>
              <a:rPr lang="ru-RU" sz="1800" dirty="0" err="1"/>
              <a:t>пермакультурних</a:t>
            </a:r>
            <a:r>
              <a:rPr lang="ru-RU" sz="1800" dirty="0"/>
              <a:t> </a:t>
            </a:r>
            <a:r>
              <a:rPr lang="ru-RU" sz="1800" dirty="0" err="1"/>
              <a:t>методів</a:t>
            </a:r>
            <a:r>
              <a:rPr lang="ru-RU" sz="1800" dirty="0"/>
              <a:t> в </a:t>
            </a:r>
            <a:r>
              <a:rPr lang="ru-RU" sz="1800" dirty="0" err="1"/>
              <a:t>сільське</a:t>
            </a:r>
            <a:r>
              <a:rPr lang="ru-RU" sz="1800" dirty="0"/>
              <a:t> </a:t>
            </a:r>
            <a:r>
              <a:rPr lang="ru-RU" sz="1800" dirty="0" err="1"/>
              <a:t>господарство</a:t>
            </a:r>
            <a:r>
              <a:rPr lang="ru-RU" sz="1800" dirty="0"/>
              <a:t> та </a:t>
            </a:r>
            <a:r>
              <a:rPr lang="ru-RU" sz="1800" dirty="0" err="1"/>
              <a:t>лісівництво</a:t>
            </a:r>
            <a:r>
              <a:rPr lang="ru-RU" sz="1800" dirty="0"/>
              <a:t> </a:t>
            </a:r>
            <a:r>
              <a:rPr lang="ru-RU" sz="1800" dirty="0" err="1"/>
              <a:t>допоможе</a:t>
            </a:r>
            <a:r>
              <a:rPr lang="ru-RU" sz="1800" dirty="0"/>
              <a:t> </a:t>
            </a:r>
            <a:r>
              <a:rPr lang="ru-RU" sz="1800" dirty="0" err="1"/>
              <a:t>здобувати</a:t>
            </a:r>
            <a:r>
              <a:rPr lang="ru-RU" sz="1800" dirty="0"/>
              <a:t> </a:t>
            </a:r>
            <a:r>
              <a:rPr lang="ru-RU" sz="1800" dirty="0" err="1"/>
              <a:t>продукти</a:t>
            </a:r>
            <a:r>
              <a:rPr lang="ru-RU" sz="1800" dirty="0"/>
              <a:t> </a:t>
            </a:r>
            <a:r>
              <a:rPr lang="ru-RU" sz="1800" dirty="0" err="1"/>
              <a:t>харчування</a:t>
            </a:r>
            <a:r>
              <a:rPr lang="ru-RU" sz="1800" dirty="0"/>
              <a:t> з </a:t>
            </a:r>
            <a:r>
              <a:rPr lang="ru-RU" sz="1800" dirty="0" err="1"/>
              <a:t>мінімальною</a:t>
            </a:r>
            <a:r>
              <a:rPr lang="ru-RU" sz="1800" dirty="0"/>
              <a:t> шкодою для </a:t>
            </a:r>
            <a:r>
              <a:rPr lang="ru-RU" sz="1800" dirty="0" err="1"/>
              <a:t>екосистем</a:t>
            </a:r>
            <a:r>
              <a:rPr lang="ru-RU" dirty="0"/>
              <a:t>.</a:t>
            </a:r>
          </a:p>
        </p:txBody>
      </p:sp>
      <p:pic>
        <p:nvPicPr>
          <p:cNvPr id="11266" name="Picture 2" descr="C:\Users\Денис\Desktop\step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656257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Денис\Desktop\p_20876_1_gallery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73217"/>
            <a:ext cx="2411760" cy="14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424936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/>
              <a:t>Владні</a:t>
            </a:r>
            <a:r>
              <a:rPr lang="ru-RU" sz="1600" dirty="0"/>
              <a:t> </a:t>
            </a:r>
            <a:r>
              <a:rPr lang="ru-RU" sz="1600" dirty="0" err="1"/>
              <a:t>інстанції</a:t>
            </a:r>
            <a:r>
              <a:rPr lang="ru-RU" sz="1600" dirty="0"/>
              <a:t> на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рівнях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істотне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для </a:t>
            </a:r>
            <a:r>
              <a:rPr lang="ru-RU" sz="1600" dirty="0" err="1"/>
              <a:t>охорони</a:t>
            </a:r>
            <a:r>
              <a:rPr lang="ru-RU" sz="1600" dirty="0"/>
              <a:t> </a:t>
            </a:r>
            <a:r>
              <a:rPr lang="ru-RU" sz="1600" dirty="0" err="1"/>
              <a:t>біорізноманіття</a:t>
            </a:r>
            <a:r>
              <a:rPr lang="ru-RU" sz="1600" dirty="0"/>
              <a:t> та </a:t>
            </a:r>
            <a:r>
              <a:rPr lang="ru-RU" sz="1600" dirty="0" err="1"/>
              <a:t>сталого</a:t>
            </a:r>
            <a:r>
              <a:rPr lang="ru-RU" sz="1600" dirty="0"/>
              <a:t> </a:t>
            </a:r>
            <a:r>
              <a:rPr lang="ru-RU" sz="1600" dirty="0" err="1"/>
              <a:t>здобуття</a:t>
            </a:r>
            <a:r>
              <a:rPr lang="ru-RU" sz="1600" dirty="0"/>
              <a:t> благ з </a:t>
            </a:r>
            <a:r>
              <a:rPr lang="ru-RU" sz="1600" dirty="0" err="1"/>
              <a:t>екосистем</a:t>
            </a:r>
            <a:r>
              <a:rPr lang="ru-RU" sz="1600" dirty="0"/>
              <a:t>. </a:t>
            </a:r>
            <a:r>
              <a:rPr lang="ru-RU" sz="1600" dirty="0" err="1"/>
              <a:t>Більшість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 </a:t>
            </a:r>
            <a:r>
              <a:rPr lang="ru-RU" sz="1600" dirty="0" err="1"/>
              <a:t>спрямованих</a:t>
            </a:r>
            <a:r>
              <a:rPr lang="ru-RU" sz="1600" dirty="0"/>
              <a:t> на </a:t>
            </a:r>
            <a:r>
              <a:rPr lang="ru-RU" sz="1600" dirty="0" err="1"/>
              <a:t>збереження</a:t>
            </a:r>
            <a:r>
              <a:rPr lang="ru-RU" sz="1600" dirty="0"/>
              <a:t> </a:t>
            </a:r>
            <a:r>
              <a:rPr lang="ru-RU" sz="1600" dirty="0" err="1"/>
              <a:t>біорізноманіття</a:t>
            </a:r>
            <a:r>
              <a:rPr lang="ru-RU" sz="1600" dirty="0"/>
              <a:t> </a:t>
            </a:r>
            <a:r>
              <a:rPr lang="ru-RU" sz="1600" dirty="0" err="1"/>
              <a:t>повинні</a:t>
            </a:r>
            <a:r>
              <a:rPr lang="ru-RU" sz="1600" dirty="0"/>
              <a:t> бути </a:t>
            </a:r>
            <a:r>
              <a:rPr lang="ru-RU" sz="1600" dirty="0" err="1"/>
              <a:t>здійснені</a:t>
            </a:r>
            <a:r>
              <a:rPr lang="ru-RU" sz="1600" dirty="0"/>
              <a:t> на </a:t>
            </a:r>
            <a:r>
              <a:rPr lang="ru-RU" sz="1600" dirty="0" err="1"/>
              <a:t>місцевому</a:t>
            </a:r>
            <a:r>
              <a:rPr lang="ru-RU" sz="1600" dirty="0"/>
              <a:t> та </a:t>
            </a:r>
            <a:r>
              <a:rPr lang="ru-RU" sz="1600" dirty="0" err="1"/>
              <a:t>національному</a:t>
            </a:r>
            <a:r>
              <a:rPr lang="ru-RU" sz="1600" dirty="0"/>
              <a:t> </a:t>
            </a:r>
            <a:r>
              <a:rPr lang="ru-RU" sz="1600" dirty="0" err="1"/>
              <a:t>рівнях</a:t>
            </a:r>
            <a:r>
              <a:rPr lang="ru-RU" sz="1600" dirty="0"/>
              <a:t>. Держава </a:t>
            </a:r>
            <a:r>
              <a:rPr lang="ru-RU" sz="1600" dirty="0" err="1"/>
              <a:t>мусить</a:t>
            </a:r>
            <a:r>
              <a:rPr lang="ru-RU" sz="1600" dirty="0"/>
              <a:t> </a:t>
            </a:r>
            <a:r>
              <a:rPr lang="ru-RU" sz="1600" dirty="0" err="1"/>
              <a:t>вгамувати</a:t>
            </a:r>
            <a:r>
              <a:rPr lang="ru-RU" sz="1600" dirty="0"/>
              <a:t> </a:t>
            </a:r>
            <a:r>
              <a:rPr lang="ru-RU" sz="1600" dirty="0" err="1"/>
              <a:t>апетити</a:t>
            </a:r>
            <a:r>
              <a:rPr lang="ru-RU" sz="1600" dirty="0"/>
              <a:t> </a:t>
            </a:r>
            <a:r>
              <a:rPr lang="ru-RU" sz="1600" dirty="0" err="1"/>
              <a:t>капіталістів</a:t>
            </a:r>
            <a:r>
              <a:rPr lang="ru-RU" sz="1600" dirty="0"/>
              <a:t> </a:t>
            </a:r>
            <a:r>
              <a:rPr lang="ru-RU" sz="1600" dirty="0" err="1"/>
              <a:t>натомість</a:t>
            </a:r>
            <a:r>
              <a:rPr lang="ru-RU" sz="1600" dirty="0"/>
              <a:t> </a:t>
            </a:r>
            <a:r>
              <a:rPr lang="ru-RU" sz="1600" dirty="0" err="1"/>
              <a:t>зберегти</a:t>
            </a:r>
            <a:r>
              <a:rPr lang="ru-RU" sz="1600" dirty="0"/>
              <a:t> </a:t>
            </a:r>
            <a:r>
              <a:rPr lang="ru-RU" sz="1600" dirty="0" err="1"/>
              <a:t>екосистеми</a:t>
            </a:r>
            <a:r>
              <a:rPr lang="ru-RU" sz="1600" dirty="0"/>
              <a:t> та </a:t>
            </a:r>
            <a:r>
              <a:rPr lang="ru-RU" sz="1600" dirty="0" err="1"/>
              <a:t>природні</a:t>
            </a:r>
            <a:r>
              <a:rPr lang="ru-RU" sz="1600" dirty="0"/>
              <a:t> </a:t>
            </a:r>
            <a:r>
              <a:rPr lang="ru-RU" sz="1600" dirty="0" err="1"/>
              <a:t>ресурси</a:t>
            </a:r>
            <a:r>
              <a:rPr lang="ru-RU" sz="1600" dirty="0"/>
              <a:t> </a:t>
            </a:r>
            <a:r>
              <a:rPr lang="ru-RU" sz="1600" dirty="0" err="1"/>
              <a:t>задля</a:t>
            </a:r>
            <a:r>
              <a:rPr lang="ru-RU" sz="1600" dirty="0"/>
              <a:t> </a:t>
            </a:r>
            <a:r>
              <a:rPr lang="ru-RU" sz="1600" dirty="0" err="1"/>
              <a:t>виживання</a:t>
            </a:r>
            <a:r>
              <a:rPr lang="ru-RU" sz="1600" dirty="0"/>
              <a:t> </a:t>
            </a:r>
            <a:r>
              <a:rPr lang="ru-RU" sz="1600" dirty="0" err="1"/>
              <a:t>корінного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err="1"/>
              <a:t>Інформування</a:t>
            </a:r>
            <a:r>
              <a:rPr lang="ru-RU" sz="1600" dirty="0"/>
              <a:t> </a:t>
            </a:r>
            <a:r>
              <a:rPr lang="ru-RU" sz="1600" dirty="0" err="1"/>
              <a:t>всього</a:t>
            </a:r>
            <a:r>
              <a:rPr lang="ru-RU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/>
              <a:t> про </a:t>
            </a:r>
            <a:r>
              <a:rPr lang="ru-RU" sz="1600" dirty="0" err="1"/>
              <a:t>необхідність</a:t>
            </a:r>
            <a:r>
              <a:rPr lang="ru-RU" sz="1600" dirty="0"/>
              <a:t> </a:t>
            </a:r>
            <a:r>
              <a:rPr lang="ru-RU" sz="1600" dirty="0" err="1"/>
              <a:t>збереження</a:t>
            </a:r>
            <a:r>
              <a:rPr lang="ru-RU" sz="1600" dirty="0"/>
              <a:t> </a:t>
            </a:r>
            <a:r>
              <a:rPr lang="ru-RU" sz="1600" dirty="0" err="1"/>
              <a:t>біорізноманіття</a:t>
            </a:r>
            <a:r>
              <a:rPr lang="ru-RU" sz="1600" dirty="0"/>
              <a:t> та </a:t>
            </a:r>
            <a:r>
              <a:rPr lang="ru-RU" sz="1600" dirty="0" err="1"/>
              <a:t>відмова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принципу </a:t>
            </a:r>
            <a:r>
              <a:rPr lang="ru-RU" sz="1600" dirty="0" err="1"/>
              <a:t>отримання</a:t>
            </a:r>
            <a:r>
              <a:rPr lang="ru-RU" sz="1600" dirty="0"/>
              <a:t> </a:t>
            </a:r>
            <a:r>
              <a:rPr lang="ru-RU" sz="1600" dirty="0" err="1"/>
              <a:t>надприбутків</a:t>
            </a:r>
            <a:r>
              <a:rPr lang="ru-RU" sz="1600" dirty="0"/>
              <a:t> з </a:t>
            </a:r>
            <a:r>
              <a:rPr lang="ru-RU" sz="1600" dirty="0" err="1"/>
              <a:t>природних</a:t>
            </a:r>
            <a:r>
              <a:rPr lang="ru-RU" sz="1600" dirty="0"/>
              <a:t> </a:t>
            </a:r>
            <a:r>
              <a:rPr lang="ru-RU" sz="1600" dirty="0" err="1"/>
              <a:t>ресурсів</a:t>
            </a:r>
            <a:r>
              <a:rPr lang="ru-RU" sz="1600" dirty="0"/>
              <a:t> без </a:t>
            </a:r>
            <a:r>
              <a:rPr lang="ru-RU" sz="1600" dirty="0" err="1"/>
              <a:t>врахування</a:t>
            </a:r>
            <a:r>
              <a:rPr lang="ru-RU" sz="1600" dirty="0"/>
              <a:t> </a:t>
            </a:r>
            <a:r>
              <a:rPr lang="ru-RU" sz="1600" dirty="0" err="1"/>
              <a:t>довгострокових</a:t>
            </a:r>
            <a:r>
              <a:rPr lang="ru-RU" sz="1600" dirty="0"/>
              <a:t> перспектив суть </a:t>
            </a:r>
            <a:r>
              <a:rPr lang="ru-RU" sz="1600" dirty="0" err="1"/>
              <a:t>основоположними</a:t>
            </a:r>
            <a:r>
              <a:rPr lang="ru-RU" sz="1600" dirty="0"/>
              <a:t> </a:t>
            </a:r>
            <a:r>
              <a:rPr lang="ru-RU" sz="1600" dirty="0" err="1"/>
              <a:t>кроками</a:t>
            </a:r>
            <a:r>
              <a:rPr lang="ru-RU" sz="1600" dirty="0"/>
              <a:t> </a:t>
            </a:r>
            <a:r>
              <a:rPr lang="ru-RU" sz="1600" dirty="0" err="1"/>
              <a:t>збереження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на </a:t>
            </a:r>
            <a:r>
              <a:rPr lang="ru-RU" sz="1600" dirty="0" err="1"/>
              <a:t>нашій</a:t>
            </a:r>
            <a:r>
              <a:rPr lang="ru-RU" sz="1600" dirty="0"/>
              <a:t> </a:t>
            </a:r>
            <a:r>
              <a:rPr lang="ru-RU" sz="1600" dirty="0" err="1"/>
              <a:t>планеті</a:t>
            </a:r>
            <a:r>
              <a:rPr lang="ru-RU" sz="1600" dirty="0"/>
              <a:t> </a:t>
            </a:r>
            <a:r>
              <a:rPr lang="ru-RU" sz="1600" dirty="0" err="1"/>
              <a:t>вцілому</a:t>
            </a:r>
            <a:r>
              <a:rPr lang="ru-RU" sz="1600" dirty="0"/>
              <a:t>. </a:t>
            </a:r>
            <a:r>
              <a:rPr lang="ru-RU" sz="1600" dirty="0" err="1"/>
              <a:t>Відновлення</a:t>
            </a:r>
            <a:r>
              <a:rPr lang="ru-RU" sz="1600" dirty="0"/>
              <a:t> </a:t>
            </a:r>
            <a:r>
              <a:rPr lang="ru-RU" sz="1600" dirty="0" err="1"/>
              <a:t>екосистем</a:t>
            </a:r>
            <a:r>
              <a:rPr lang="ru-RU" sz="1600" dirty="0"/>
              <a:t>, </a:t>
            </a:r>
            <a:r>
              <a:rPr lang="ru-RU" sz="1600" dirty="0" err="1"/>
              <a:t>зазвичай</a:t>
            </a:r>
            <a:r>
              <a:rPr lang="ru-RU" sz="1600" dirty="0"/>
              <a:t>,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дорожче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ru-RU" sz="1600" dirty="0" err="1"/>
              <a:t>захист</a:t>
            </a:r>
            <a:r>
              <a:rPr lang="ru-RU" sz="1600" dirty="0"/>
              <a:t> </a:t>
            </a:r>
            <a:r>
              <a:rPr lang="ru-RU" sz="1600" dirty="0" err="1"/>
              <a:t>екосистем</a:t>
            </a:r>
            <a:r>
              <a:rPr lang="ru-RU" sz="1600" dirty="0"/>
              <a:t> </a:t>
            </a:r>
            <a:r>
              <a:rPr lang="ru-RU" sz="1600" dirty="0" err="1"/>
              <a:t>близьких</a:t>
            </a:r>
            <a:r>
              <a:rPr lang="ru-RU" sz="1600" dirty="0"/>
              <a:t> до </a:t>
            </a:r>
            <a:r>
              <a:rPr lang="ru-RU" sz="1600" dirty="0" err="1"/>
              <a:t>незайманих</a:t>
            </a:r>
            <a:r>
              <a:rPr lang="ru-RU" sz="1600" dirty="0"/>
              <a:t>, але й </a:t>
            </a:r>
            <a:r>
              <a:rPr lang="ru-RU" sz="1600" dirty="0" err="1"/>
              <a:t>воно</a:t>
            </a:r>
            <a:r>
              <a:rPr lang="ru-RU" sz="1600" dirty="0"/>
              <a:t> </a:t>
            </a:r>
            <a:r>
              <a:rPr lang="ru-RU" sz="1600" dirty="0" err="1"/>
              <a:t>набуває</a:t>
            </a:r>
            <a:r>
              <a:rPr lang="ru-RU" sz="1600" dirty="0"/>
              <a:t> </a:t>
            </a:r>
            <a:r>
              <a:rPr lang="ru-RU" sz="1600" dirty="0" err="1"/>
              <a:t>дедалі</a:t>
            </a:r>
            <a:r>
              <a:rPr lang="ru-RU" sz="1600" dirty="0"/>
              <a:t> </a:t>
            </a:r>
            <a:r>
              <a:rPr lang="ru-RU" sz="1600" dirty="0" err="1"/>
              <a:t>більшої</a:t>
            </a:r>
            <a:r>
              <a:rPr lang="ru-RU" sz="1600" dirty="0"/>
              <a:t> </a:t>
            </a:r>
            <a:r>
              <a:rPr lang="ru-RU" sz="1600" dirty="0" err="1"/>
              <a:t>важливості</a:t>
            </a:r>
            <a:r>
              <a:rPr lang="ru-RU" sz="1600" dirty="0"/>
              <a:t> в силу </a:t>
            </a:r>
            <a:r>
              <a:rPr lang="ru-RU" sz="1600" dirty="0" err="1"/>
              <a:t>деградації</a:t>
            </a:r>
            <a:r>
              <a:rPr lang="ru-RU" sz="1600" dirty="0"/>
              <a:t> великого числа </a:t>
            </a:r>
            <a:r>
              <a:rPr lang="ru-RU" sz="1600" dirty="0" err="1"/>
              <a:t>територій</a:t>
            </a:r>
            <a:r>
              <a:rPr lang="ru-RU" sz="1600" dirty="0"/>
              <a:t>.</a:t>
            </a:r>
          </a:p>
        </p:txBody>
      </p:sp>
      <p:pic>
        <p:nvPicPr>
          <p:cNvPr id="10243" name="Picture 3" descr="C:\Users\Денис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93647"/>
            <a:ext cx="4716016" cy="296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Денис\Desktop\biodiversity_earth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93647"/>
            <a:ext cx="4104456" cy="296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Денис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4" y="16839"/>
            <a:ext cx="9153854" cy="686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Денис\Desktop\green-eco-symbols_18-7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28" y="6267"/>
            <a:ext cx="5687540" cy="21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енис\Desktop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7" y="6266"/>
            <a:ext cx="13811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нис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69" y="0"/>
            <a:ext cx="2088231" cy="21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/>
              <a:t>Біорізноманіття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міра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</a:t>
            </a:r>
            <a:r>
              <a:rPr lang="ru-RU" dirty="0" err="1"/>
              <a:t>різнорідності</a:t>
            </a:r>
            <a:r>
              <a:rPr lang="ru-RU" dirty="0"/>
              <a:t> і </a:t>
            </a:r>
            <a:r>
              <a:rPr lang="ru-RU" dirty="0" err="1"/>
              <a:t>мінливості</a:t>
            </a:r>
            <a:r>
              <a:rPr lang="ru-RU" dirty="0"/>
              <a:t> форм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Вона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різноманіття</a:t>
            </a:r>
            <a:r>
              <a:rPr lang="ru-RU" dirty="0"/>
              <a:t> у рамках виду, </a:t>
            </a:r>
            <a:r>
              <a:rPr lang="ru-RU" dirty="0" err="1"/>
              <a:t>різноманіття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та </a:t>
            </a:r>
            <a:r>
              <a:rPr lang="ru-RU" dirty="0" err="1"/>
              <a:t>екосистем</a:t>
            </a:r>
            <a:r>
              <a:rPr lang="ru-RU" dirty="0"/>
              <a:t>.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біорізноманіття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 і </a:t>
            </a:r>
            <a:r>
              <a:rPr lang="ru-RU" dirty="0" err="1"/>
              <a:t>часі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Біорізноманіття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скрізь</a:t>
            </a:r>
            <a:r>
              <a:rPr lang="ru-RU" dirty="0"/>
              <a:t>, – як у </a:t>
            </a:r>
            <a:r>
              <a:rPr lang="ru-RU" dirty="0" err="1"/>
              <a:t>воді</a:t>
            </a:r>
            <a:r>
              <a:rPr lang="ru-RU" dirty="0"/>
              <a:t>, так і на </a:t>
            </a:r>
            <a:r>
              <a:rPr lang="ru-RU" dirty="0" err="1"/>
              <a:t>суходолі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мікроскопічних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до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складною </a:t>
            </a:r>
            <a:r>
              <a:rPr lang="ru-RU" dirty="0" err="1"/>
              <a:t>будовою</a:t>
            </a:r>
            <a:r>
              <a:rPr lang="ru-RU" dirty="0"/>
              <a:t>. </a:t>
            </a:r>
            <a:r>
              <a:rPr lang="ru-RU" dirty="0" err="1"/>
              <a:t>Теперішній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й </a:t>
            </a:r>
            <a:r>
              <a:rPr lang="ru-RU" dirty="0" err="1"/>
              <a:t>корисний</a:t>
            </a:r>
            <a:r>
              <a:rPr lang="ru-RU" dirty="0"/>
              <a:t>,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неповним</a:t>
            </a:r>
            <a:r>
              <a:rPr lang="ru-RU" dirty="0"/>
              <a:t> і </a:t>
            </a:r>
            <a:r>
              <a:rPr lang="ru-RU" dirty="0" err="1"/>
              <a:t>недостатнім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точного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масштаби</a:t>
            </a:r>
            <a:r>
              <a:rPr lang="ru-RU" dirty="0"/>
              <a:t> та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про те, як </a:t>
            </a:r>
            <a:r>
              <a:rPr lang="ru-RU" dirty="0" err="1"/>
              <a:t>біорізноманіття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з </a:t>
            </a:r>
            <a:r>
              <a:rPr lang="ru-RU" dirty="0" err="1"/>
              <a:t>плином</a:t>
            </a:r>
            <a:r>
              <a:rPr lang="ru-RU" dirty="0"/>
              <a:t> часу,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зроблені</a:t>
            </a:r>
            <a:r>
              <a:rPr lang="ru-RU" dirty="0"/>
              <a:t> </a:t>
            </a:r>
            <a:r>
              <a:rPr lang="ru-RU" dirty="0" err="1"/>
              <a:t>приблизні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темпів</a:t>
            </a:r>
            <a:r>
              <a:rPr lang="ru-RU" dirty="0"/>
              <a:t> та причин </a:t>
            </a:r>
            <a:r>
              <a:rPr lang="ru-RU" dirty="0" err="1"/>
              <a:t>вимирання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7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Ресурси</a:t>
            </a:r>
            <a:r>
              <a:rPr lang="ru-RU" b="1" dirty="0"/>
              <a:t> </a:t>
            </a:r>
            <a:r>
              <a:rPr lang="ru-RU" b="1" dirty="0" err="1"/>
              <a:t>екосистеми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блага, </a:t>
            </a:r>
            <a:r>
              <a:rPr lang="ru-RU" dirty="0" err="1"/>
              <a:t>які</a:t>
            </a:r>
            <a:r>
              <a:rPr lang="ru-RU" dirty="0"/>
              <a:t> люди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 </a:t>
            </a:r>
            <a:r>
              <a:rPr lang="ru-RU" dirty="0" err="1"/>
              <a:t>Біорізноманіття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функціонуванні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 і в </a:t>
            </a:r>
            <a:r>
              <a:rPr lang="ru-RU" dirty="0" err="1"/>
              <a:t>численних</a:t>
            </a:r>
            <a:r>
              <a:rPr lang="ru-RU" dirty="0"/>
              <a:t> благах, </a:t>
            </a:r>
            <a:r>
              <a:rPr lang="ru-RU" dirty="0" err="1"/>
              <a:t>які</a:t>
            </a:r>
            <a:r>
              <a:rPr lang="ru-RU" dirty="0"/>
              <a:t> вони </a:t>
            </a:r>
            <a:r>
              <a:rPr lang="ru-RU" dirty="0" err="1"/>
              <a:t>забезпечують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блага </a:t>
            </a:r>
            <a:r>
              <a:rPr lang="ru-RU" dirty="0" err="1"/>
              <a:t>включають</a:t>
            </a:r>
            <a:r>
              <a:rPr lang="ru-RU" dirty="0"/>
              <a:t>: </a:t>
            </a:r>
            <a:r>
              <a:rPr lang="ru-RU" dirty="0" err="1"/>
              <a:t>поживні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і </a:t>
            </a:r>
            <a:r>
              <a:rPr lang="ru-RU" dirty="0" err="1"/>
              <a:t>кругообіг</a:t>
            </a:r>
            <a:r>
              <a:rPr lang="ru-RU" dirty="0"/>
              <a:t> води в </a:t>
            </a:r>
            <a:r>
              <a:rPr lang="ru-RU" dirty="0" err="1"/>
              <a:t>природі</a:t>
            </a:r>
            <a:r>
              <a:rPr lang="ru-RU" dirty="0"/>
              <a:t>, </a:t>
            </a:r>
            <a:r>
              <a:rPr lang="ru-RU" dirty="0" err="1"/>
              <a:t>ґрунтоутворення</a:t>
            </a:r>
            <a:r>
              <a:rPr lang="ru-RU" dirty="0"/>
              <a:t> та </a:t>
            </a:r>
            <a:r>
              <a:rPr lang="ru-RU" dirty="0" err="1"/>
              <a:t>снігозатримання</a:t>
            </a:r>
            <a:r>
              <a:rPr lang="ru-RU" dirty="0"/>
              <a:t>,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інвазивним</a:t>
            </a:r>
            <a:r>
              <a:rPr lang="ru-RU" dirty="0"/>
              <a:t> видам, </a:t>
            </a:r>
            <a:r>
              <a:rPr lang="ru-RU" dirty="0" err="1"/>
              <a:t>запилення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контроль за </a:t>
            </a:r>
            <a:r>
              <a:rPr lang="ru-RU" dirty="0" err="1"/>
              <a:t>шкідниками</a:t>
            </a:r>
            <a:r>
              <a:rPr lang="ru-RU" dirty="0"/>
              <a:t> та </a:t>
            </a:r>
            <a:r>
              <a:rPr lang="ru-RU" dirty="0" err="1"/>
              <a:t>забрудненням</a:t>
            </a:r>
            <a:r>
              <a:rPr lang="ru-RU" dirty="0"/>
              <a:t>. Для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сталості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екосистеми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та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на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C:\Users\Денис\Desktop\27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509120"/>
            <a:ext cx="338137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енис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4664754"/>
            <a:ext cx="3121025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енис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2534096" cy="18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біорізноманіття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стурбованість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Біорізноманіття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потреб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за рамки простого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сировиною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біорізноманіття</a:t>
            </a:r>
            <a:r>
              <a:rPr lang="ru-RU" dirty="0"/>
              <a:t> негативно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добробуту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на </a:t>
            </a:r>
            <a:r>
              <a:rPr lang="ru-RU" dirty="0" err="1"/>
              <a:t>продовольчу</a:t>
            </a:r>
            <a:r>
              <a:rPr lang="ru-RU" dirty="0"/>
              <a:t> </a:t>
            </a:r>
            <a:r>
              <a:rPr lang="ru-RU" dirty="0" err="1"/>
              <a:t>безпеку</a:t>
            </a:r>
            <a:r>
              <a:rPr lang="ru-RU" dirty="0"/>
              <a:t>, </a:t>
            </a:r>
            <a:r>
              <a:rPr lang="ru-RU" dirty="0" err="1"/>
              <a:t>вразливість</a:t>
            </a:r>
            <a:r>
              <a:rPr lang="ru-RU" dirty="0"/>
              <a:t> до </a:t>
            </a:r>
            <a:r>
              <a:rPr lang="ru-RU" dirty="0" err="1"/>
              <a:t>стихійних</a:t>
            </a:r>
            <a:r>
              <a:rPr lang="ru-RU" dirty="0"/>
              <a:t> лих, </a:t>
            </a:r>
            <a:r>
              <a:rPr lang="ru-RU" dirty="0" err="1"/>
              <a:t>енергетичну</a:t>
            </a:r>
            <a:r>
              <a:rPr lang="ru-RU" dirty="0"/>
              <a:t> </a:t>
            </a:r>
            <a:r>
              <a:rPr lang="ru-RU" dirty="0" err="1"/>
              <a:t>безпеку</a:t>
            </a:r>
            <a:r>
              <a:rPr lang="ru-RU" dirty="0"/>
              <a:t> і доступ до </a:t>
            </a:r>
            <a:r>
              <a:rPr lang="ru-RU" dirty="0" err="1"/>
              <a:t>чистої</a:t>
            </a:r>
            <a:r>
              <a:rPr lang="ru-RU" dirty="0"/>
              <a:t> води та </a:t>
            </a:r>
            <a:r>
              <a:rPr lang="ru-RU" dirty="0" err="1"/>
              <a:t>сировини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здоров’я</a:t>
            </a:r>
            <a:r>
              <a:rPr lang="ru-RU" dirty="0"/>
              <a:t> людей та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9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Коли люди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екосистему</a:t>
            </a:r>
            <a:r>
              <a:rPr lang="ru-RU" dirty="0"/>
              <a:t> </a:t>
            </a:r>
            <a:r>
              <a:rPr lang="ru-RU" dirty="0" err="1"/>
              <a:t>задля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одного з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неминуче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зміну</a:t>
            </a:r>
            <a:r>
              <a:rPr lang="ru-RU" dirty="0"/>
              <a:t> стану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заходи з </a:t>
            </a:r>
            <a:r>
              <a:rPr lang="ru-RU" dirty="0" err="1"/>
              <a:t>видобутку</a:t>
            </a:r>
            <a:r>
              <a:rPr lang="ru-RU" dirty="0"/>
              <a:t> сланцевого газу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доступності</a:t>
            </a:r>
            <a:r>
              <a:rPr lang="ru-RU" dirty="0"/>
              <a:t> та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питної</a:t>
            </a:r>
            <a:r>
              <a:rPr lang="ru-RU" dirty="0"/>
              <a:t> води. В </a:t>
            </a:r>
            <a:r>
              <a:rPr lang="ru-RU" dirty="0" err="1"/>
              <a:t>результаті</a:t>
            </a:r>
            <a:r>
              <a:rPr lang="ru-RU" dirty="0"/>
              <a:t> таких </a:t>
            </a:r>
            <a:r>
              <a:rPr lang="ru-RU" dirty="0" err="1"/>
              <a:t>компромісів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екосистемних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деградували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ru-RU" dirty="0" err="1"/>
              <a:t>рибальство</a:t>
            </a:r>
            <a:r>
              <a:rPr lang="ru-RU" dirty="0"/>
              <a:t>, </a:t>
            </a:r>
            <a:r>
              <a:rPr lang="ru-RU" dirty="0" err="1"/>
              <a:t>водопостачання</a:t>
            </a:r>
            <a:r>
              <a:rPr lang="ru-RU" dirty="0"/>
              <a:t> і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стихійних</a:t>
            </a:r>
            <a:r>
              <a:rPr lang="ru-RU" dirty="0"/>
              <a:t> лих. У </a:t>
            </a:r>
            <a:r>
              <a:rPr lang="ru-RU" dirty="0" err="1"/>
              <a:t>довгостроковій</a:t>
            </a:r>
            <a:r>
              <a:rPr lang="ru-RU" dirty="0"/>
              <a:t> </a:t>
            </a:r>
            <a:r>
              <a:rPr lang="ru-RU" dirty="0" err="1"/>
              <a:t>перспективі</a:t>
            </a:r>
            <a:r>
              <a:rPr lang="ru-RU" dirty="0"/>
              <a:t>,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завданих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короткострокові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трансформації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 descr="C:\Users\Денис\Desktop\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2193"/>
            <a:ext cx="2627784" cy="17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енис\Desktop\geo_konctr_1_te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725144"/>
            <a:ext cx="299085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енис\Desktop\скачанные файлы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67133"/>
            <a:ext cx="288032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купуються</a:t>
            </a:r>
            <a:r>
              <a:rPr lang="ru-RU" dirty="0"/>
              <a:t> і </a:t>
            </a:r>
            <a:r>
              <a:rPr lang="ru-RU" dirty="0" err="1"/>
              <a:t>продаються</a:t>
            </a:r>
            <a:r>
              <a:rPr lang="ru-RU" dirty="0"/>
              <a:t> на ринках, </a:t>
            </a:r>
            <a:r>
              <a:rPr lang="ru-RU" dirty="0" err="1"/>
              <a:t>багато</a:t>
            </a:r>
            <a:r>
              <a:rPr lang="ru-RU" dirty="0"/>
              <a:t> благ </a:t>
            </a:r>
            <a:r>
              <a:rPr lang="ru-RU" dirty="0" err="1"/>
              <a:t>отримуваних</a:t>
            </a:r>
            <a:r>
              <a:rPr lang="ru-RU" dirty="0"/>
              <a:t> з </a:t>
            </a:r>
            <a:r>
              <a:rPr lang="ru-RU" dirty="0" err="1"/>
              <a:t>екосистем</a:t>
            </a:r>
            <a:r>
              <a:rPr lang="ru-RU" dirty="0"/>
              <a:t>, не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 на ринках, ба </a:t>
            </a:r>
            <a:r>
              <a:rPr lang="ru-RU" dirty="0" err="1"/>
              <a:t>більше</a:t>
            </a:r>
            <a:r>
              <a:rPr lang="ru-RU" dirty="0"/>
              <a:t> практично не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в грошовому </a:t>
            </a:r>
            <a:r>
              <a:rPr lang="ru-RU" dirty="0" err="1"/>
              <a:t>еквіваленті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біорізноманіття</a:t>
            </a:r>
            <a:r>
              <a:rPr lang="ru-RU" dirty="0"/>
              <a:t> та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для людей </a:t>
            </a:r>
            <a:r>
              <a:rPr lang="ru-RU" dirty="0" err="1"/>
              <a:t>ігнорується</a:t>
            </a:r>
            <a:r>
              <a:rPr lang="ru-RU" dirty="0"/>
              <a:t> </a:t>
            </a:r>
            <a:r>
              <a:rPr lang="ru-RU" dirty="0" err="1"/>
              <a:t>фінансовими</a:t>
            </a:r>
            <a:r>
              <a:rPr lang="ru-RU" dirty="0"/>
              <a:t> ринками. </a:t>
            </a:r>
            <a:r>
              <a:rPr lang="ru-RU" dirty="0" err="1"/>
              <a:t>Виснаження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сповільнене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усунуте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при </a:t>
            </a:r>
            <a:r>
              <a:rPr lang="ru-RU" dirty="0" err="1"/>
              <a:t>прийнятті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буде </a:t>
            </a:r>
            <a:r>
              <a:rPr lang="ru-RU" dirty="0" err="1"/>
              <a:t>розглянуто</a:t>
            </a:r>
            <a:r>
              <a:rPr lang="ru-RU" dirty="0"/>
              <a:t> не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вироблено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екосистеми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1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/>
              <a:t>За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сторіччя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люди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 і росту </a:t>
            </a:r>
            <a:r>
              <a:rPr lang="ru-RU" dirty="0" err="1"/>
              <a:t>об’ємів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подальше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в </a:t>
            </a:r>
            <a:r>
              <a:rPr lang="ru-RU" dirty="0" err="1"/>
              <a:t>теперішніх</a:t>
            </a:r>
            <a:r>
              <a:rPr lang="ru-RU" dirty="0"/>
              <a:t> </a:t>
            </a:r>
            <a:r>
              <a:rPr lang="ru-RU" dirty="0" err="1"/>
              <a:t>обсягах</a:t>
            </a:r>
            <a:r>
              <a:rPr lang="ru-RU" dirty="0"/>
              <a:t> та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поставити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подальше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 в </a:t>
            </a:r>
            <a:r>
              <a:rPr lang="ru-RU" dirty="0" err="1"/>
              <a:t>нинішньому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Денис\Desktop\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8524"/>
            <a:ext cx="3563888" cy="26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енис\Desktop\unichtozhilo-pochti-tret-bioresursov-zem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76750"/>
            <a:ext cx="295232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енис\Desktop\e9c640569156ac4778c1df3183566a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333875"/>
            <a:ext cx="3059832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біорізноманіття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екосистеми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трансформуються</a:t>
            </a:r>
            <a:r>
              <a:rPr lang="ru-RU" dirty="0"/>
              <a:t> через </a:t>
            </a:r>
            <a:r>
              <a:rPr lang="ru-RU" dirty="0" err="1"/>
              <a:t>людську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і </a:t>
            </a:r>
            <a:r>
              <a:rPr lang="ru-RU" dirty="0" err="1"/>
              <a:t>продовжують</a:t>
            </a:r>
            <a:r>
              <a:rPr lang="ru-RU" dirty="0"/>
              <a:t> </a:t>
            </a:r>
            <a:r>
              <a:rPr lang="ru-RU" dirty="0" err="1"/>
              <a:t>перетворюватися</a:t>
            </a:r>
            <a:r>
              <a:rPr lang="ru-RU" dirty="0"/>
              <a:t> з метою </a:t>
            </a:r>
            <a:r>
              <a:rPr lang="ru-RU" dirty="0" err="1"/>
              <a:t>сільськогосподарської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біорізноманіття</a:t>
            </a:r>
            <a:r>
              <a:rPr lang="ru-RU" dirty="0"/>
              <a:t> та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зараз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будь-коли </a:t>
            </a:r>
            <a:r>
              <a:rPr lang="ru-RU" dirty="0" err="1"/>
              <a:t>раніше</a:t>
            </a:r>
            <a:r>
              <a:rPr lang="ru-RU" dirty="0"/>
              <a:t> в </a:t>
            </a:r>
            <a:r>
              <a:rPr lang="ru-RU" dirty="0" err="1"/>
              <a:t>людській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і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ніяких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сповільнення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скоротилися</a:t>
            </a:r>
            <a:r>
              <a:rPr lang="ru-RU" dirty="0"/>
              <a:t> в </a:t>
            </a:r>
            <a:r>
              <a:rPr lang="ru-RU" dirty="0" err="1"/>
              <a:t>чисельності</a:t>
            </a:r>
            <a:r>
              <a:rPr lang="ru-RU" dirty="0"/>
              <a:t>, </a:t>
            </a:r>
            <a:r>
              <a:rPr lang="ru-RU" dirty="0" err="1"/>
              <a:t>географічному</a:t>
            </a:r>
            <a:r>
              <a:rPr lang="ru-RU" dirty="0"/>
              <a:t> </a:t>
            </a:r>
            <a:r>
              <a:rPr lang="ru-RU" dirty="0" err="1"/>
              <a:t>поширенні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обома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. </a:t>
            </a:r>
            <a:r>
              <a:rPr lang="ru-RU" dirty="0" err="1"/>
              <a:t>Зникнення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природна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збільшила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принаймні</a:t>
            </a:r>
            <a:r>
              <a:rPr lang="ru-RU" dirty="0"/>
              <a:t> в 100 </a:t>
            </a:r>
            <a:r>
              <a:rPr lang="ru-RU" dirty="0" err="1"/>
              <a:t>разів</a:t>
            </a:r>
            <a:r>
              <a:rPr lang="ru-RU" dirty="0"/>
              <a:t>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гаданою</a:t>
            </a:r>
            <a:r>
              <a:rPr lang="ru-RU" dirty="0"/>
              <a:t> природною </a:t>
            </a:r>
            <a:r>
              <a:rPr lang="ru-RU" dirty="0" err="1"/>
              <a:t>швидкістю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4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біорізноманіття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Біорізноманіття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скорочується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такими </a:t>
            </a:r>
            <a:r>
              <a:rPr lang="ru-RU" dirty="0" err="1"/>
              <a:t>чинниками</a:t>
            </a:r>
            <a:r>
              <a:rPr lang="ru-RU" dirty="0"/>
              <a:t> як: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землекористуванні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, </a:t>
            </a:r>
            <a:r>
              <a:rPr lang="ru-RU" dirty="0" err="1"/>
              <a:t>інвазивні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надмірна</a:t>
            </a:r>
            <a:r>
              <a:rPr lang="ru-RU" dirty="0"/>
              <a:t> </a:t>
            </a:r>
            <a:r>
              <a:rPr lang="ru-RU" dirty="0" err="1"/>
              <a:t>експлуатація</a:t>
            </a:r>
            <a:r>
              <a:rPr lang="ru-RU" dirty="0"/>
              <a:t> та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викликані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каталізаторами</a:t>
            </a:r>
            <a:r>
              <a:rPr lang="ru-RU" dirty="0"/>
              <a:t>, </a:t>
            </a:r>
            <a:r>
              <a:rPr lang="ru-RU" dirty="0" err="1"/>
              <a:t>здебільшого</a:t>
            </a:r>
            <a:r>
              <a:rPr lang="ru-RU" dirty="0"/>
              <a:t>, </a:t>
            </a:r>
            <a:r>
              <a:rPr lang="ru-RU" dirty="0" err="1"/>
              <a:t>взаємодіють</a:t>
            </a:r>
            <a:r>
              <a:rPr lang="ru-RU" dirty="0"/>
              <a:t> і </a:t>
            </a:r>
            <a:r>
              <a:rPr lang="ru-RU" dirty="0" err="1"/>
              <a:t>підсилюють</a:t>
            </a:r>
            <a:r>
              <a:rPr lang="ru-RU" dirty="0"/>
              <a:t> один одного.</a:t>
            </a:r>
          </a:p>
          <a:p>
            <a:endParaRPr lang="ru-RU" dirty="0"/>
          </a:p>
          <a:p>
            <a:r>
              <a:rPr lang="ru-RU" dirty="0"/>
              <a:t>У той час як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біорізноманіття</a:t>
            </a:r>
            <a:r>
              <a:rPr lang="ru-RU" dirty="0"/>
              <a:t> </a:t>
            </a:r>
            <a:r>
              <a:rPr lang="ru-RU" dirty="0" err="1"/>
              <a:t>чіткіше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прямими</a:t>
            </a:r>
            <a:r>
              <a:rPr lang="ru-RU" dirty="0"/>
              <a:t> </a:t>
            </a:r>
            <a:r>
              <a:rPr lang="ru-RU" dirty="0" err="1"/>
              <a:t>каталізаторами</a:t>
            </a:r>
            <a:r>
              <a:rPr lang="ru-RU" dirty="0"/>
              <a:t>, такими як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вони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опосередкованими</a:t>
            </a:r>
            <a:r>
              <a:rPr lang="ru-RU" dirty="0"/>
              <a:t> </a:t>
            </a:r>
            <a:r>
              <a:rPr lang="ru-RU" dirty="0" err="1"/>
              <a:t>каталізаторами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лежать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в </a:t>
            </a:r>
            <a:r>
              <a:rPr lang="ru-RU" dirty="0" err="1"/>
              <a:t>екосистемах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опосередковані</a:t>
            </a:r>
            <a:r>
              <a:rPr lang="ru-RU" dirty="0"/>
              <a:t> </a:t>
            </a:r>
            <a:r>
              <a:rPr lang="ru-RU" dirty="0" err="1"/>
              <a:t>каталізатори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–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спільнот</a:t>
            </a:r>
            <a:r>
              <a:rPr lang="ru-RU" dirty="0"/>
              <a:t>, </a:t>
            </a:r>
            <a:r>
              <a:rPr lang="ru-RU" dirty="0" err="1"/>
              <a:t>делокалізація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агресивний</a:t>
            </a:r>
            <a:r>
              <a:rPr lang="ru-RU" dirty="0"/>
              <a:t> </a:t>
            </a:r>
            <a:r>
              <a:rPr lang="ru-RU" dirty="0" err="1"/>
              <a:t>наступ</a:t>
            </a:r>
            <a:r>
              <a:rPr lang="ru-RU" dirty="0"/>
              <a:t> </a:t>
            </a:r>
            <a:r>
              <a:rPr lang="ru-RU" dirty="0" err="1"/>
              <a:t>механізації</a:t>
            </a:r>
            <a:r>
              <a:rPr lang="ru-RU" dirty="0"/>
              <a:t>, культурна </a:t>
            </a:r>
            <a:r>
              <a:rPr lang="ru-RU" dirty="0" err="1"/>
              <a:t>глобалізація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сурогатів</a:t>
            </a:r>
            <a:r>
              <a:rPr lang="ru-RU" dirty="0"/>
              <a:t> </a:t>
            </a:r>
            <a:r>
              <a:rPr lang="ru-RU" dirty="0" err="1"/>
              <a:t>відірваних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територіального</a:t>
            </a:r>
            <a:r>
              <a:rPr lang="ru-RU" dirty="0"/>
              <a:t> контексту.</a:t>
            </a:r>
          </a:p>
        </p:txBody>
      </p:sp>
    </p:spTree>
    <p:extLst>
      <p:ext uri="{BB962C8B-B14F-4D97-AF65-F5344CB8AC3E}">
        <p14:creationId xmlns:p14="http://schemas.microsoft.com/office/powerpoint/2010/main" val="30941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1407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Біорізноманіття </vt:lpstr>
      <vt:lpstr>Презентация PowerPoint</vt:lpstr>
      <vt:lpstr>Презентация PowerPoint</vt:lpstr>
      <vt:lpstr>Чому втрата біорізноманіття викликає стурбованість?</vt:lpstr>
      <vt:lpstr>Презентация PowerPoint</vt:lpstr>
      <vt:lpstr>Презентация PowerPoint</vt:lpstr>
      <vt:lpstr>Презентация PowerPoint</vt:lpstr>
      <vt:lpstr>Які сучасні тенденції щодо біорізноманіття?</vt:lpstr>
      <vt:lpstr>Які чинники призводять до втрати біорізноманіття?</vt:lpstr>
      <vt:lpstr>Презентация PowerPoint</vt:lpstr>
      <vt:lpstr>Презентация PowerPoint</vt:lpstr>
      <vt:lpstr>Як може змінитися біорізноманіття в майбутньому?</vt:lpstr>
      <vt:lpstr>Презентация PowerPoint</vt:lpstr>
      <vt:lpstr>Що можна зробити для збереження біорізноманіття?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Біорізноманіття</dc:title>
  <dc:creator>Денис</dc:creator>
  <cp:lastModifiedBy>Денис</cp:lastModifiedBy>
  <cp:revision>5</cp:revision>
  <dcterms:created xsi:type="dcterms:W3CDTF">2015-04-06T15:18:03Z</dcterms:created>
  <dcterms:modified xsi:type="dcterms:W3CDTF">2015-04-06T16:09:21Z</dcterms:modified>
</cp:coreProperties>
</file>