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56223-4238-415F-93F0-AE1E7A446EC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BEC699-7677-479E-AD72-8D29FCFE63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bg2"/>
                </a:solidFill>
                <a:latin typeface="+mn-lt"/>
              </a:rPr>
              <a:t>ДІАГНОСТУВАННЯ ВАД РОЗВИТКУ ЛЮДИНИ ТА ЇХ КОРЕГУВАННЯ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1483675"/>
          <a:ext cx="7848872" cy="4773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64651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Тип чинників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Чинники</a:t>
                      </a:r>
                      <a:r>
                        <a:rPr lang="uk-UA" sz="2400" baseline="0" dirty="0" smtClean="0"/>
                        <a:t> вад розвитку</a:t>
                      </a:r>
                      <a:endParaRPr lang="ru-RU" sz="2400" dirty="0"/>
                    </a:p>
                  </a:txBody>
                  <a:tcPr/>
                </a:tc>
              </a:tr>
              <a:tr h="1168881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Фізичні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Рентгенівське</a:t>
                      </a:r>
                      <a:r>
                        <a:rPr lang="ru-RU" sz="2000" dirty="0" smtClean="0"/>
                        <a:t> та </a:t>
                      </a:r>
                      <a:r>
                        <a:rPr lang="ru-RU" sz="2000" dirty="0" err="1" smtClean="0"/>
                        <a:t>радіоактивне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опромінення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гіпоксія</a:t>
                      </a:r>
                      <a:r>
                        <a:rPr lang="ru-RU" sz="2000" dirty="0" smtClean="0"/>
                        <a:t> плоду, </a:t>
                      </a:r>
                      <a:r>
                        <a:rPr lang="ru-RU" sz="2000" dirty="0" err="1" smtClean="0"/>
                        <a:t>механічні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впливи</a:t>
                      </a:r>
                      <a:r>
                        <a:rPr lang="ru-RU" sz="2000" dirty="0" smtClean="0"/>
                        <a:t> на </a:t>
                      </a:r>
                      <a:r>
                        <a:rPr lang="ru-RU" sz="2000" dirty="0" err="1" smtClean="0"/>
                        <a:t>плід</a:t>
                      </a:r>
                      <a:endParaRPr lang="ru-RU" sz="2000" dirty="0"/>
                    </a:p>
                  </a:txBody>
                  <a:tcPr/>
                </a:tc>
              </a:tr>
              <a:tr h="197810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Хімічні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Етиловий</a:t>
                      </a:r>
                      <a:r>
                        <a:rPr lang="ru-RU" sz="2000" dirty="0" smtClean="0"/>
                        <a:t> спирт, </a:t>
                      </a:r>
                      <a:r>
                        <a:rPr lang="ru-RU" sz="2000" dirty="0" err="1" smtClean="0"/>
                        <a:t>антиметаболіти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цитостатики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інсектициди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оксиданти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сполуки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Арсену</a:t>
                      </a:r>
                      <a:r>
                        <a:rPr lang="ru-RU" sz="2000" dirty="0" smtClean="0"/>
                        <a:t>, Хрому, наркотики, </a:t>
                      </a:r>
                      <a:r>
                        <a:rPr lang="ru-RU" sz="2000" dirty="0" err="1" smtClean="0"/>
                        <a:t>транквілізатори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гормональні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препарати</a:t>
                      </a:r>
                      <a:endParaRPr lang="ru-RU" sz="2000" dirty="0"/>
                    </a:p>
                  </a:txBody>
                  <a:tcPr/>
                </a:tc>
              </a:tr>
              <a:tr h="1168881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Біологічні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Грип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кір</a:t>
                      </a:r>
                      <a:r>
                        <a:rPr lang="ru-RU" sz="2000" dirty="0" smtClean="0"/>
                        <a:t>, корова краснуха, токсоплазмоз, </a:t>
                      </a:r>
                      <a:r>
                        <a:rPr lang="ru-RU" sz="2000" dirty="0" err="1" smtClean="0"/>
                        <a:t>епідемічний</a:t>
                      </a:r>
                      <a:r>
                        <a:rPr lang="ru-RU" sz="2000" dirty="0" smtClean="0"/>
                        <a:t> паротит, гепатит, ревмокардит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Екзогенні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Крім</a:t>
            </a:r>
            <a:r>
              <a:rPr lang="ru-RU" dirty="0" smtClean="0"/>
              <a:t> того, до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</a:t>
            </a:r>
            <a:r>
              <a:rPr lang="ru-RU" dirty="0" err="1" smtClean="0"/>
              <a:t>неіфекційні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супроводжуються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гіпоксемії</a:t>
            </a:r>
            <a:r>
              <a:rPr lang="ru-RU" dirty="0" smtClean="0"/>
              <a:t>, </a:t>
            </a:r>
            <a:r>
              <a:rPr lang="ru-RU" dirty="0" err="1" smtClean="0"/>
              <a:t>зумовлюючи</a:t>
            </a:r>
            <a:r>
              <a:rPr lang="ru-RU" dirty="0" smtClean="0"/>
              <a:t> </a:t>
            </a:r>
            <a:r>
              <a:rPr lang="ru-RU" dirty="0" err="1" smtClean="0"/>
              <a:t>гіпоксію</a:t>
            </a:r>
            <a:r>
              <a:rPr lang="ru-RU" dirty="0" smtClean="0"/>
              <a:t> плода. </a:t>
            </a:r>
            <a:endParaRPr lang="ru-RU" dirty="0"/>
          </a:p>
        </p:txBody>
      </p:sp>
      <p:pic>
        <p:nvPicPr>
          <p:cNvPr id="6" name="Picture 5" descr="C:\Documents and Settings\12\Рабочий стол\АНОМАЛИИ\ff11bc08-75f8-4377-863c-36fef7bbbd2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3749675" cy="28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</a:t>
            </a:r>
            <a:br>
              <a:rPr lang="uk-UA" dirty="0" smtClean="0"/>
            </a:br>
            <a:r>
              <a:rPr lang="uk-UA" dirty="0" smtClean="0"/>
              <a:t>учениця 11-Б класу</a:t>
            </a:r>
            <a:br>
              <a:rPr lang="uk-UA" dirty="0" smtClean="0"/>
            </a:br>
            <a:r>
              <a:rPr lang="uk-UA" dirty="0" smtClean="0"/>
              <a:t>Сілецька Аліна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Вади </a:t>
            </a:r>
            <a:r>
              <a:rPr lang="ru-RU" dirty="0" err="1" smtClean="0"/>
              <a:t>розвитку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Вади </a:t>
            </a:r>
            <a:r>
              <a:rPr lang="ru-RU" dirty="0" err="1" smtClean="0"/>
              <a:t>розвитку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природжені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нормальних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у </a:t>
            </a:r>
            <a:r>
              <a:rPr lang="ru-RU" dirty="0" err="1" smtClean="0"/>
              <a:t>анатомічній</a:t>
            </a:r>
            <a:r>
              <a:rPr lang="ru-RU" dirty="0" smtClean="0"/>
              <a:t> </a:t>
            </a:r>
            <a:r>
              <a:rPr lang="ru-RU" dirty="0" err="1" smtClean="0"/>
              <a:t>будові</a:t>
            </a:r>
            <a:r>
              <a:rPr lang="ru-RU" dirty="0" smtClean="0"/>
              <a:t> </a:t>
            </a:r>
            <a:r>
              <a:rPr lang="ru-RU" dirty="0" smtClean="0"/>
              <a:t>тканин </a:t>
            </a:r>
            <a:r>
              <a:rPr lang="ru-RU" dirty="0" smtClean="0"/>
              <a:t>та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супроводжуються</a:t>
            </a:r>
            <a:r>
              <a:rPr lang="ru-RU" dirty="0" smtClean="0"/>
              <a:t> </a:t>
            </a:r>
            <a:r>
              <a:rPr lang="ru-RU" dirty="0" err="1" smtClean="0"/>
              <a:t>порушеннями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загрожують</a:t>
            </a:r>
            <a:r>
              <a:rPr lang="ru-RU" dirty="0" smtClean="0"/>
              <a:t> </a:t>
            </a:r>
            <a:r>
              <a:rPr lang="ru-RU" dirty="0" err="1" smtClean="0"/>
              <a:t>життєздатності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" name="Picture 1"/>
          <p:cNvPicPr>
            <a:picLocks noGrp="1" noChangeAspect="1" noChangeArrowheads="1"/>
          </p:cNvPicPr>
          <p:nvPr>
            <p:ph sz="quarter" idx="2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12776"/>
            <a:ext cx="2736304" cy="377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Тератологія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та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окрему</a:t>
            </a:r>
            <a:r>
              <a:rPr lang="ru-RU" dirty="0" smtClean="0"/>
              <a:t> </a:t>
            </a:r>
            <a:r>
              <a:rPr lang="ru-RU" dirty="0" err="1" smtClean="0"/>
              <a:t>дисципліну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науки — </a:t>
            </a:r>
            <a:r>
              <a:rPr lang="ru-RU" dirty="0" err="1" smtClean="0"/>
              <a:t>тератологію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грецьк</a:t>
            </a:r>
            <a:r>
              <a:rPr lang="ru-RU" dirty="0" smtClean="0"/>
              <a:t>. </a:t>
            </a:r>
            <a:r>
              <a:rPr lang="en-US" dirty="0" err="1" smtClean="0"/>
              <a:t>teratos</a:t>
            </a:r>
            <a:r>
              <a:rPr lang="en-US" dirty="0" smtClean="0"/>
              <a:t> — </a:t>
            </a:r>
            <a:r>
              <a:rPr lang="ru-RU" dirty="0" err="1" smtClean="0"/>
              <a:t>чудовисько</a:t>
            </a:r>
            <a:r>
              <a:rPr lang="ru-RU" dirty="0" smtClean="0"/>
              <a:t>, </a:t>
            </a:r>
            <a:r>
              <a:rPr lang="en-US" dirty="0" smtClean="0"/>
              <a:t>logos —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вчення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098" name="Picture 2" descr="http://dic.academic.ru/pictures/brokgauz_efron/b68_923-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23008"/>
            <a:ext cx="3749675" cy="3021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7640" cy="457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анатомофізіологічного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smtClean="0"/>
              <a:t>: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вади ЦНС;</a:t>
            </a:r>
          </a:p>
          <a:p>
            <a:r>
              <a:rPr lang="uk-UA" dirty="0" smtClean="0"/>
              <a:t>вади шкіри;</a:t>
            </a:r>
          </a:p>
          <a:p>
            <a:r>
              <a:rPr lang="uk-UA" dirty="0" smtClean="0"/>
              <a:t>вади органів травного каналу;</a:t>
            </a:r>
          </a:p>
          <a:p>
            <a:r>
              <a:rPr lang="uk-UA" dirty="0" smtClean="0"/>
              <a:t>вади обличчя;</a:t>
            </a:r>
          </a:p>
          <a:p>
            <a:r>
              <a:rPr lang="uk-UA" dirty="0" smtClean="0"/>
              <a:t>вади сечовидільної системи;</a:t>
            </a:r>
            <a:endParaRPr lang="ru-RU" dirty="0"/>
          </a:p>
        </p:txBody>
      </p:sp>
      <p:pic>
        <p:nvPicPr>
          <p:cNvPr id="5" name="Picture 7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12976"/>
            <a:ext cx="2223210" cy="304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Вади за </a:t>
            </a:r>
            <a:r>
              <a:rPr lang="ru-RU" dirty="0" err="1" smtClean="0"/>
              <a:t>локалізацією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зовнішні;</a:t>
            </a:r>
          </a:p>
          <a:p>
            <a:r>
              <a:rPr lang="uk-UA" dirty="0" smtClean="0"/>
              <a:t>внутрішні;</a:t>
            </a:r>
          </a:p>
          <a:p>
            <a:r>
              <a:rPr lang="uk-UA" dirty="0" smtClean="0"/>
              <a:t>комбіновані;</a:t>
            </a:r>
            <a:endParaRPr lang="ru-RU" dirty="0"/>
          </a:p>
        </p:txBody>
      </p:sp>
      <p:pic>
        <p:nvPicPr>
          <p:cNvPr id="2050" name="Picture 2" descr="http://womenworld.com.ua/wp-content/uploads/2012/08/vesnus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3743325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692696"/>
          <a:ext cx="8208912" cy="4639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779706">
                <a:tc>
                  <a:txBody>
                    <a:bodyPr/>
                    <a:lstStyle/>
                    <a:p>
                      <a:pPr algn="ctr"/>
                      <a:r>
                        <a:rPr lang="uk-UA" sz="2800" i="0" dirty="0" smtClean="0"/>
                        <a:t>Порушення</a:t>
                      </a:r>
                      <a:endParaRPr lang="ru-RU" sz="2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i="0" dirty="0" smtClean="0"/>
                        <a:t>Вада розвитку</a:t>
                      </a:r>
                      <a:endParaRPr lang="ru-RU" sz="2800" i="0" dirty="0"/>
                    </a:p>
                  </a:txBody>
                  <a:tcPr/>
                </a:tc>
              </a:tr>
              <a:tr h="779706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Агенезія і аплазія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Повна відсутність органа</a:t>
                      </a:r>
                      <a:endParaRPr lang="ru-RU" sz="2000" dirty="0"/>
                    </a:p>
                  </a:txBody>
                  <a:tcPr/>
                </a:tc>
              </a:tr>
              <a:tr h="102668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Гіпоплазія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Недостатній розвиток маси органа, окремих його частин або всього тіла</a:t>
                      </a:r>
                      <a:endParaRPr lang="ru-RU" sz="2000" dirty="0"/>
                    </a:p>
                  </a:txBody>
                  <a:tcPr/>
                </a:tc>
              </a:tr>
              <a:tr h="1026685"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Гіпетрофія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Надмірний розвиток органа за рахунок збільшення його об’єму або кількості клітинної</a:t>
                      </a:r>
                      <a:r>
                        <a:rPr lang="uk-UA" sz="2000" baseline="0" dirty="0" smtClean="0"/>
                        <a:t> маси</a:t>
                      </a:r>
                      <a:endParaRPr lang="ru-RU" sz="2000" dirty="0"/>
                    </a:p>
                  </a:txBody>
                  <a:tcPr/>
                </a:tc>
              </a:tr>
              <a:tr h="102668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Гетеротопія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Наявність комплексу клітин,</a:t>
                      </a:r>
                      <a:r>
                        <a:rPr lang="uk-UA" sz="2000" baseline="0" dirty="0" smtClean="0"/>
                        <a:t> частин тканин або органа в інших тканинах чи органах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692696"/>
          <a:ext cx="8219256" cy="501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109628"/>
              </a:tblGrid>
              <a:tr h="119266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Стеноз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Звуження діаметра каналу чи порожнини легеневої</a:t>
                      </a:r>
                      <a:r>
                        <a:rPr lang="uk-UA" sz="2000" baseline="0" dirty="0" smtClean="0"/>
                        <a:t> артерії, стравоходу, кишки тощо</a:t>
                      </a:r>
                      <a:endParaRPr lang="ru-RU" sz="2000" dirty="0"/>
                    </a:p>
                  </a:txBody>
                  <a:tcPr/>
                </a:tc>
              </a:tr>
              <a:tr h="83486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Атрезія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Зарощення</a:t>
                      </a:r>
                      <a:r>
                        <a:rPr lang="uk-UA" sz="2000" dirty="0" smtClean="0"/>
                        <a:t> отворів чи каналів органів</a:t>
                      </a:r>
                      <a:endParaRPr lang="ru-RU" sz="2000" dirty="0"/>
                    </a:p>
                  </a:txBody>
                  <a:tcPr/>
                </a:tc>
              </a:tr>
              <a:tr h="1192663"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Персистування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Збереження після народження проток, які зазвичай функціонують</a:t>
                      </a:r>
                      <a:r>
                        <a:rPr lang="uk-UA" sz="2000" baseline="0" dirty="0" smtClean="0"/>
                        <a:t> лише в ембріональний період</a:t>
                      </a:r>
                      <a:endParaRPr lang="ru-RU" sz="2000" dirty="0"/>
                    </a:p>
                  </a:txBody>
                  <a:tcPr/>
                </a:tc>
              </a:tr>
              <a:tr h="1192663"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Атавизм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Поява в людини тканинних структур у місцях, де вони є у тварин</a:t>
                      </a:r>
                      <a:endParaRPr lang="ru-RU" sz="2000" dirty="0"/>
                    </a:p>
                  </a:txBody>
                  <a:tcPr/>
                </a:tc>
              </a:tr>
              <a:tr h="483691"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Ектопія</a:t>
                      </a:r>
                      <a:r>
                        <a:rPr lang="uk-UA" sz="2000" dirty="0" smtClean="0"/>
                        <a:t> та </a:t>
                      </a:r>
                      <a:r>
                        <a:rPr lang="uk-UA" sz="2000" dirty="0" err="1" smtClean="0"/>
                        <a:t>дистопія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Ненормальна локалізація органа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Діагностування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діагностування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практично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медицині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класичне</a:t>
            </a:r>
            <a:r>
              <a:rPr lang="ru-RU" dirty="0" smtClean="0"/>
              <a:t> </a:t>
            </a:r>
            <a:r>
              <a:rPr lang="ru-RU" dirty="0" err="1" smtClean="0"/>
              <a:t>візуальне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рентген,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ультразвукова</a:t>
            </a:r>
            <a:r>
              <a:rPr lang="ru-RU" dirty="0" smtClean="0"/>
              <a:t> </a:t>
            </a:r>
            <a:r>
              <a:rPr lang="ru-RU" dirty="0" err="1" smtClean="0"/>
              <a:t>діагностика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ядерно-магнітний</a:t>
            </a:r>
            <a:r>
              <a:rPr lang="ru-RU" dirty="0" smtClean="0"/>
              <a:t> резонанс. </a:t>
            </a:r>
            <a:endParaRPr lang="ru-RU" dirty="0"/>
          </a:p>
        </p:txBody>
      </p:sp>
      <p:pic>
        <p:nvPicPr>
          <p:cNvPr id="6" name="Picture 1"/>
          <p:cNvPicPr>
            <a:picLocks noGrp="1" noChangeAspect="1" noChangeArrowheads="1"/>
          </p:cNvPicPr>
          <p:nvPr>
            <p:ph sz="quarter" idx="2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556792"/>
            <a:ext cx="2671127" cy="401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виникнення вад розвитку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— </a:t>
            </a:r>
            <a:r>
              <a:rPr lang="ru-RU" dirty="0" err="1" smtClean="0"/>
              <a:t>ендогенні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екзогенні</a:t>
            </a:r>
            <a:r>
              <a:rPr lang="ru-RU" dirty="0" smtClean="0"/>
              <a:t>. До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ендогенних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належать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структур.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екзогенних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фізичні</a:t>
            </a:r>
            <a:r>
              <a:rPr lang="ru-RU" dirty="0" smtClean="0"/>
              <a:t>, </a:t>
            </a:r>
            <a:r>
              <a:rPr lang="ru-RU" dirty="0" err="1" smtClean="0"/>
              <a:t>хімічні</a:t>
            </a:r>
            <a:r>
              <a:rPr lang="ru-RU" dirty="0" smtClean="0"/>
              <a:t> та </a:t>
            </a:r>
            <a:r>
              <a:rPr lang="ru-RU" dirty="0" err="1" smtClean="0"/>
              <a:t>біологічні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quarter"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72816"/>
            <a:ext cx="3113608" cy="363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7116113SlideId26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7116056SlideId27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71155713SlideId2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71155713SlideId25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</TotalTime>
  <Words>363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ДІАГНОСТУВАННЯ ВАД РОЗВИТКУ ЛЮДИНИ ТА ЇХ КОРЕГУВАННЯ  </vt:lpstr>
      <vt:lpstr>Вади розвитку</vt:lpstr>
      <vt:lpstr>Тератологія</vt:lpstr>
      <vt:lpstr>Класифікація</vt:lpstr>
      <vt:lpstr>Класифікація</vt:lpstr>
      <vt:lpstr>Слайд 6</vt:lpstr>
      <vt:lpstr>Слайд 7</vt:lpstr>
      <vt:lpstr>Діагностування</vt:lpstr>
      <vt:lpstr>Причини виникнення вад розвитку</vt:lpstr>
      <vt:lpstr>Екзогенні чинники вад розвитку людини</vt:lpstr>
      <vt:lpstr>Слайд 11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ДІАГНОСТУВАННЯ ВАД РОЗВИТКУ ЛЮДИНИ ТА ЇХ КОРЕГУВАННЯ</dc:title>
  <dc:creator>Alina</dc:creator>
  <cp:lastModifiedBy>Alina</cp:lastModifiedBy>
  <cp:revision>5</cp:revision>
  <dcterms:created xsi:type="dcterms:W3CDTF">2013-12-15T13:21:27Z</dcterms:created>
  <dcterms:modified xsi:type="dcterms:W3CDTF">2013-12-15T14:06:14Z</dcterms:modified>
</cp:coreProperties>
</file>