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0" r:id="rId5"/>
    <p:sldId id="287" r:id="rId6"/>
    <p:sldId id="263" r:id="rId7"/>
    <p:sldId id="265" r:id="rId8"/>
    <p:sldId id="288" r:id="rId9"/>
    <p:sldId id="291" r:id="rId10"/>
    <p:sldId id="281" r:id="rId11"/>
    <p:sldId id="28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808080"/>
    <a:srgbClr val="5F5F5F"/>
    <a:srgbClr val="000000"/>
    <a:srgbClr val="DBEFF9"/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108" d="100"/>
          <a:sy n="108" d="100"/>
        </p:scale>
        <p:origin x="-5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1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B3F918-AEAE-422A-A1FA-A987D3F6CA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CB6A4C-63E8-4EE6-B11A-C0F708EFFB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E290A-4744-4B1B-B369-6B43D2753298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Rectangle 29"/>
          <p:cNvSpPr>
            <a:spLocks noChangeArrowheads="1"/>
          </p:cNvSpPr>
          <p:nvPr/>
        </p:nvSpPr>
        <p:spPr bwMode="hidden">
          <a:xfrm rot="-21600000">
            <a:off x="0" y="4830763"/>
            <a:ext cx="9170988" cy="180975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tint val="0"/>
                  <a:invGamma/>
                  <a:alpha val="0"/>
                </a:srgbClr>
              </a:gs>
              <a:gs pos="50000">
                <a:srgbClr val="000066">
                  <a:alpha val="50000"/>
                </a:srgbClr>
              </a:gs>
              <a:gs pos="100000">
                <a:srgbClr val="000066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0" y="5291138"/>
            <a:ext cx="9144000" cy="876300"/>
          </a:xfrm>
          <a:prstGeom prst="rect">
            <a:avLst/>
          </a:prstGeom>
          <a:gradFill rotWithShape="1">
            <a:gsLst>
              <a:gs pos="0">
                <a:schemeClr val="tx1">
                  <a:alpha val="27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gray">
          <a:xfrm>
            <a:off x="201613" y="4481513"/>
            <a:ext cx="1133475" cy="115728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gray">
          <a:xfrm>
            <a:off x="1562100" y="4481513"/>
            <a:ext cx="1133475" cy="1157287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06" name="Picture 34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-2184400" y="2366963"/>
            <a:ext cx="11312525" cy="1189037"/>
          </a:xfrm>
          <a:prstGeom prst="rect">
            <a:avLst/>
          </a:prstGeom>
          <a:noFill/>
        </p:spPr>
      </p:pic>
      <p:pic>
        <p:nvPicPr>
          <p:cNvPr id="3107" name="Picture 35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-1909763" y="2227263"/>
            <a:ext cx="12458701" cy="1727200"/>
          </a:xfrm>
          <a:prstGeom prst="rect">
            <a:avLst/>
          </a:prstGeom>
          <a:noFill/>
        </p:spPr>
      </p:pic>
      <p:pic>
        <p:nvPicPr>
          <p:cNvPr id="3108" name="Picture 36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-1981200" y="2257425"/>
            <a:ext cx="13104813" cy="17272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01613" y="5181600"/>
            <a:ext cx="8688387" cy="1066800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6210300"/>
            <a:ext cx="5003800" cy="533400"/>
          </a:xfrm>
        </p:spPr>
        <p:txBody>
          <a:bodyPr/>
          <a:lstStyle>
            <a:lvl1pPr marL="0" indent="0" algn="r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9688"/>
            <a:ext cx="16002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62188" y="6389688"/>
            <a:ext cx="1828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43400" y="6389688"/>
            <a:ext cx="1447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B38C79-C648-4746-B78F-06A7D34EE98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110" name="Picture 38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1371600" y="381000"/>
            <a:ext cx="6019800" cy="4565650"/>
          </a:xfrm>
          <a:prstGeom prst="rect">
            <a:avLst/>
          </a:prstGeom>
          <a:noFill/>
        </p:spPr>
      </p:pic>
      <p:sp>
        <p:nvSpPr>
          <p:cNvPr id="3113" name="Text Box 41"/>
          <p:cNvSpPr txBox="1">
            <a:spLocks noChangeArrowheads="1"/>
          </p:cNvSpPr>
          <p:nvPr/>
        </p:nvSpPr>
        <p:spPr bwMode="black">
          <a:xfrm>
            <a:off x="76200" y="95250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9" dur="5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1" dur="5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13" dur="5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7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8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 animBg="1"/>
      <p:bldP spid="3102" grpId="0" animBg="1"/>
      <p:bldP spid="3104" grpId="0" animBg="1"/>
      <p:bldP spid="310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1BF2E-E950-4515-99DC-914AD771FA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47650"/>
            <a:ext cx="2057400" cy="5878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9800" cy="58785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9F13B-B3F8-43F8-AF7E-07A27DA7E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07F55A-DBC3-4636-979D-3950DAFA52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9FC913-41DC-48A2-AAEB-ED47366CF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2BA48B-A51E-49AF-A089-01CED4BD3D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D39B7-FF9D-4547-9B82-8A9B61AF0A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2A4FB-8AAD-4F21-820D-85687F2F9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E51A8-2FC8-41D5-99CD-F5BCDAF37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B5603-FF62-4E2C-9A00-99E644868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638A2-6044-44EE-A4EB-6CDE438DA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B1B4B-4420-49B5-9106-6208827C12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05072-64CA-4BB8-8A2C-2757B0717A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6DA6F-2255-4E90-9A1D-EE3CCDAFC9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87363"/>
            <a:ext cx="9144000" cy="7270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67999"/>
                </a:schemeClr>
              </a:gs>
              <a:gs pos="100000">
                <a:schemeClr val="tx1">
                  <a:alpha val="27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gray">
          <a:xfrm>
            <a:off x="6457950" y="211138"/>
            <a:ext cx="1133475" cy="1157287"/>
          </a:xfrm>
          <a:prstGeom prst="ellipse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gray">
          <a:xfrm>
            <a:off x="7848600" y="211138"/>
            <a:ext cx="1133475" cy="1157287"/>
          </a:xfrm>
          <a:prstGeom prst="ellipse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4765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22A4B951-998D-4387-991F-089CA52EACA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</p:spPr>
      </p:pic>
      <p:pic>
        <p:nvPicPr>
          <p:cNvPr id="1048" name="Picture 24" descr="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gray">
          <a:xfrm>
            <a:off x="-1981200" y="5418138"/>
            <a:ext cx="13104813" cy="1422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17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path" presetSubtype="0" repeatCount="36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9" dur="5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2" presetClass="path" presetSubtype="0" repeatCount="129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21" dur="12444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1044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Генна інженерія</a:t>
            </a: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 інформації</a:t>
            </a:r>
            <a:endParaRPr lang="en-US" dirty="0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black">
          <a:xfrm>
            <a:off x="2620963" y="2938463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Text in here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white">
          <a:xfrm>
            <a:off x="4192588" y="297338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black">
          <a:xfrm>
            <a:off x="4572000" y="2938463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Text in here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white">
          <a:xfrm>
            <a:off x="6221413" y="297338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black">
          <a:xfrm>
            <a:off x="6559550" y="2938463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Arial" charset="0"/>
              </a:rPr>
              <a:t>Text in here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gray">
          <a:xfrm>
            <a:off x="1106488" y="388143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2005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gray">
          <a:xfrm>
            <a:off x="3095625" y="388143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2006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gray">
          <a:xfrm>
            <a:off x="5105400" y="388143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2007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gray">
          <a:xfrm>
            <a:off x="971600" y="1700808"/>
            <a:ext cx="6336704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http://www.esc.lviv.ua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http://www.progmo.com.ua</a:t>
            </a:r>
            <a:endParaRPr lang="uk-UA" sz="1600" dirty="0" smtClean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http://genofob.blogspot.com</a:t>
            </a:r>
            <a:endParaRPr lang="uk-UA" sz="1600" dirty="0" smtClean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http://uk.wikipedia.org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smtClean="0"/>
              <a:t>Thank You!</a:t>
            </a:r>
            <a:endParaRPr lang="en-US" sz="5000" dirty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www.themegallery.com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en-US" dirty="0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835696" y="3573016"/>
            <a:ext cx="5311775" cy="688975"/>
            <a:chOff x="720" y="1392"/>
            <a:chExt cx="4058" cy="480"/>
          </a:xfrm>
        </p:grpSpPr>
        <p:sp>
          <p:nvSpPr>
            <p:cNvPr id="5124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26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127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835696" y="4509120"/>
            <a:ext cx="5442671" cy="688975"/>
            <a:chOff x="730" y="1392"/>
            <a:chExt cx="4158" cy="480"/>
          </a:xfrm>
        </p:grpSpPr>
        <p:sp>
          <p:nvSpPr>
            <p:cNvPr id="5129" name="AutoShape 9"/>
            <p:cNvSpPr>
              <a:spLocks noChangeArrowheads="1"/>
            </p:cNvSpPr>
            <p:nvPr/>
          </p:nvSpPr>
          <p:spPr bwMode="gray">
            <a:xfrm>
              <a:off x="83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uk-UA" dirty="0" smtClean="0"/>
                <a:t>п</a:t>
              </a:r>
              <a:endParaRPr lang="ru-RU" dirty="0"/>
            </a:p>
          </p:txBody>
        </p:sp>
        <p:grpSp>
          <p:nvGrpSpPr>
            <p:cNvPr id="5130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31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132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1927225" y="5335588"/>
            <a:ext cx="5311775" cy="688975"/>
            <a:chOff x="720" y="1392"/>
            <a:chExt cx="4058" cy="480"/>
          </a:xfrm>
        </p:grpSpPr>
        <p:sp>
          <p:nvSpPr>
            <p:cNvPr id="5134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5135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36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137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1907704" y="2708920"/>
            <a:ext cx="5311775" cy="688975"/>
            <a:chOff x="720" y="1392"/>
            <a:chExt cx="4058" cy="480"/>
          </a:xfrm>
        </p:grpSpPr>
        <p:sp>
          <p:nvSpPr>
            <p:cNvPr id="5139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5140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41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142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5143" name="Text Box 23"/>
          <p:cNvSpPr txBox="1">
            <a:spLocks noChangeArrowheads="1"/>
          </p:cNvSpPr>
          <p:nvPr/>
        </p:nvSpPr>
        <p:spPr bwMode="white">
          <a:xfrm>
            <a:off x="2393950" y="286385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uk-UA" sz="2400" b="1" dirty="0" smtClean="0">
                <a:solidFill>
                  <a:schemeClr val="bg1"/>
                </a:solidFill>
                <a:cs typeface="Arial" charset="0"/>
              </a:rPr>
              <a:t>Методи, статистика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white">
          <a:xfrm>
            <a:off x="2405063" y="37211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uk-UA" sz="2400" b="1" dirty="0" smtClean="0">
                <a:solidFill>
                  <a:schemeClr val="bg1"/>
                </a:solidFill>
                <a:cs typeface="Arial" charset="0"/>
              </a:rPr>
              <a:t>Сьогодення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white">
          <a:xfrm>
            <a:off x="2405063" y="4579938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uk-UA" sz="2400" b="1" dirty="0" smtClean="0">
                <a:solidFill>
                  <a:schemeClr val="bg1"/>
                </a:solidFill>
                <a:cs typeface="Arial" charset="0"/>
              </a:rPr>
              <a:t>Використання, приклади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    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white">
          <a:xfrm>
            <a:off x="2405063" y="5427663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uk-UA" sz="2400" b="1" dirty="0" smtClean="0">
                <a:solidFill>
                  <a:schemeClr val="bg1"/>
                </a:solidFill>
                <a:cs typeface="Arial" charset="0"/>
              </a:rPr>
              <a:t>Висновок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    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147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27200" y="5299075"/>
            <a:ext cx="792163" cy="949325"/>
          </a:xfrm>
          <a:prstGeom prst="rect">
            <a:avLst/>
          </a:prstGeom>
          <a:noFill/>
        </p:spPr>
      </p:pic>
      <p:pic>
        <p:nvPicPr>
          <p:cNvPr id="5148" name="Picture 28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43075" y="4452938"/>
            <a:ext cx="792163" cy="949325"/>
          </a:xfrm>
          <a:prstGeom prst="rect">
            <a:avLst/>
          </a:prstGeom>
          <a:noFill/>
        </p:spPr>
      </p:pic>
      <p:pic>
        <p:nvPicPr>
          <p:cNvPr id="5149" name="Picture 29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63688" y="3573016"/>
            <a:ext cx="792163" cy="949325"/>
          </a:xfrm>
          <a:prstGeom prst="rect">
            <a:avLst/>
          </a:prstGeom>
          <a:noFill/>
        </p:spPr>
      </p:pic>
      <p:pic>
        <p:nvPicPr>
          <p:cNvPr id="5150" name="Picture 30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31963" y="2744788"/>
            <a:ext cx="792162" cy="949325"/>
          </a:xfrm>
          <a:prstGeom prst="rect">
            <a:avLst/>
          </a:prstGeom>
          <a:noFill/>
        </p:spPr>
      </p:pic>
      <p:sp>
        <p:nvSpPr>
          <p:cNvPr id="5151" name="Text Box 31"/>
          <p:cNvSpPr txBox="1">
            <a:spLocks noChangeArrowheads="1"/>
          </p:cNvSpPr>
          <p:nvPr/>
        </p:nvSpPr>
        <p:spPr bwMode="white">
          <a:xfrm>
            <a:off x="2073275" y="5435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smtClean="0">
                <a:solidFill>
                  <a:schemeClr val="bg1"/>
                </a:solidFill>
                <a:cs typeface="Arial" charset="0"/>
              </a:rPr>
              <a:t>5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white">
          <a:xfrm>
            <a:off x="2052638" y="284162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smtClean="0">
                <a:solidFill>
                  <a:schemeClr val="bg1"/>
                </a:solidFill>
                <a:cs typeface="Arial" charset="0"/>
              </a:rPr>
              <a:t>2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white">
          <a:xfrm>
            <a:off x="2065338" y="370046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smtClean="0">
                <a:solidFill>
                  <a:schemeClr val="bg1"/>
                </a:solidFill>
                <a:cs typeface="Arial" charset="0"/>
              </a:rPr>
              <a:t>3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white">
          <a:xfrm>
            <a:off x="2065338" y="45878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smtClean="0">
                <a:solidFill>
                  <a:schemeClr val="bg1"/>
                </a:solidFill>
                <a:cs typeface="Arial" charset="0"/>
              </a:rPr>
              <a:t>4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55" name="AutoShape 35"/>
          <p:cNvSpPr>
            <a:spLocks noChangeArrowheads="1"/>
          </p:cNvSpPr>
          <p:nvPr/>
        </p:nvSpPr>
        <p:spPr bwMode="auto">
          <a:xfrm>
            <a:off x="1219200" y="1828800"/>
            <a:ext cx="6553200" cy="720725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157" name="Picture 3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391400" y="5529263"/>
            <a:ext cx="1752600" cy="1328737"/>
          </a:xfrm>
          <a:prstGeom prst="rect">
            <a:avLst/>
          </a:prstGeom>
          <a:noFill/>
        </p:spPr>
      </p:pic>
      <p:grpSp>
        <p:nvGrpSpPr>
          <p:cNvPr id="39" name="Group 3"/>
          <p:cNvGrpSpPr>
            <a:grpSpLocks/>
          </p:cNvGrpSpPr>
          <p:nvPr/>
        </p:nvGrpSpPr>
        <p:grpSpPr bwMode="auto">
          <a:xfrm>
            <a:off x="1763688" y="1844824"/>
            <a:ext cx="5377223" cy="688975"/>
            <a:chOff x="665" y="1392"/>
            <a:chExt cx="4108" cy="480"/>
          </a:xfrm>
        </p:grpSpPr>
        <p:sp>
          <p:nvSpPr>
            <p:cNvPr id="40" name="AutoShape 4"/>
            <p:cNvSpPr>
              <a:spLocks noChangeArrowheads="1"/>
            </p:cNvSpPr>
            <p:nvPr/>
          </p:nvSpPr>
          <p:spPr bwMode="gray">
            <a:xfrm>
              <a:off x="665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41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2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3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49" name="Text Box 33"/>
          <p:cNvSpPr txBox="1">
            <a:spLocks noChangeArrowheads="1"/>
          </p:cNvSpPr>
          <p:nvPr/>
        </p:nvSpPr>
        <p:spPr bwMode="white">
          <a:xfrm>
            <a:off x="2123728" y="198884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smtClean="0">
                <a:solidFill>
                  <a:schemeClr val="bg1"/>
                </a:solidFill>
                <a:cs typeface="Arial" charset="0"/>
              </a:rPr>
              <a:t>1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0" name="Picture 29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91680" y="1844824"/>
            <a:ext cx="792163" cy="949325"/>
          </a:xfrm>
          <a:prstGeom prst="rect">
            <a:avLst/>
          </a:prstGeom>
          <a:noFill/>
        </p:spPr>
      </p:pic>
      <p:sp>
        <p:nvSpPr>
          <p:cNvPr id="51" name="Text Box 23"/>
          <p:cNvSpPr txBox="1">
            <a:spLocks noChangeArrowheads="1"/>
          </p:cNvSpPr>
          <p:nvPr/>
        </p:nvSpPr>
        <p:spPr bwMode="white">
          <a:xfrm>
            <a:off x="2483768" y="198884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uk-UA" sz="2400" b="1" dirty="0" smtClean="0">
                <a:solidFill>
                  <a:schemeClr val="bg1"/>
                </a:solidFill>
                <a:cs typeface="Arial" charset="0"/>
              </a:rPr>
              <a:t>Загальне поняття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628800"/>
            <a:ext cx="7467600" cy="3278187"/>
          </a:xfrm>
        </p:spPr>
        <p:txBody>
          <a:bodyPr/>
          <a:lstStyle/>
          <a:p>
            <a:pPr>
              <a:buSzPct val="90000"/>
            </a:pPr>
            <a:r>
              <a:rPr lang="ru-RU" sz="2000" dirty="0" smtClean="0"/>
              <a:t>Генна інженерія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складний</a:t>
            </a:r>
            <a:r>
              <a:rPr lang="ru-RU" sz="2000" dirty="0" smtClean="0"/>
              <a:t> комплекс </a:t>
            </a:r>
            <a:r>
              <a:rPr lang="ru-RU" sz="2000" dirty="0" err="1" smtClean="0"/>
              <a:t>робіт</a:t>
            </a:r>
            <a:r>
              <a:rPr lang="ru-RU" sz="2000" dirty="0" smtClean="0"/>
              <a:t>, </a:t>
            </a:r>
            <a:r>
              <a:rPr lang="ru-RU" sz="2000" dirty="0" err="1" smtClean="0"/>
              <a:t>спрямований</a:t>
            </a:r>
            <a:r>
              <a:rPr lang="ru-RU" sz="2000" dirty="0" smtClean="0"/>
              <a:t> на те,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розрізати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гени</a:t>
            </a:r>
            <a:r>
              <a:rPr lang="ru-RU" sz="2000" dirty="0" smtClean="0"/>
              <a:t> і </a:t>
            </a:r>
            <a:r>
              <a:rPr lang="ru-RU" sz="2000" dirty="0" err="1" smtClean="0"/>
              <a:t>склеювати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по-іншому</a:t>
            </a:r>
            <a:r>
              <a:rPr lang="ru-RU" sz="2000" dirty="0" smtClean="0"/>
              <a:t>, </a:t>
            </a:r>
            <a:r>
              <a:rPr lang="ru-RU" sz="2000" dirty="0" err="1" smtClean="0"/>
              <a:t>надаючи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невластиві</a:t>
            </a:r>
            <a:r>
              <a:rPr lang="ru-RU" sz="2000" dirty="0" smtClean="0"/>
              <a:t> </a:t>
            </a:r>
            <a:r>
              <a:rPr lang="ru-RU" sz="2000" dirty="0" err="1" smtClean="0"/>
              <a:t>їм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.</a:t>
            </a:r>
          </a:p>
          <a:p>
            <a:pPr>
              <a:buSzPct val="90000"/>
            </a:pPr>
            <a:r>
              <a:rPr lang="ru-RU" sz="2000" dirty="0" smtClean="0"/>
              <a:t>Генна інженерія —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біотехнологічним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прийомом</a:t>
            </a:r>
            <a:r>
              <a:rPr lang="ru-RU" sz="2000" dirty="0" smtClean="0"/>
              <a:t> </a:t>
            </a:r>
            <a:r>
              <a:rPr lang="ru-RU" sz="2000" dirty="0" err="1" smtClean="0"/>
              <a:t>спрямованого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конструювання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рекомбінантних</a:t>
            </a:r>
            <a:r>
              <a:rPr lang="ru-RU" sz="2000" dirty="0" smtClean="0"/>
              <a:t> молекул ДНК, 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ДНК, </a:t>
            </a:r>
            <a:r>
              <a:rPr lang="ru-RU" sz="2000" dirty="0" err="1" smtClean="0"/>
              <a:t>взятої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</a:t>
            </a:r>
            <a:r>
              <a:rPr lang="ru-RU" sz="2000" dirty="0" smtClean="0"/>
              <a:t>.</a:t>
            </a:r>
            <a:endParaRPr lang="en-US" sz="2000" dirty="0"/>
          </a:p>
        </p:txBody>
      </p:sp>
      <p:pic>
        <p:nvPicPr>
          <p:cNvPr id="6150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391400" y="5529263"/>
            <a:ext cx="1752600" cy="132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5943600" cy="1143000"/>
          </a:xfrm>
        </p:spPr>
        <p:txBody>
          <a:bodyPr/>
          <a:lstStyle/>
          <a:p>
            <a:r>
              <a:rPr lang="uk-UA" dirty="0" smtClean="0"/>
              <a:t>Історія</a:t>
            </a:r>
            <a:endParaRPr lang="en-US" dirty="0"/>
          </a:p>
        </p:txBody>
      </p:sp>
      <p:grpSp>
        <p:nvGrpSpPr>
          <p:cNvPr id="41" name="Group 24"/>
          <p:cNvGrpSpPr>
            <a:grpSpLocks/>
          </p:cNvGrpSpPr>
          <p:nvPr/>
        </p:nvGrpSpPr>
        <p:grpSpPr bwMode="auto">
          <a:xfrm>
            <a:off x="395536" y="1844824"/>
            <a:ext cx="168275" cy="168275"/>
            <a:chOff x="2928" y="2208"/>
            <a:chExt cx="262" cy="262"/>
          </a:xfrm>
        </p:grpSpPr>
        <p:sp>
          <p:nvSpPr>
            <p:cNvPr id="42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" name="AutoShape 8"/>
          <p:cNvSpPr>
            <a:spLocks noChangeArrowheads="1"/>
          </p:cNvSpPr>
          <p:nvPr/>
        </p:nvSpPr>
        <p:spPr bwMode="gray">
          <a:xfrm>
            <a:off x="899592" y="1484784"/>
            <a:ext cx="6696744" cy="1728191"/>
          </a:xfrm>
          <a:prstGeom prst="roundRect">
            <a:avLst>
              <a:gd name="adj" fmla="val 16667"/>
            </a:avLst>
          </a:prstGeom>
          <a:solidFill>
            <a:srgbClr val="FFFFFF">
              <a:alpha val="89999"/>
            </a:srgbClr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gray">
          <a:xfrm>
            <a:off x="1115616" y="1700808"/>
            <a:ext cx="63367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Вивчення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загальних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біохімічних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властивостей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клітинної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ДНК не давало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можливості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визначити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особливості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її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генетичної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структури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Вирішенню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цього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питання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сприяли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два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методи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молекулярної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біології.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 bwMode="gray">
          <a:xfrm>
            <a:off x="899592" y="3429000"/>
            <a:ext cx="6552728" cy="1584175"/>
          </a:xfrm>
          <a:prstGeom prst="roundRect">
            <a:avLst>
              <a:gd name="adj" fmla="val 16667"/>
            </a:avLst>
          </a:prstGeom>
          <a:solidFill>
            <a:srgbClr val="FFFFFF">
              <a:alpha val="89999"/>
            </a:srgbClr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gray">
          <a:xfrm>
            <a:off x="971600" y="5157192"/>
            <a:ext cx="6624736" cy="1224136"/>
          </a:xfrm>
          <a:prstGeom prst="roundRect">
            <a:avLst>
              <a:gd name="adj" fmla="val 16667"/>
            </a:avLst>
          </a:prstGeom>
          <a:solidFill>
            <a:srgbClr val="FFFFFF">
              <a:alpha val="89999"/>
            </a:srgbClr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gray">
          <a:xfrm>
            <a:off x="1115616" y="3429000"/>
            <a:ext cx="61926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Перший метод —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відкриття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гідролітичних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ферментів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(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рестриктаз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рестрикційних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ендонуклеаз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),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які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в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певних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місцях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розщеплюють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ДНК на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фрагменти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що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мають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специфічну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нуклеотидну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послідовність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молекули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ДНК. 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gray">
          <a:xfrm>
            <a:off x="1331640" y="5157192"/>
            <a:ext cx="61206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Другим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методичним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прийомом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є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визначення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нуклеотидної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послідовності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фрагментів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ДНК,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які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одержують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за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допомогою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рестриктаз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у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макромолекулі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ДНК.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0" y="3336925"/>
            <a:ext cx="9144000" cy="142875"/>
            <a:chOff x="0" y="1824"/>
            <a:chExt cx="5760" cy="90"/>
          </a:xfrm>
        </p:grpSpPr>
        <p:sp>
          <p:nvSpPr>
            <p:cNvPr id="37892" name="Rectangle 4"/>
            <p:cNvSpPr>
              <a:spLocks noChangeArrowheads="1"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5F5F5F">
                    <a:gamma/>
                    <a:tint val="45490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3" name="Rectangle 5"/>
            <p:cNvSpPr>
              <a:spLocks noChangeArrowheads="1"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adFill rotWithShape="1">
              <a:gsLst>
                <a:gs pos="0">
                  <a:srgbClr val="808080">
                    <a:gamma/>
                    <a:tint val="30196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987" name="Group 99"/>
          <p:cNvGrpSpPr>
            <a:grpSpLocks/>
          </p:cNvGrpSpPr>
          <p:nvPr/>
        </p:nvGrpSpPr>
        <p:grpSpPr bwMode="auto">
          <a:xfrm>
            <a:off x="6462713" y="2565400"/>
            <a:ext cx="2139950" cy="3744913"/>
            <a:chOff x="4071" y="1584"/>
            <a:chExt cx="1348" cy="2359"/>
          </a:xfrm>
        </p:grpSpPr>
        <p:grpSp>
          <p:nvGrpSpPr>
            <p:cNvPr id="37894" name="Group 6"/>
            <p:cNvGrpSpPr>
              <a:grpSpLocks/>
            </p:cNvGrpSpPr>
            <p:nvPr/>
          </p:nvGrpSpPr>
          <p:grpSpPr bwMode="auto">
            <a:xfrm rot="3877067">
              <a:off x="4323" y="2848"/>
              <a:ext cx="1577" cy="614"/>
              <a:chOff x="2290" y="2725"/>
              <a:chExt cx="1832" cy="713"/>
            </a:xfrm>
          </p:grpSpPr>
          <p:grpSp>
            <p:nvGrpSpPr>
              <p:cNvPr id="37895" name="Group 7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37896" name="Freeform 8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7" name="Freeform 9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898" name="Group 10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608" cy="313"/>
                <a:chOff x="2290" y="3030"/>
                <a:chExt cx="2095" cy="408"/>
              </a:xfrm>
            </p:grpSpPr>
            <p:sp>
              <p:nvSpPr>
                <p:cNvPr id="37899" name="Freeform 11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2095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00" name="Freeform 12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7902" name="Oval 14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7903" name="Oval 15"/>
            <p:cNvSpPr>
              <a:spLocks noChangeArrowheads="1"/>
            </p:cNvSpPr>
            <p:nvPr/>
          </p:nvSpPr>
          <p:spPr bwMode="gray">
            <a:xfrm>
              <a:off x="4074" y="1587"/>
              <a:ext cx="1090" cy="10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7906" name="Oval 18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907" name="Group 19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37908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909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910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911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7912" name="Text Box 24"/>
            <p:cNvSpPr txBox="1">
              <a:spLocks noChangeArrowheads="1"/>
            </p:cNvSpPr>
            <p:nvPr/>
          </p:nvSpPr>
          <p:spPr bwMode="gray">
            <a:xfrm rot="3925970">
              <a:off x="4348" y="3140"/>
              <a:ext cx="12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b="1" dirty="0" smtClean="0">
                  <a:solidFill>
                    <a:srgbClr val="FFFFFF"/>
                  </a:solidFill>
                </a:rPr>
                <a:t>16 докторських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37913" name="Text Box 25"/>
            <p:cNvSpPr txBox="1">
              <a:spLocks noChangeArrowheads="1"/>
            </p:cNvSpPr>
            <p:nvPr/>
          </p:nvSpPr>
          <p:spPr bwMode="gray">
            <a:xfrm rot="3925970">
              <a:off x="4639" y="2894"/>
              <a:ext cx="111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1400" b="1" dirty="0">
                  <a:solidFill>
                    <a:srgbClr val="FFFFFF"/>
                  </a:solidFill>
                </a:rPr>
                <a:t>2</a:t>
              </a:r>
              <a:r>
                <a:rPr lang="uk-UA" sz="1400" b="1" dirty="0" smtClean="0">
                  <a:solidFill>
                    <a:srgbClr val="FFFFFF"/>
                  </a:solidFill>
                </a:rPr>
                <a:t>3 кандидатських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7988" name="Group 100"/>
          <p:cNvGrpSpPr>
            <a:grpSpLocks/>
          </p:cNvGrpSpPr>
          <p:nvPr/>
        </p:nvGrpSpPr>
        <p:grpSpPr bwMode="auto">
          <a:xfrm>
            <a:off x="4495800" y="2693988"/>
            <a:ext cx="1905000" cy="3417887"/>
            <a:chOff x="2832" y="1665"/>
            <a:chExt cx="1200" cy="2153"/>
          </a:xfrm>
        </p:grpSpPr>
        <p:grpSp>
          <p:nvGrpSpPr>
            <p:cNvPr id="37924" name="Group 36"/>
            <p:cNvGrpSpPr>
              <a:grpSpLocks/>
            </p:cNvGrpSpPr>
            <p:nvPr/>
          </p:nvGrpSpPr>
          <p:grpSpPr bwMode="auto">
            <a:xfrm rot="3877067">
              <a:off x="2936" y="2723"/>
              <a:ext cx="1577" cy="614"/>
              <a:chOff x="2290" y="2725"/>
              <a:chExt cx="1832" cy="713"/>
            </a:xfrm>
          </p:grpSpPr>
          <p:grpSp>
            <p:nvGrpSpPr>
              <p:cNvPr id="37925" name="Group 37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37926" name="Freeform 38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27" name="Freeform 39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928" name="Group 40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705" cy="313"/>
                <a:chOff x="2290" y="3030"/>
                <a:chExt cx="2221" cy="408"/>
              </a:xfrm>
            </p:grpSpPr>
            <p:sp>
              <p:nvSpPr>
                <p:cNvPr id="37929" name="Freeform 41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2221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30" name="Freeform 42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7931" name="Text Box 43"/>
            <p:cNvSpPr txBox="1">
              <a:spLocks noChangeArrowheads="1"/>
            </p:cNvSpPr>
            <p:nvPr/>
          </p:nvSpPr>
          <p:spPr bwMode="gray">
            <a:xfrm rot="3925970">
              <a:off x="3127" y="2862"/>
              <a:ext cx="81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1400" b="1" dirty="0">
                  <a:solidFill>
                    <a:srgbClr val="FFFFFF"/>
                  </a:solidFill>
                </a:rPr>
                <a:t>6</a:t>
              </a:r>
              <a:r>
                <a:rPr lang="uk-UA" sz="1400" b="1" dirty="0" smtClean="0">
                  <a:solidFill>
                    <a:srgbClr val="FFFFFF"/>
                  </a:solidFill>
                </a:rPr>
                <a:t> докторські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7932" name="Text Box 44"/>
            <p:cNvSpPr txBox="1">
              <a:spLocks noChangeArrowheads="1"/>
            </p:cNvSpPr>
            <p:nvPr/>
          </p:nvSpPr>
          <p:spPr bwMode="gray">
            <a:xfrm rot="3925970">
              <a:off x="3340" y="2820"/>
              <a:ext cx="10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1400" b="1" dirty="0" smtClean="0">
                  <a:solidFill>
                    <a:srgbClr val="FFFFFF"/>
                  </a:solidFill>
                </a:rPr>
                <a:t>14 кандидатські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7934" name="Oval 46"/>
            <p:cNvSpPr>
              <a:spLocks noChangeArrowheads="1"/>
            </p:cNvSpPr>
            <p:nvPr/>
          </p:nvSpPr>
          <p:spPr bwMode="gray">
            <a:xfrm>
              <a:off x="2832" y="1665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7935" name="Oval 47"/>
            <p:cNvSpPr>
              <a:spLocks noChangeArrowheads="1"/>
            </p:cNvSpPr>
            <p:nvPr/>
          </p:nvSpPr>
          <p:spPr bwMode="gray">
            <a:xfrm>
              <a:off x="2832" y="1680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7936" name="Oval 48"/>
            <p:cNvSpPr>
              <a:spLocks noChangeArrowheads="1"/>
            </p:cNvSpPr>
            <p:nvPr/>
          </p:nvSpPr>
          <p:spPr bwMode="gray">
            <a:xfrm>
              <a:off x="2889" y="1725"/>
              <a:ext cx="787" cy="7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7937" name="Oval 49"/>
            <p:cNvSpPr>
              <a:spLocks noChangeArrowheads="1"/>
            </p:cNvSpPr>
            <p:nvPr/>
          </p:nvSpPr>
          <p:spPr bwMode="gray">
            <a:xfrm>
              <a:off x="2880" y="1731"/>
              <a:ext cx="787" cy="7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666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7938" name="Oval 50"/>
            <p:cNvSpPr>
              <a:spLocks noChangeArrowheads="1"/>
            </p:cNvSpPr>
            <p:nvPr/>
          </p:nvSpPr>
          <p:spPr bwMode="gray">
            <a:xfrm>
              <a:off x="2928" y="1770"/>
              <a:ext cx="709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882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939" name="Group 51"/>
            <p:cNvGrpSpPr>
              <a:grpSpLocks/>
            </p:cNvGrpSpPr>
            <p:nvPr/>
          </p:nvGrpSpPr>
          <p:grpSpPr bwMode="auto">
            <a:xfrm>
              <a:off x="2943" y="1775"/>
              <a:ext cx="687" cy="697"/>
              <a:chOff x="4166" y="1706"/>
              <a:chExt cx="1252" cy="1252"/>
            </a:xfrm>
          </p:grpSpPr>
          <p:sp>
            <p:nvSpPr>
              <p:cNvPr id="37940" name="Oval 5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941" name="Oval 5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942" name="Oval 5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943" name="Oval 5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37986" name="Rectangle 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Статистика</a:t>
            </a:r>
            <a:endParaRPr lang="en-US" dirty="0"/>
          </a:p>
        </p:txBody>
      </p:sp>
      <p:grpSp>
        <p:nvGrpSpPr>
          <p:cNvPr id="37989" name="Group 101"/>
          <p:cNvGrpSpPr>
            <a:grpSpLocks/>
          </p:cNvGrpSpPr>
          <p:nvPr/>
        </p:nvGrpSpPr>
        <p:grpSpPr bwMode="auto">
          <a:xfrm>
            <a:off x="2438400" y="2693988"/>
            <a:ext cx="1990725" cy="3656012"/>
            <a:chOff x="2832" y="1665"/>
            <a:chExt cx="1254" cy="2303"/>
          </a:xfrm>
        </p:grpSpPr>
        <p:grpSp>
          <p:nvGrpSpPr>
            <p:cNvPr id="37990" name="Group 102"/>
            <p:cNvGrpSpPr>
              <a:grpSpLocks/>
            </p:cNvGrpSpPr>
            <p:nvPr/>
          </p:nvGrpSpPr>
          <p:grpSpPr bwMode="auto">
            <a:xfrm rot="3877067">
              <a:off x="2924" y="2805"/>
              <a:ext cx="1696" cy="629"/>
              <a:chOff x="2339" y="2710"/>
              <a:chExt cx="1971" cy="730"/>
            </a:xfrm>
          </p:grpSpPr>
          <p:grpSp>
            <p:nvGrpSpPr>
              <p:cNvPr id="37991" name="Group 103"/>
              <p:cNvGrpSpPr>
                <a:grpSpLocks/>
              </p:cNvGrpSpPr>
              <p:nvPr/>
            </p:nvGrpSpPr>
            <p:grpSpPr bwMode="auto">
              <a:xfrm>
                <a:off x="2478" y="3032"/>
                <a:ext cx="1832" cy="408"/>
                <a:chOff x="2478" y="3032"/>
                <a:chExt cx="1832" cy="408"/>
              </a:xfrm>
            </p:grpSpPr>
            <p:sp>
              <p:nvSpPr>
                <p:cNvPr id="37992" name="Freeform 104"/>
                <p:cNvSpPr>
                  <a:spLocks/>
                </p:cNvSpPr>
                <p:nvPr/>
              </p:nvSpPr>
              <p:spPr bwMode="gray">
                <a:xfrm>
                  <a:off x="2478" y="3032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3" name="Freeform 105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994" name="Group 106"/>
              <p:cNvGrpSpPr>
                <a:grpSpLocks/>
              </p:cNvGrpSpPr>
              <p:nvPr/>
            </p:nvGrpSpPr>
            <p:grpSpPr bwMode="auto">
              <a:xfrm flipV="1">
                <a:off x="2339" y="2710"/>
                <a:ext cx="1717" cy="313"/>
                <a:chOff x="2354" y="3050"/>
                <a:chExt cx="2237" cy="408"/>
              </a:xfrm>
            </p:grpSpPr>
            <p:sp>
              <p:nvSpPr>
                <p:cNvPr id="37995" name="Freeform 107"/>
                <p:cNvSpPr>
                  <a:spLocks/>
                </p:cNvSpPr>
                <p:nvPr/>
              </p:nvSpPr>
              <p:spPr bwMode="gray">
                <a:xfrm>
                  <a:off x="2354" y="3050"/>
                  <a:ext cx="2237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6" name="Freeform 108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7997" name="Text Box 109"/>
            <p:cNvSpPr txBox="1">
              <a:spLocks noChangeArrowheads="1"/>
            </p:cNvSpPr>
            <p:nvPr/>
          </p:nvSpPr>
          <p:spPr bwMode="gray">
            <a:xfrm rot="3925970">
              <a:off x="3154" y="3036"/>
              <a:ext cx="103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1600" b="1" dirty="0" smtClean="0">
                  <a:solidFill>
                    <a:srgbClr val="FFFFFF"/>
                  </a:solidFill>
                </a:rPr>
                <a:t>3 докторських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37998" name="Text Box 110"/>
            <p:cNvSpPr txBox="1">
              <a:spLocks noChangeArrowheads="1"/>
            </p:cNvSpPr>
            <p:nvPr/>
          </p:nvSpPr>
          <p:spPr bwMode="gray">
            <a:xfrm rot="3925970">
              <a:off x="3362" y="2897"/>
              <a:ext cx="104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1400" b="1" dirty="0" smtClean="0">
                  <a:solidFill>
                    <a:srgbClr val="FFFFFF"/>
                  </a:solidFill>
                </a:rPr>
                <a:t>9 кандидатських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7999" name="Oval 111"/>
            <p:cNvSpPr>
              <a:spLocks noChangeArrowheads="1"/>
            </p:cNvSpPr>
            <p:nvPr/>
          </p:nvSpPr>
          <p:spPr bwMode="gray">
            <a:xfrm>
              <a:off x="2832" y="1665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8000" name="Oval 112"/>
            <p:cNvSpPr>
              <a:spLocks noChangeArrowheads="1"/>
            </p:cNvSpPr>
            <p:nvPr/>
          </p:nvSpPr>
          <p:spPr bwMode="gray">
            <a:xfrm>
              <a:off x="2832" y="1680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8001" name="Oval 113"/>
            <p:cNvSpPr>
              <a:spLocks noChangeArrowheads="1"/>
            </p:cNvSpPr>
            <p:nvPr/>
          </p:nvSpPr>
          <p:spPr bwMode="gray">
            <a:xfrm>
              <a:off x="2889" y="1725"/>
              <a:ext cx="787" cy="7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8002" name="Oval 114"/>
            <p:cNvSpPr>
              <a:spLocks noChangeArrowheads="1"/>
            </p:cNvSpPr>
            <p:nvPr/>
          </p:nvSpPr>
          <p:spPr bwMode="gray">
            <a:xfrm>
              <a:off x="2880" y="1731"/>
              <a:ext cx="787" cy="7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666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8003" name="Oval 115"/>
            <p:cNvSpPr>
              <a:spLocks noChangeArrowheads="1"/>
            </p:cNvSpPr>
            <p:nvPr/>
          </p:nvSpPr>
          <p:spPr bwMode="gray">
            <a:xfrm>
              <a:off x="2928" y="1770"/>
              <a:ext cx="709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882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8004" name="Group 116"/>
            <p:cNvGrpSpPr>
              <a:grpSpLocks/>
            </p:cNvGrpSpPr>
            <p:nvPr/>
          </p:nvGrpSpPr>
          <p:grpSpPr bwMode="auto">
            <a:xfrm>
              <a:off x="2943" y="1775"/>
              <a:ext cx="687" cy="697"/>
              <a:chOff x="4166" y="1706"/>
              <a:chExt cx="1252" cy="1252"/>
            </a:xfrm>
          </p:grpSpPr>
          <p:sp>
            <p:nvSpPr>
              <p:cNvPr id="38005" name="Oval 11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006" name="Oval 11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007" name="Oval 11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008" name="Oval 12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8009" name="Group 121"/>
          <p:cNvGrpSpPr>
            <a:grpSpLocks/>
          </p:cNvGrpSpPr>
          <p:nvPr/>
        </p:nvGrpSpPr>
        <p:grpSpPr bwMode="auto">
          <a:xfrm>
            <a:off x="457200" y="2693988"/>
            <a:ext cx="1905000" cy="3417887"/>
            <a:chOff x="2832" y="1665"/>
            <a:chExt cx="1200" cy="2153"/>
          </a:xfrm>
        </p:grpSpPr>
        <p:grpSp>
          <p:nvGrpSpPr>
            <p:cNvPr id="38010" name="Group 122"/>
            <p:cNvGrpSpPr>
              <a:grpSpLocks/>
            </p:cNvGrpSpPr>
            <p:nvPr/>
          </p:nvGrpSpPr>
          <p:grpSpPr bwMode="auto">
            <a:xfrm rot="3877067">
              <a:off x="2936" y="2723"/>
              <a:ext cx="1577" cy="614"/>
              <a:chOff x="2290" y="2725"/>
              <a:chExt cx="1832" cy="713"/>
            </a:xfrm>
          </p:grpSpPr>
          <p:grpSp>
            <p:nvGrpSpPr>
              <p:cNvPr id="38011" name="Group 123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38012" name="Freeform 124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013" name="Freeform 125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8014" name="Group 126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659" cy="313"/>
                <a:chOff x="2290" y="3030"/>
                <a:chExt cx="2162" cy="408"/>
              </a:xfrm>
            </p:grpSpPr>
            <p:sp>
              <p:nvSpPr>
                <p:cNvPr id="38015" name="Freeform 127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216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016" name="Freeform 128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4" y="52"/>
                    </a:cxn>
                    <a:cxn ang="0">
                      <a:pos x="272" y="98"/>
                    </a:cxn>
                    <a:cxn ang="0">
                      <a:pos x="254" y="140"/>
                    </a:cxn>
                    <a:cxn ang="0">
                      <a:pos x="230" y="176"/>
                    </a:cxn>
                    <a:cxn ang="0">
                      <a:pos x="204" y="208"/>
                    </a:cxn>
                    <a:cxn ang="0">
                      <a:pos x="174" y="238"/>
                    </a:cxn>
                    <a:cxn ang="0">
                      <a:pos x="144" y="262"/>
                    </a:cxn>
                    <a:cxn ang="0">
                      <a:pos x="112" y="282"/>
                    </a:cxn>
                    <a:cxn ang="0">
                      <a:pos x="84" y="298"/>
                    </a:cxn>
                    <a:cxn ang="0">
                      <a:pos x="56" y="312"/>
                    </a:cxn>
                    <a:cxn ang="0">
                      <a:pos x="34" y="322"/>
                    </a:cxn>
                    <a:cxn ang="0">
                      <a:pos x="16" y="328"/>
                    </a:cxn>
                    <a:cxn ang="0">
                      <a:pos x="4" y="332"/>
                    </a:cxn>
                    <a:cxn ang="0">
                      <a:pos x="0" y="334"/>
                    </a:cxn>
                    <a:cxn ang="0">
                      <a:pos x="4" y="332"/>
                    </a:cxn>
                    <a:cxn ang="0">
                      <a:pos x="16" y="326"/>
                    </a:cxn>
                    <a:cxn ang="0">
                      <a:pos x="34" y="318"/>
                    </a:cxn>
                    <a:cxn ang="0">
                      <a:pos x="56" y="304"/>
                    </a:cxn>
                    <a:cxn ang="0">
                      <a:pos x="84" y="288"/>
                    </a:cxn>
                    <a:cxn ang="0">
                      <a:pos x="112" y="266"/>
                    </a:cxn>
                    <a:cxn ang="0">
                      <a:pos x="142" y="242"/>
                    </a:cxn>
                    <a:cxn ang="0">
                      <a:pos x="170" y="212"/>
                    </a:cxn>
                    <a:cxn ang="0">
                      <a:pos x="196" y="180"/>
                    </a:cxn>
                    <a:cxn ang="0">
                      <a:pos x="220" y="142"/>
                    </a:cxn>
                    <a:cxn ang="0">
                      <a:pos x="238" y="100"/>
                    </a:cxn>
                    <a:cxn ang="0">
                      <a:pos x="250" y="54"/>
                    </a:cxn>
                    <a:cxn ang="0">
                      <a:pos x="254" y="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01"/>
                  </a:srgb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8017" name="Text Box 129"/>
            <p:cNvSpPr txBox="1">
              <a:spLocks noChangeArrowheads="1"/>
            </p:cNvSpPr>
            <p:nvPr/>
          </p:nvSpPr>
          <p:spPr bwMode="gray">
            <a:xfrm rot="3925970">
              <a:off x="3097" y="2843"/>
              <a:ext cx="8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b="1" dirty="0" smtClean="0">
                  <a:solidFill>
                    <a:srgbClr val="FFFFFF"/>
                  </a:solidFill>
                </a:rPr>
                <a:t>1 </a:t>
              </a:r>
              <a:r>
                <a:rPr lang="uk-UA" sz="1400" b="1" dirty="0" smtClean="0">
                  <a:solidFill>
                    <a:srgbClr val="FFFFFF"/>
                  </a:solidFill>
                </a:rPr>
                <a:t>докторська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8018" name="Text Box 130"/>
            <p:cNvSpPr txBox="1">
              <a:spLocks noChangeArrowheads="1"/>
            </p:cNvSpPr>
            <p:nvPr/>
          </p:nvSpPr>
          <p:spPr bwMode="gray">
            <a:xfrm rot="3925970">
              <a:off x="3346" y="2866"/>
              <a:ext cx="104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1400" b="1" dirty="0" smtClean="0">
                  <a:solidFill>
                    <a:srgbClr val="FFFFFF"/>
                  </a:solidFill>
                </a:rPr>
                <a:t>8 кандидатських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8019" name="Oval 131"/>
            <p:cNvSpPr>
              <a:spLocks noChangeArrowheads="1"/>
            </p:cNvSpPr>
            <p:nvPr/>
          </p:nvSpPr>
          <p:spPr bwMode="gray">
            <a:xfrm>
              <a:off x="2832" y="1665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8020" name="Oval 132"/>
            <p:cNvSpPr>
              <a:spLocks noChangeArrowheads="1"/>
            </p:cNvSpPr>
            <p:nvPr/>
          </p:nvSpPr>
          <p:spPr bwMode="gray">
            <a:xfrm>
              <a:off x="2832" y="1680"/>
              <a:ext cx="907" cy="90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8021" name="Oval 133"/>
            <p:cNvSpPr>
              <a:spLocks noChangeArrowheads="1"/>
            </p:cNvSpPr>
            <p:nvPr/>
          </p:nvSpPr>
          <p:spPr bwMode="gray">
            <a:xfrm>
              <a:off x="2889" y="1725"/>
              <a:ext cx="787" cy="7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8022" name="Oval 134"/>
            <p:cNvSpPr>
              <a:spLocks noChangeArrowheads="1"/>
            </p:cNvSpPr>
            <p:nvPr/>
          </p:nvSpPr>
          <p:spPr bwMode="gray">
            <a:xfrm>
              <a:off x="2880" y="1731"/>
              <a:ext cx="787" cy="7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666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8023" name="Oval 135"/>
            <p:cNvSpPr>
              <a:spLocks noChangeArrowheads="1"/>
            </p:cNvSpPr>
            <p:nvPr/>
          </p:nvSpPr>
          <p:spPr bwMode="gray">
            <a:xfrm>
              <a:off x="2928" y="1770"/>
              <a:ext cx="709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882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8024" name="Group 136"/>
            <p:cNvGrpSpPr>
              <a:grpSpLocks/>
            </p:cNvGrpSpPr>
            <p:nvPr/>
          </p:nvGrpSpPr>
          <p:grpSpPr bwMode="auto">
            <a:xfrm>
              <a:off x="2943" y="1775"/>
              <a:ext cx="687" cy="697"/>
              <a:chOff x="4166" y="1706"/>
              <a:chExt cx="1252" cy="1252"/>
            </a:xfrm>
          </p:grpSpPr>
          <p:sp>
            <p:nvSpPr>
              <p:cNvPr id="38025" name="Oval 1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026" name="Oval 1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027" name="Oval 1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028" name="Oval 1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829111" y="325755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rgbClr val="080808"/>
                </a:solidFill>
              </a:rPr>
              <a:t>200</a:t>
            </a:r>
            <a:r>
              <a:rPr lang="uk-UA" dirty="0">
                <a:solidFill>
                  <a:srgbClr val="080808"/>
                </a:solidFill>
              </a:rPr>
              <a:t>8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2816661" y="325755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rgbClr val="080808"/>
                </a:solidFill>
              </a:rPr>
              <a:t>200</a:t>
            </a:r>
            <a:r>
              <a:rPr lang="uk-UA" dirty="0">
                <a:solidFill>
                  <a:srgbClr val="080808"/>
                </a:solidFill>
              </a:rPr>
              <a:t>9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4867711" y="325755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rgbClr val="080808"/>
                </a:solidFill>
              </a:rPr>
              <a:t>20</a:t>
            </a:r>
            <a:r>
              <a:rPr lang="uk-UA" dirty="0" smtClean="0">
                <a:solidFill>
                  <a:srgbClr val="080808"/>
                </a:solidFill>
              </a:rPr>
              <a:t>10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6913720" y="3213100"/>
            <a:ext cx="853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80808"/>
                </a:solidFill>
              </a:rPr>
              <a:t>20</a:t>
            </a:r>
            <a:r>
              <a:rPr lang="uk-UA" sz="2400" b="1" dirty="0" smtClean="0">
                <a:solidFill>
                  <a:srgbClr val="080808"/>
                </a:solidFill>
              </a:rPr>
              <a:t>11</a:t>
            </a:r>
            <a:endParaRPr lang="en-US" sz="2400" b="1" dirty="0">
              <a:solidFill>
                <a:srgbClr val="080808"/>
              </a:solidFill>
            </a:endParaRPr>
          </a:p>
        </p:txBody>
      </p:sp>
      <p:sp>
        <p:nvSpPr>
          <p:cNvPr id="38029" name="Rectangle 141"/>
          <p:cNvSpPr>
            <a:spLocks noChangeArrowheads="1"/>
          </p:cNvSpPr>
          <p:nvPr/>
        </p:nvSpPr>
        <p:spPr bwMode="gray">
          <a:xfrm>
            <a:off x="685800" y="1708150"/>
            <a:ext cx="6354763" cy="6340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FontTx/>
              <a:buChar char="•"/>
            </a:pPr>
            <a:r>
              <a:rPr lang="en-US" sz="1600" b="1" dirty="0">
                <a:solidFill>
                  <a:srgbClr val="080808"/>
                </a:solidFill>
              </a:rPr>
              <a:t>  </a:t>
            </a:r>
            <a:r>
              <a:rPr lang="uk-UA" sz="1600" b="1" dirty="0" smtClean="0">
                <a:solidFill>
                  <a:srgbClr val="080808"/>
                </a:solidFill>
              </a:rPr>
              <a:t>За період з 2008р. По 2011р. Подані десертації з Генної інженерії.</a:t>
            </a:r>
            <a:endParaRPr lang="en-US" sz="16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пробірки на стіл</a:t>
            </a:r>
            <a:endParaRPr lang="en-US" dirty="0"/>
          </a:p>
        </p:txBody>
      </p:sp>
      <p:sp>
        <p:nvSpPr>
          <p:cNvPr id="12294" name="Text Box 18"/>
          <p:cNvSpPr txBox="1">
            <a:spLocks noChangeArrowheads="1"/>
          </p:cNvSpPr>
          <p:nvPr/>
        </p:nvSpPr>
        <p:spPr bwMode="white">
          <a:xfrm>
            <a:off x="912813" y="4443413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Text in here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gray">
          <a:xfrm>
            <a:off x="395536" y="1484784"/>
            <a:ext cx="4690864" cy="245172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gray">
          <a:xfrm>
            <a:off x="539552" y="1988840"/>
            <a:ext cx="4492873" cy="1735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Text Box 18"/>
          <p:cNvSpPr txBox="1">
            <a:spLocks noChangeArrowheads="1"/>
          </p:cNvSpPr>
          <p:nvPr/>
        </p:nvSpPr>
        <p:spPr bwMode="white">
          <a:xfrm>
            <a:off x="755576" y="1556792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 smtClean="0">
                <a:solidFill>
                  <a:srgbClr val="FFFFFF"/>
                </a:solidFill>
                <a:cs typeface="Arial" charset="0"/>
              </a:rPr>
              <a:t>ГМО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299" name="Text Box 9"/>
          <p:cNvSpPr txBox="1">
            <a:spLocks noChangeArrowheads="1"/>
          </p:cNvSpPr>
          <p:nvPr/>
        </p:nvSpPr>
        <p:spPr bwMode="gray">
          <a:xfrm>
            <a:off x="611560" y="2060848"/>
            <a:ext cx="4307582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Якщо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м'ясна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їжа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з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майбутнього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тільки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на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підході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, то штучно створена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рослинна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продукція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вже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на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нашому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столі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хочемо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ми того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чи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cs typeface="Arial" charset="0"/>
              </a:rPr>
              <a:t>ні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.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gray">
          <a:xfrm>
            <a:off x="467544" y="4293096"/>
            <a:ext cx="2543175" cy="216024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gray">
          <a:xfrm>
            <a:off x="539552" y="4797152"/>
            <a:ext cx="2408238" cy="15121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Text Box 18"/>
          <p:cNvSpPr txBox="1">
            <a:spLocks noChangeArrowheads="1"/>
          </p:cNvSpPr>
          <p:nvPr/>
        </p:nvSpPr>
        <p:spPr bwMode="white">
          <a:xfrm>
            <a:off x="755576" y="4365104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 smtClean="0">
                <a:solidFill>
                  <a:srgbClr val="FFFFFF"/>
                </a:solidFill>
                <a:cs typeface="Arial" charset="0"/>
              </a:rPr>
              <a:t>Приклади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303" name="Text Box 9"/>
          <p:cNvSpPr txBox="1">
            <a:spLocks noChangeArrowheads="1"/>
          </p:cNvSpPr>
          <p:nvPr/>
        </p:nvSpPr>
        <p:spPr bwMode="gray">
          <a:xfrm>
            <a:off x="683568" y="4869160"/>
            <a:ext cx="2316163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Створено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понад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60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видів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ГМО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сільськогосподарських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рослин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, перше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місце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з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яких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займає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соя.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gray">
          <a:xfrm>
            <a:off x="6067425" y="2057400"/>
            <a:ext cx="2543175" cy="3387824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gray">
          <a:xfrm>
            <a:off x="6121400" y="2486025"/>
            <a:ext cx="2408238" cy="25991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white">
          <a:xfrm>
            <a:off x="6523038" y="2081213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 smtClean="0">
                <a:solidFill>
                  <a:srgbClr val="FFFFFF"/>
                </a:solidFill>
                <a:cs typeface="Arial" charset="0"/>
              </a:rPr>
              <a:t>ГМО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307" name="Text Box 9"/>
          <p:cNvSpPr txBox="1">
            <a:spLocks noChangeArrowheads="1"/>
          </p:cNvSpPr>
          <p:nvPr/>
        </p:nvSpPr>
        <p:spPr bwMode="gray">
          <a:xfrm>
            <a:off x="6162675" y="2563813"/>
            <a:ext cx="2316163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Генетично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модифікованими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називають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організми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генетичний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матеріал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яких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був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змінений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шляхом,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що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не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відбувається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в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природних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умовах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, на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відміну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від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схрещування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або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природної</a:t>
            </a:r>
            <a:r>
              <a:rPr lang="ru-RU" sz="1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cs typeface="Arial" charset="0"/>
              </a:rPr>
              <a:t>рекомбінації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8" name="Рисунок 27" descr="so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293096"/>
            <a:ext cx="2808714" cy="1890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Можливості</a:t>
            </a:r>
            <a:endParaRPr lang="en-US" dirty="0"/>
          </a:p>
        </p:txBody>
      </p:sp>
      <p:sp>
        <p:nvSpPr>
          <p:cNvPr id="14339" name="Freeform 3"/>
          <p:cNvSpPr>
            <a:spLocks/>
          </p:cNvSpPr>
          <p:nvPr/>
        </p:nvSpPr>
        <p:spPr bwMode="gray">
          <a:xfrm>
            <a:off x="2603500" y="3224213"/>
            <a:ext cx="1900238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Freeform 4"/>
          <p:cNvSpPr>
            <a:spLocks/>
          </p:cNvSpPr>
          <p:nvPr/>
        </p:nvSpPr>
        <p:spPr bwMode="gray">
          <a:xfrm>
            <a:off x="4522788" y="3159125"/>
            <a:ext cx="366712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Freeform 5"/>
          <p:cNvSpPr>
            <a:spLocks/>
          </p:cNvSpPr>
          <p:nvPr/>
        </p:nvSpPr>
        <p:spPr bwMode="gray">
          <a:xfrm flipH="1">
            <a:off x="4922838" y="3224213"/>
            <a:ext cx="1900237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2241550" y="2025650"/>
            <a:ext cx="1538362" cy="1322388"/>
            <a:chOff x="4320" y="1152"/>
            <a:chExt cx="414" cy="402"/>
          </a:xfrm>
        </p:grpSpPr>
        <p:sp>
          <p:nvSpPr>
            <p:cNvPr id="14343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5" name="Rectangle 9"/>
          <p:cNvSpPr>
            <a:spLocks noChangeArrowheads="1"/>
          </p:cNvSpPr>
          <p:nvPr/>
        </p:nvSpPr>
        <p:spPr bwMode="gray">
          <a:xfrm>
            <a:off x="2355314" y="2406650"/>
            <a:ext cx="12075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uk-UA" b="1" dirty="0" smtClean="0">
                <a:solidFill>
                  <a:srgbClr val="FFFFFF"/>
                </a:solidFill>
                <a:cs typeface="Arial" charset="0"/>
              </a:rPr>
              <a:t>Селекція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4021138" y="2025650"/>
            <a:ext cx="1702990" cy="1322388"/>
            <a:chOff x="4320" y="1152"/>
            <a:chExt cx="414" cy="402"/>
          </a:xfrm>
        </p:grpSpPr>
        <p:sp>
          <p:nvSpPr>
            <p:cNvPr id="14347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49" name="Group 13"/>
          <p:cNvGrpSpPr>
            <a:grpSpLocks/>
          </p:cNvGrpSpPr>
          <p:nvPr/>
        </p:nvGrpSpPr>
        <p:grpSpPr bwMode="auto">
          <a:xfrm>
            <a:off x="5808663" y="2035175"/>
            <a:ext cx="1643657" cy="1322388"/>
            <a:chOff x="4320" y="1152"/>
            <a:chExt cx="414" cy="402"/>
          </a:xfrm>
        </p:grpSpPr>
        <p:sp>
          <p:nvSpPr>
            <p:cNvPr id="14350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52" name="Rectangle 16"/>
          <p:cNvSpPr>
            <a:spLocks noChangeArrowheads="1"/>
          </p:cNvSpPr>
          <p:nvPr/>
        </p:nvSpPr>
        <p:spPr bwMode="gray">
          <a:xfrm>
            <a:off x="2843808" y="2348880"/>
            <a:ext cx="399276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uk-UA" b="1" dirty="0" smtClean="0">
                <a:solidFill>
                  <a:srgbClr val="FFFFFF"/>
                </a:solidFill>
                <a:cs typeface="Arial" charset="0"/>
              </a:rPr>
              <a:t>Підвищення</a:t>
            </a:r>
          </a:p>
          <a:p>
            <a:pPr algn="ctr"/>
            <a:r>
              <a:rPr lang="uk-UA" b="1" dirty="0" smtClean="0">
                <a:solidFill>
                  <a:srgbClr val="FFFFFF"/>
                </a:solidFill>
                <a:cs typeface="Arial" charset="0"/>
              </a:rPr>
              <a:t> якості</a:t>
            </a:r>
          </a:p>
          <a:p>
            <a:pPr algn="ctr"/>
            <a:r>
              <a:rPr lang="uk-UA" b="1" dirty="0" smtClean="0">
                <a:solidFill>
                  <a:srgbClr val="FFFFFF"/>
                </a:solidFill>
                <a:cs typeface="Arial" charset="0"/>
              </a:rPr>
              <a:t> властивостей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gray">
          <a:xfrm>
            <a:off x="5868144" y="2348880"/>
            <a:ext cx="163140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uk-UA" b="1" dirty="0" smtClean="0">
                <a:solidFill>
                  <a:srgbClr val="FFFFFF"/>
                </a:solidFill>
                <a:cs typeface="Arial" charset="0"/>
              </a:rPr>
              <a:t>Зміна</a:t>
            </a:r>
          </a:p>
          <a:p>
            <a:pPr algn="ctr"/>
            <a:r>
              <a:rPr lang="uk-UA" b="1" dirty="0">
                <a:solidFill>
                  <a:srgbClr val="FFFFFF"/>
                </a:solidFill>
                <a:cs typeface="Arial" charset="0"/>
              </a:rPr>
              <a:t>з</a:t>
            </a:r>
            <a:r>
              <a:rPr lang="uk-UA" b="1" dirty="0" smtClean="0">
                <a:solidFill>
                  <a:srgbClr val="FFFFFF"/>
                </a:solidFill>
                <a:cs typeface="Arial" charset="0"/>
              </a:rPr>
              <a:t>овнішнього</a:t>
            </a:r>
          </a:p>
          <a:p>
            <a:pPr algn="ctr"/>
            <a:r>
              <a:rPr lang="uk-UA" b="1" dirty="0" smtClean="0">
                <a:solidFill>
                  <a:srgbClr val="FFFFFF"/>
                </a:solidFill>
                <a:cs typeface="Arial" charset="0"/>
              </a:rPr>
              <a:t>вигляду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899592" y="4437112"/>
            <a:ext cx="7021512" cy="1936750"/>
            <a:chOff x="528" y="2736"/>
            <a:chExt cx="4423" cy="1220"/>
          </a:xfrm>
        </p:grpSpPr>
        <p:sp>
          <p:nvSpPr>
            <p:cNvPr id="14355" name="AutoShape 19"/>
            <p:cNvSpPr>
              <a:spLocks noChangeArrowheads="1"/>
            </p:cNvSpPr>
            <p:nvPr/>
          </p:nvSpPr>
          <p:spPr bwMode="ltGray">
            <a:xfrm>
              <a:off x="1456" y="2934"/>
              <a:ext cx="3495" cy="8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>
              <a:off x="1783" y="3023"/>
              <a:ext cx="2961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Clr>
                  <a:srgbClr val="D7181F"/>
                </a:buClr>
                <a:buFont typeface="Wingdings" pitchFamily="2" charset="2"/>
                <a:buNone/>
              </a:pPr>
              <a:r>
                <a:rPr lang="ru-RU" b="1" dirty="0" smtClean="0">
                  <a:solidFill>
                    <a:srgbClr val="000000"/>
                  </a:solidFill>
                  <a:cs typeface="Arial" charset="0"/>
                </a:rPr>
                <a:t>Генні маніпуляції - ніщо інше, як натуральний процес, вдосконалений вид селективного схрещування, прискорений на сотні і тисячі років.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14357" name="Picture 21" descr="YG_circl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2736"/>
              <a:ext cx="1220" cy="1220"/>
            </a:xfrm>
            <a:prstGeom prst="rect">
              <a:avLst/>
            </a:prstGeom>
            <a:noFill/>
          </p:spPr>
        </p:pic>
        <p:sp>
          <p:nvSpPr>
            <p:cNvPr id="14358" name="Text Box 22"/>
            <p:cNvSpPr txBox="1">
              <a:spLocks noChangeArrowheads="1"/>
            </p:cNvSpPr>
            <p:nvPr/>
          </p:nvSpPr>
          <p:spPr bwMode="gray">
            <a:xfrm>
              <a:off x="707" y="3218"/>
              <a:ext cx="81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b="1" dirty="0" smtClean="0">
                  <a:solidFill>
                    <a:srgbClr val="000000"/>
                  </a:solidFill>
                  <a:cs typeface="Arial" charset="0"/>
                </a:rPr>
                <a:t>Комерція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45" name="Group 33"/>
          <p:cNvGrpSpPr>
            <a:grpSpLocks/>
          </p:cNvGrpSpPr>
          <p:nvPr/>
        </p:nvGrpSpPr>
        <p:grpSpPr bwMode="auto">
          <a:xfrm>
            <a:off x="1181100" y="463550"/>
            <a:ext cx="6819900" cy="4975225"/>
            <a:chOff x="735" y="117"/>
            <a:chExt cx="4315" cy="3352"/>
          </a:xfrm>
        </p:grpSpPr>
        <p:sp>
          <p:nvSpPr>
            <p:cNvPr id="38916" name="AutoShape 4"/>
            <p:cNvSpPr>
              <a:spLocks noChangeArrowheads="1"/>
            </p:cNvSpPr>
            <p:nvPr/>
          </p:nvSpPr>
          <p:spPr bwMode="gray">
            <a:xfrm flipV="1">
              <a:off x="735" y="117"/>
              <a:ext cx="4315" cy="3352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17" name="AutoShape 5"/>
            <p:cNvSpPr>
              <a:spLocks noChangeArrowheads="1"/>
            </p:cNvSpPr>
            <p:nvPr/>
          </p:nvSpPr>
          <p:spPr bwMode="gray">
            <a:xfrm flipV="1">
              <a:off x="1042" y="376"/>
              <a:ext cx="3665" cy="2847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18" name="AutoShape 6"/>
            <p:cNvSpPr>
              <a:spLocks noChangeArrowheads="1"/>
            </p:cNvSpPr>
            <p:nvPr/>
          </p:nvSpPr>
          <p:spPr bwMode="gray">
            <a:xfrm flipV="1">
              <a:off x="1315" y="540"/>
              <a:ext cx="3148" cy="2445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19" name="AutoShape 7"/>
            <p:cNvSpPr>
              <a:spLocks noChangeArrowheads="1"/>
            </p:cNvSpPr>
            <p:nvPr/>
          </p:nvSpPr>
          <p:spPr bwMode="gray">
            <a:xfrm flipV="1">
              <a:off x="1660" y="889"/>
              <a:ext cx="2409" cy="1871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929" name="AutoShape 17"/>
          <p:cNvSpPr>
            <a:spLocks noChangeArrowheads="1"/>
          </p:cNvSpPr>
          <p:nvPr/>
        </p:nvSpPr>
        <p:spPr bwMode="gray">
          <a:xfrm>
            <a:off x="1096963" y="4594225"/>
            <a:ext cx="1784350" cy="460375"/>
          </a:xfrm>
          <a:prstGeom prst="roundRect">
            <a:avLst>
              <a:gd name="adj" fmla="val 26185"/>
            </a:avLst>
          </a:prstGeom>
          <a:gradFill rotWithShape="1">
            <a:gsLst>
              <a:gs pos="0">
                <a:schemeClr val="hlink">
                  <a:gamma/>
                  <a:shade val="7607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gray">
          <a:xfrm>
            <a:off x="1077913" y="4618038"/>
            <a:ext cx="18526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 smtClean="0">
                <a:solidFill>
                  <a:srgbClr val="FFFFFF"/>
                </a:solidFill>
              </a:rPr>
              <a:t>капуста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8931" name="AutoShape 19"/>
          <p:cNvSpPr>
            <a:spLocks noChangeArrowheads="1"/>
          </p:cNvSpPr>
          <p:nvPr/>
        </p:nvSpPr>
        <p:spPr bwMode="gray">
          <a:xfrm>
            <a:off x="3798888" y="5945188"/>
            <a:ext cx="1784350" cy="461962"/>
          </a:xfrm>
          <a:prstGeom prst="roundRect">
            <a:avLst>
              <a:gd name="adj" fmla="val 26185"/>
            </a:avLst>
          </a:prstGeom>
          <a:gradFill rotWithShape="1">
            <a:gsLst>
              <a:gs pos="0">
                <a:schemeClr val="accent2">
                  <a:gamma/>
                  <a:shade val="7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gray">
          <a:xfrm>
            <a:off x="3779838" y="5965825"/>
            <a:ext cx="18510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 smtClean="0">
                <a:solidFill>
                  <a:srgbClr val="FFFFFF"/>
                </a:solidFill>
              </a:rPr>
              <a:t>полуниця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8933" name="AutoShape 21"/>
          <p:cNvSpPr>
            <a:spLocks noChangeArrowheads="1"/>
          </p:cNvSpPr>
          <p:nvPr/>
        </p:nvSpPr>
        <p:spPr bwMode="gray">
          <a:xfrm>
            <a:off x="6146800" y="4502150"/>
            <a:ext cx="1784350" cy="460375"/>
          </a:xfrm>
          <a:prstGeom prst="roundRect">
            <a:avLst>
              <a:gd name="adj" fmla="val 26185"/>
            </a:avLst>
          </a:prstGeom>
          <a:gradFill rotWithShape="1">
            <a:gsLst>
              <a:gs pos="0">
                <a:schemeClr val="accent1">
                  <a:gamma/>
                  <a:shade val="7607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gray">
          <a:xfrm>
            <a:off x="6118225" y="4525963"/>
            <a:ext cx="18526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 smtClean="0">
                <a:solidFill>
                  <a:srgbClr val="FFFFFF"/>
                </a:solidFill>
              </a:rPr>
              <a:t>кавуни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38935" name="Picture 23" descr="shadow_1_m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gray">
          <a:xfrm>
            <a:off x="3748088" y="1995488"/>
            <a:ext cx="1778000" cy="1779587"/>
          </a:xfrm>
          <a:prstGeom prst="rect">
            <a:avLst/>
          </a:prstGeom>
          <a:noFill/>
        </p:spPr>
      </p:pic>
      <p:sp>
        <p:nvSpPr>
          <p:cNvPr id="38936" name="Oval 24"/>
          <p:cNvSpPr>
            <a:spLocks noChangeArrowheads="1"/>
          </p:cNvSpPr>
          <p:nvPr/>
        </p:nvSpPr>
        <p:spPr bwMode="gray">
          <a:xfrm>
            <a:off x="3970338" y="2206625"/>
            <a:ext cx="1341437" cy="1384300"/>
          </a:xfrm>
          <a:prstGeom prst="ellipse">
            <a:avLst/>
          </a:prstGeom>
          <a:gradFill rotWithShape="1">
            <a:gsLst>
              <a:gs pos="0">
                <a:srgbClr val="2DA2BF"/>
              </a:gs>
              <a:gs pos="100000">
                <a:srgbClr val="2DA2BF">
                  <a:gamma/>
                  <a:shade val="36471"/>
                  <a:invGamma/>
                </a:srgbClr>
              </a:gs>
            </a:gsLst>
            <a:lin ang="2700000" scaled="1"/>
          </a:gradFill>
          <a:ln w="762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8937" name="Picture 25" descr="cir_highlight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gray">
          <a:xfrm rot="-382345">
            <a:off x="3967163" y="2205038"/>
            <a:ext cx="1312862" cy="1193800"/>
          </a:xfrm>
          <a:prstGeom prst="rect">
            <a:avLst/>
          </a:prstGeom>
          <a:noFill/>
        </p:spPr>
      </p:pic>
      <p:pic>
        <p:nvPicPr>
          <p:cNvPr id="38938" name="Picture 26" descr="cir_highlight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gray">
          <a:xfrm rot="9257910">
            <a:off x="4013200" y="2395538"/>
            <a:ext cx="1344613" cy="1179512"/>
          </a:xfrm>
          <a:prstGeom prst="rect">
            <a:avLst/>
          </a:prstGeom>
          <a:noFill/>
        </p:spPr>
      </p:pic>
      <p:sp>
        <p:nvSpPr>
          <p:cNvPr id="38939" name="Text Box 27"/>
          <p:cNvSpPr txBox="1">
            <a:spLocks noChangeArrowheads="1"/>
          </p:cNvSpPr>
          <p:nvPr/>
        </p:nvSpPr>
        <p:spPr bwMode="gray">
          <a:xfrm>
            <a:off x="3814763" y="2617788"/>
            <a:ext cx="17065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 smtClean="0">
                <a:solidFill>
                  <a:srgbClr val="FFFFFF"/>
                </a:solidFill>
              </a:rPr>
              <a:t>ГМО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3894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</a:t>
            </a:r>
            <a:endParaRPr lang="en-US" dirty="0"/>
          </a:p>
        </p:txBody>
      </p:sp>
      <p:pic>
        <p:nvPicPr>
          <p:cNvPr id="31" name="Рисунок 30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844824"/>
            <a:ext cx="2592288" cy="2592288"/>
          </a:xfrm>
          <a:prstGeom prst="rect">
            <a:avLst/>
          </a:prstGeom>
        </p:spPr>
      </p:pic>
      <p:pic>
        <p:nvPicPr>
          <p:cNvPr id="32" name="Рисунок 31" descr="2695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789040"/>
            <a:ext cx="2035113" cy="1944216"/>
          </a:xfrm>
          <a:prstGeom prst="rect">
            <a:avLst/>
          </a:prstGeom>
        </p:spPr>
      </p:pic>
      <p:pic>
        <p:nvPicPr>
          <p:cNvPr id="33" name="Рисунок 32" descr="668567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1772816"/>
            <a:ext cx="3024336" cy="2419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23" name="Rectangle 2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en-US" dirty="0"/>
          </a:p>
        </p:txBody>
      </p:sp>
      <p:sp>
        <p:nvSpPr>
          <p:cNvPr id="41986" name="AutoShape 2"/>
          <p:cNvSpPr>
            <a:spLocks noChangeArrowheads="1"/>
          </p:cNvSpPr>
          <p:nvPr/>
        </p:nvSpPr>
        <p:spPr bwMode="gray">
          <a:xfrm flipH="1">
            <a:off x="827582" y="1484785"/>
            <a:ext cx="7502525" cy="2088231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solidFill>
              <a:srgbClr val="333333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99" name="AutoShape 115"/>
          <p:cNvSpPr>
            <a:spLocks noChangeArrowheads="1"/>
          </p:cNvSpPr>
          <p:nvPr/>
        </p:nvSpPr>
        <p:spPr bwMode="gray">
          <a:xfrm flipH="1">
            <a:off x="827584" y="3861048"/>
            <a:ext cx="7454900" cy="2736304"/>
          </a:xfrm>
          <a:prstGeom prst="roundRect">
            <a:avLst>
              <a:gd name="adj" fmla="val 1093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0392"/>
                  <a:invGamma/>
                </a:schemeClr>
              </a:gs>
            </a:gsLst>
            <a:lin ang="5400000" scaled="1"/>
          </a:gradFill>
          <a:ln w="19050">
            <a:solidFill>
              <a:srgbClr val="333333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2100" name="AutoShape 116"/>
          <p:cNvSpPr>
            <a:spLocks noChangeArrowheads="1"/>
          </p:cNvSpPr>
          <p:nvPr/>
        </p:nvSpPr>
        <p:spPr bwMode="gray">
          <a:xfrm>
            <a:off x="3347864" y="1628801"/>
            <a:ext cx="4905375" cy="1728192"/>
          </a:xfrm>
          <a:prstGeom prst="roundRect">
            <a:avLst>
              <a:gd name="adj" fmla="val 10486"/>
            </a:avLst>
          </a:prstGeom>
          <a:solidFill>
            <a:srgbClr val="F8F8F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101" name="AutoShape 117"/>
          <p:cNvSpPr>
            <a:spLocks noChangeArrowheads="1"/>
          </p:cNvSpPr>
          <p:nvPr/>
        </p:nvSpPr>
        <p:spPr bwMode="gray">
          <a:xfrm>
            <a:off x="3131840" y="4005064"/>
            <a:ext cx="4895850" cy="2448272"/>
          </a:xfrm>
          <a:prstGeom prst="roundRect">
            <a:avLst>
              <a:gd name="adj" fmla="val 9194"/>
            </a:avLst>
          </a:prstGeom>
          <a:solidFill>
            <a:srgbClr val="F8F8F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103" name="Text Box 9"/>
          <p:cNvSpPr txBox="1">
            <a:spLocks noChangeArrowheads="1"/>
          </p:cNvSpPr>
          <p:nvPr/>
        </p:nvSpPr>
        <p:spPr bwMode="gray">
          <a:xfrm>
            <a:off x="3635896" y="1916832"/>
            <a:ext cx="443847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80808"/>
                </a:solidFill>
              </a:rPr>
              <a:t>Г</a:t>
            </a:r>
            <a:r>
              <a:rPr lang="ru-RU" b="1" dirty="0" smtClean="0">
                <a:solidFill>
                  <a:srgbClr val="080808"/>
                </a:solidFill>
              </a:rPr>
              <a:t>енна інженерія порушила </a:t>
            </a:r>
            <a:r>
              <a:rPr lang="ru-RU" b="1" dirty="0" err="1" smtClean="0">
                <a:solidFill>
                  <a:srgbClr val="080808"/>
                </a:solidFill>
              </a:rPr>
              <a:t>природні</a:t>
            </a:r>
            <a:r>
              <a:rPr lang="ru-RU" b="1" dirty="0">
                <a:solidFill>
                  <a:srgbClr val="080808"/>
                </a:solidFill>
              </a:rPr>
              <a:t> </a:t>
            </a:r>
            <a:r>
              <a:rPr lang="ru-RU" b="1" dirty="0" err="1" smtClean="0">
                <a:solidFill>
                  <a:srgbClr val="080808"/>
                </a:solidFill>
              </a:rPr>
              <a:t>репродуктивні</a:t>
            </a:r>
            <a:r>
              <a:rPr lang="ru-RU" b="1" dirty="0" smtClean="0">
                <a:solidFill>
                  <a:srgbClr val="080808"/>
                </a:solidFill>
              </a:rPr>
              <a:t> </a:t>
            </a:r>
            <a:r>
              <a:rPr lang="ru-RU" b="1" dirty="0" err="1" smtClean="0">
                <a:solidFill>
                  <a:srgbClr val="080808"/>
                </a:solidFill>
              </a:rPr>
              <a:t>бар'єри</a:t>
            </a:r>
            <a:r>
              <a:rPr lang="ru-RU" b="1" dirty="0" smtClean="0">
                <a:solidFill>
                  <a:srgbClr val="080808"/>
                </a:solidFill>
              </a:rPr>
              <a:t> </a:t>
            </a:r>
            <a:r>
              <a:rPr lang="ru-RU" b="1" dirty="0" err="1" smtClean="0">
                <a:solidFill>
                  <a:srgbClr val="080808"/>
                </a:solidFill>
              </a:rPr>
              <a:t>між</a:t>
            </a:r>
            <a:r>
              <a:rPr lang="ru-RU" b="1" dirty="0" smtClean="0">
                <a:solidFill>
                  <a:srgbClr val="080808"/>
                </a:solidFill>
              </a:rPr>
              <a:t> видами, </a:t>
            </a:r>
            <a:r>
              <a:rPr lang="ru-RU" b="1" dirty="0" err="1" smtClean="0">
                <a:solidFill>
                  <a:srgbClr val="080808"/>
                </a:solidFill>
              </a:rPr>
              <a:t>завдяки</a:t>
            </a:r>
            <a:r>
              <a:rPr lang="ru-RU" b="1" dirty="0" smtClean="0">
                <a:solidFill>
                  <a:srgbClr val="080808"/>
                </a:solidFill>
              </a:rPr>
              <a:t> </a:t>
            </a:r>
            <a:r>
              <a:rPr lang="ru-RU" b="1" dirty="0" err="1" smtClean="0">
                <a:solidFill>
                  <a:srgbClr val="080808"/>
                </a:solidFill>
              </a:rPr>
              <a:t>яким</a:t>
            </a:r>
            <a:r>
              <a:rPr lang="ru-RU" b="1" dirty="0" smtClean="0">
                <a:solidFill>
                  <a:srgbClr val="080808"/>
                </a:solidFill>
              </a:rPr>
              <a:t>, </a:t>
            </a:r>
            <a:r>
              <a:rPr lang="ru-RU" b="1" dirty="0" err="1" smtClean="0">
                <a:solidFill>
                  <a:srgbClr val="080808"/>
                </a:solidFill>
              </a:rPr>
              <a:t>власне</a:t>
            </a:r>
            <a:r>
              <a:rPr lang="ru-RU" b="1" dirty="0" smtClean="0">
                <a:solidFill>
                  <a:srgbClr val="080808"/>
                </a:solidFill>
              </a:rPr>
              <a:t>, і </a:t>
            </a:r>
            <a:r>
              <a:rPr lang="ru-RU" b="1" dirty="0" err="1" smtClean="0">
                <a:solidFill>
                  <a:srgbClr val="080808"/>
                </a:solidFill>
              </a:rPr>
              <a:t>підтримується</a:t>
            </a:r>
            <a:r>
              <a:rPr lang="ru-RU" b="1" dirty="0" smtClean="0">
                <a:solidFill>
                  <a:srgbClr val="080808"/>
                </a:solidFill>
              </a:rPr>
              <a:t> баланс у </a:t>
            </a:r>
            <a:r>
              <a:rPr lang="ru-RU" b="1" dirty="0" err="1" smtClean="0">
                <a:solidFill>
                  <a:srgbClr val="080808"/>
                </a:solidFill>
              </a:rPr>
              <a:t>природі</a:t>
            </a:r>
            <a:r>
              <a:rPr lang="ru-RU" b="1" dirty="0" smtClean="0">
                <a:solidFill>
                  <a:srgbClr val="080808"/>
                </a:solidFill>
              </a:rPr>
              <a:t>.</a:t>
            </a: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42109" name="Text Box 9"/>
          <p:cNvSpPr txBox="1">
            <a:spLocks noChangeArrowheads="1"/>
          </p:cNvSpPr>
          <p:nvPr/>
        </p:nvSpPr>
        <p:spPr bwMode="gray">
          <a:xfrm>
            <a:off x="3707904" y="4005064"/>
            <a:ext cx="4048968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err="1" smtClean="0">
                <a:solidFill>
                  <a:srgbClr val="080808"/>
                </a:solidFill>
              </a:rPr>
              <a:t>Відбувається</a:t>
            </a:r>
            <a:r>
              <a:rPr lang="ru-RU" sz="1600" b="1" dirty="0" smtClean="0">
                <a:solidFill>
                  <a:srgbClr val="080808"/>
                </a:solidFill>
              </a:rPr>
              <a:t> </a:t>
            </a:r>
            <a:r>
              <a:rPr lang="ru-RU" sz="1600" b="1" dirty="0" err="1" smtClean="0">
                <a:solidFill>
                  <a:srgbClr val="080808"/>
                </a:solidFill>
              </a:rPr>
              <a:t>захоплення</a:t>
            </a:r>
            <a:r>
              <a:rPr lang="ru-RU" sz="1600" b="1" dirty="0" smtClean="0">
                <a:solidFill>
                  <a:srgbClr val="080808"/>
                </a:solidFill>
              </a:rPr>
              <a:t> контролю над </a:t>
            </a:r>
            <a:r>
              <a:rPr lang="ru-RU" sz="1600" b="1" dirty="0" err="1" smtClean="0">
                <a:solidFill>
                  <a:srgbClr val="080808"/>
                </a:solidFill>
              </a:rPr>
              <a:t>харчовими</a:t>
            </a:r>
            <a:r>
              <a:rPr lang="ru-RU" sz="1600" b="1" dirty="0" smtClean="0">
                <a:solidFill>
                  <a:srgbClr val="080808"/>
                </a:solidFill>
              </a:rPr>
              <a:t> ресурсами </a:t>
            </a:r>
            <a:r>
              <a:rPr lang="ru-RU" sz="1600" b="1" dirty="0" err="1" smtClean="0">
                <a:solidFill>
                  <a:srgbClr val="080808"/>
                </a:solidFill>
              </a:rPr>
              <a:t>всього</a:t>
            </a:r>
            <a:r>
              <a:rPr lang="ru-RU" sz="1600" b="1" dirty="0" smtClean="0">
                <a:solidFill>
                  <a:srgbClr val="080808"/>
                </a:solidFill>
              </a:rPr>
              <a:t> </a:t>
            </a:r>
            <a:r>
              <a:rPr lang="ru-RU" sz="1600" b="1" dirty="0" err="1" smtClean="0">
                <a:solidFill>
                  <a:srgbClr val="080808"/>
                </a:solidFill>
              </a:rPr>
              <a:t>людства</a:t>
            </a:r>
            <a:r>
              <a:rPr lang="ru-RU" sz="1600" b="1" dirty="0" smtClean="0">
                <a:solidFill>
                  <a:srgbClr val="080808"/>
                </a:solidFill>
              </a:rPr>
              <a:t> невеликою </a:t>
            </a:r>
            <a:r>
              <a:rPr lang="ru-RU" sz="1600" b="1" dirty="0" err="1" smtClean="0">
                <a:solidFill>
                  <a:srgbClr val="080808"/>
                </a:solidFill>
              </a:rPr>
              <a:t>групою</a:t>
            </a:r>
            <a:r>
              <a:rPr lang="ru-RU" sz="1600" b="1" dirty="0" smtClean="0">
                <a:solidFill>
                  <a:srgbClr val="080808"/>
                </a:solidFill>
              </a:rPr>
              <a:t> людей; десять </a:t>
            </a:r>
            <a:r>
              <a:rPr lang="ru-RU" sz="1600" b="1" dirty="0" err="1" smtClean="0">
                <a:solidFill>
                  <a:srgbClr val="080808"/>
                </a:solidFill>
              </a:rPr>
              <a:t>компаній</a:t>
            </a:r>
            <a:r>
              <a:rPr lang="ru-RU" sz="1600" b="1" dirty="0" smtClean="0">
                <a:solidFill>
                  <a:srgbClr val="080808"/>
                </a:solidFill>
              </a:rPr>
              <a:t> </a:t>
            </a:r>
            <a:r>
              <a:rPr lang="ru-RU" sz="1600" b="1" dirty="0" err="1" smtClean="0">
                <a:solidFill>
                  <a:srgbClr val="080808"/>
                </a:solidFill>
              </a:rPr>
              <a:t>одержують</a:t>
            </a:r>
            <a:r>
              <a:rPr lang="ru-RU" sz="1600" b="1" dirty="0" smtClean="0">
                <a:solidFill>
                  <a:srgbClr val="080808"/>
                </a:solidFill>
              </a:rPr>
              <a:t> у свою </a:t>
            </a:r>
            <a:r>
              <a:rPr lang="ru-RU" sz="1600" b="1" dirty="0" err="1" smtClean="0">
                <a:solidFill>
                  <a:srgbClr val="080808"/>
                </a:solidFill>
              </a:rPr>
              <a:t>владу</a:t>
            </a:r>
            <a:r>
              <a:rPr lang="ru-RU" sz="1600" b="1" dirty="0" smtClean="0">
                <a:solidFill>
                  <a:srgbClr val="080808"/>
                </a:solidFill>
              </a:rPr>
              <a:t> 85 % глобального </a:t>
            </a:r>
            <a:r>
              <a:rPr lang="ru-RU" sz="1600" b="1" dirty="0" err="1" smtClean="0">
                <a:solidFill>
                  <a:srgbClr val="080808"/>
                </a:solidFill>
              </a:rPr>
              <a:t>агрохімічного</a:t>
            </a:r>
            <a:r>
              <a:rPr lang="ru-RU" sz="1600" b="1" dirty="0" smtClean="0">
                <a:solidFill>
                  <a:srgbClr val="080808"/>
                </a:solidFill>
              </a:rPr>
              <a:t> ринку. </a:t>
            </a:r>
            <a:r>
              <a:rPr lang="ru-RU" sz="1600" b="1" dirty="0" err="1" smtClean="0">
                <a:solidFill>
                  <a:srgbClr val="080808"/>
                </a:solidFill>
              </a:rPr>
              <a:t>Споживачі</a:t>
            </a:r>
            <a:r>
              <a:rPr lang="ru-RU" sz="1600" b="1" dirty="0" smtClean="0">
                <a:solidFill>
                  <a:srgbClr val="080808"/>
                </a:solidFill>
              </a:rPr>
              <a:t> </a:t>
            </a:r>
            <a:r>
              <a:rPr lang="ru-RU" sz="1600" b="1" dirty="0" err="1" smtClean="0">
                <a:solidFill>
                  <a:srgbClr val="080808"/>
                </a:solidFill>
              </a:rPr>
              <a:t>гублять</a:t>
            </a:r>
            <a:r>
              <a:rPr lang="ru-RU" sz="1600" b="1" dirty="0" smtClean="0">
                <a:solidFill>
                  <a:srgbClr val="080808"/>
                </a:solidFill>
              </a:rPr>
              <a:t> волю </a:t>
            </a:r>
            <a:r>
              <a:rPr lang="ru-RU" sz="1600" b="1" dirty="0" err="1" smtClean="0">
                <a:solidFill>
                  <a:srgbClr val="080808"/>
                </a:solidFill>
              </a:rPr>
              <a:t>вибору</a:t>
            </a:r>
            <a:r>
              <a:rPr lang="ru-RU" sz="1600" b="1" dirty="0" smtClean="0">
                <a:solidFill>
                  <a:srgbClr val="080808"/>
                </a:solidFill>
              </a:rPr>
              <a:t> в </a:t>
            </a:r>
            <a:r>
              <a:rPr lang="ru-RU" sz="1600" b="1" dirty="0" err="1" smtClean="0">
                <a:solidFill>
                  <a:srgbClr val="080808"/>
                </a:solidFill>
              </a:rPr>
              <a:t>придбанні</a:t>
            </a:r>
            <a:r>
              <a:rPr lang="ru-RU" sz="1600" b="1" dirty="0" smtClean="0">
                <a:solidFill>
                  <a:srgbClr val="080808"/>
                </a:solidFill>
              </a:rPr>
              <a:t> </a:t>
            </a:r>
            <a:r>
              <a:rPr lang="ru-RU" sz="1600" b="1" dirty="0" err="1" smtClean="0">
                <a:solidFill>
                  <a:srgbClr val="080808"/>
                </a:solidFill>
              </a:rPr>
              <a:t>продуктів</a:t>
            </a:r>
            <a:r>
              <a:rPr lang="ru-RU" sz="1600" b="1" dirty="0" smtClean="0">
                <a:solidFill>
                  <a:srgbClr val="080808"/>
                </a:solidFill>
              </a:rPr>
              <a:t>. </a:t>
            </a:r>
            <a:r>
              <a:rPr lang="ru-RU" sz="1600" b="1" dirty="0" err="1" smtClean="0">
                <a:solidFill>
                  <a:srgbClr val="080808"/>
                </a:solidFill>
              </a:rPr>
              <a:t>Виживання</a:t>
            </a:r>
            <a:r>
              <a:rPr lang="ru-RU" sz="1600" b="1" dirty="0" smtClean="0">
                <a:solidFill>
                  <a:srgbClr val="080808"/>
                </a:solidFill>
              </a:rPr>
              <a:t> </a:t>
            </a:r>
            <a:r>
              <a:rPr lang="ru-RU" sz="1600" b="1" dirty="0" err="1" smtClean="0">
                <a:solidFill>
                  <a:srgbClr val="080808"/>
                </a:solidFill>
              </a:rPr>
              <a:t>мільйонів</a:t>
            </a:r>
            <a:r>
              <a:rPr lang="ru-RU" sz="1600" b="1" dirty="0" smtClean="0">
                <a:solidFill>
                  <a:srgbClr val="080808"/>
                </a:solidFill>
              </a:rPr>
              <a:t> </a:t>
            </a:r>
            <a:r>
              <a:rPr lang="ru-RU" sz="1600" b="1" dirty="0" err="1" smtClean="0">
                <a:solidFill>
                  <a:srgbClr val="080808"/>
                </a:solidFill>
              </a:rPr>
              <a:t>дрібних</a:t>
            </a:r>
            <a:r>
              <a:rPr lang="ru-RU" sz="1600" b="1" dirty="0" smtClean="0">
                <a:solidFill>
                  <a:srgbClr val="080808"/>
                </a:solidFill>
              </a:rPr>
              <a:t> </a:t>
            </a:r>
            <a:r>
              <a:rPr lang="ru-RU" sz="1600" b="1" dirty="0" err="1" smtClean="0">
                <a:solidFill>
                  <a:srgbClr val="080808"/>
                </a:solidFill>
              </a:rPr>
              <a:t>фермерів</a:t>
            </a:r>
            <a:r>
              <a:rPr lang="ru-RU" sz="1600" b="1" dirty="0" smtClean="0">
                <a:solidFill>
                  <a:srgbClr val="080808"/>
                </a:solidFill>
              </a:rPr>
              <a:t> </a:t>
            </a:r>
            <a:r>
              <a:rPr lang="ru-RU" sz="1600" b="1" dirty="0" err="1" smtClean="0">
                <a:solidFill>
                  <a:srgbClr val="080808"/>
                </a:solidFill>
              </a:rPr>
              <a:t>під</a:t>
            </a:r>
            <a:r>
              <a:rPr lang="ru-RU" sz="1600" b="1" dirty="0" smtClean="0">
                <a:solidFill>
                  <a:srgbClr val="080808"/>
                </a:solidFill>
              </a:rPr>
              <a:t> </a:t>
            </a:r>
            <a:r>
              <a:rPr lang="ru-RU" sz="1600" b="1" dirty="0" err="1" smtClean="0">
                <a:solidFill>
                  <a:srgbClr val="080808"/>
                </a:solidFill>
              </a:rPr>
              <a:t>сумнівом</a:t>
            </a:r>
            <a:r>
              <a:rPr lang="ru-RU" sz="1600" b="1" dirty="0" smtClean="0">
                <a:solidFill>
                  <a:srgbClr val="080808"/>
                </a:solidFill>
              </a:rPr>
              <a:t>.</a:t>
            </a:r>
            <a:endParaRPr lang="en-US" sz="1600" b="1" dirty="0">
              <a:solidFill>
                <a:srgbClr val="080808"/>
              </a:solidFill>
            </a:endParaRPr>
          </a:p>
        </p:txBody>
      </p:sp>
      <p:pic>
        <p:nvPicPr>
          <p:cNvPr id="42224" name="Picture 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77072"/>
            <a:ext cx="301585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225" name="Picture 2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1700808"/>
            <a:ext cx="24482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kAni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DokAni</Template>
  <TotalTime>111</TotalTime>
  <Words>391</Words>
  <Application>Microsoft Office PowerPoint</Application>
  <PresentationFormat>Экран (4:3)</PresentationFormat>
  <Paragraphs>75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DokAni</vt:lpstr>
      <vt:lpstr>Генна інженерія</vt:lpstr>
      <vt:lpstr>План</vt:lpstr>
      <vt:lpstr>Поняття</vt:lpstr>
      <vt:lpstr>Історія</vt:lpstr>
      <vt:lpstr>Статистика</vt:lpstr>
      <vt:lpstr>З пробірки на стіл</vt:lpstr>
      <vt:lpstr>Можливості</vt:lpstr>
      <vt:lpstr>Приклади</vt:lpstr>
      <vt:lpstr>Висновок</vt:lpstr>
      <vt:lpstr>Джерела інформації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Генна інженерія</dc:title>
  <dc:creator>Пользователь</dc:creator>
  <cp:lastModifiedBy>User</cp:lastModifiedBy>
  <cp:revision>13</cp:revision>
  <dcterms:created xsi:type="dcterms:W3CDTF">2011-11-22T15:07:38Z</dcterms:created>
  <dcterms:modified xsi:type="dcterms:W3CDTF">2012-02-07T13:46:09Z</dcterms:modified>
</cp:coreProperties>
</file>