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62" r:id="rId5"/>
    <p:sldId id="264" r:id="rId6"/>
    <p:sldId id="270" r:id="rId7"/>
    <p:sldId id="261" r:id="rId8"/>
    <p:sldId id="272" r:id="rId9"/>
    <p:sldId id="265" r:id="rId10"/>
    <p:sldId id="267" r:id="rId11"/>
    <p:sldId id="268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833B7-FDDA-4AB0-99D6-39081E04A303}" type="datetimeFigureOut">
              <a:rPr lang="ru-RU" smtClean="0"/>
              <a:t>29.01.2010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D0A3F-0A83-4D67-820B-3E6646B07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3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353F7F-B10F-4FA6-83AD-24897839765E}" type="slidenum">
              <a:rPr lang="ru-RU" altLang="ru-RU" sz="1200" smtClean="0"/>
              <a:pPr eaLnBrk="1" hangingPunct="1"/>
              <a:t>3</a:t>
            </a:fld>
            <a:endParaRPr lang="ru-RU" altLang="ru-RU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94CE4-8ACF-4554-8466-B209F182F24F}" type="slidenum">
              <a:rPr lang="ru-RU" altLang="ru-RU" sz="1200" smtClean="0"/>
              <a:pPr eaLnBrk="1" hangingPunct="1"/>
              <a:t>5</a:t>
            </a:fld>
            <a:endParaRPr lang="ru-RU" altLang="ru-RU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05078B-F931-4FB5-A7E4-E23DEC2E24E6}" type="slidenum">
              <a:rPr lang="ru-RU" altLang="ru-RU" sz="1200" smtClean="0"/>
              <a:pPr eaLnBrk="1" hangingPunct="1"/>
              <a:t>6</a:t>
            </a:fld>
            <a:endParaRPr lang="ru-RU" altLang="ru-RU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46D1BE-F31A-4B28-91FF-51301AE846A7}" type="slidenum">
              <a:rPr lang="ru-RU" altLang="ru-RU" sz="1200" smtClean="0"/>
              <a:pPr eaLnBrk="1" hangingPunct="1"/>
              <a:t>9</a:t>
            </a:fld>
            <a:endParaRPr lang="ru-RU" altLang="ru-RU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65146F-A1AF-45D3-B029-1918211F7B9E}" type="slidenum">
              <a:rPr lang="ru-RU" altLang="ru-RU" sz="1200" smtClean="0"/>
              <a:pPr eaLnBrk="1" hangingPunct="1"/>
              <a:t>10</a:t>
            </a:fld>
            <a:endParaRPr lang="ru-RU" altLang="ru-RU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DD5DAD-47E5-4421-8F65-5F0C85A225A3}" type="slidenum">
              <a:rPr lang="ru-RU" altLang="ru-RU" sz="1200" smtClean="0"/>
              <a:pPr eaLnBrk="1" hangingPunct="1"/>
              <a:t>11</a:t>
            </a:fld>
            <a:endParaRPr lang="ru-RU" altLang="ru-RU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C8C-1F1B-4455-9486-8CAAB5648911}" type="datetimeFigureOut">
              <a:rPr lang="ru-RU" smtClean="0"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DDC-A9DE-4EC9-B10F-8C9F2BE5F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9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C8C-1F1B-4455-9486-8CAAB5648911}" type="datetimeFigureOut">
              <a:rPr lang="ru-RU" smtClean="0"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DDC-A9DE-4EC9-B10F-8C9F2BE5F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4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C8C-1F1B-4455-9486-8CAAB5648911}" type="datetimeFigureOut">
              <a:rPr lang="ru-RU" smtClean="0"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DDC-A9DE-4EC9-B10F-8C9F2BE5F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5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C8C-1F1B-4455-9486-8CAAB5648911}" type="datetimeFigureOut">
              <a:rPr lang="ru-RU" smtClean="0"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DDC-A9DE-4EC9-B10F-8C9F2BE5F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C8C-1F1B-4455-9486-8CAAB5648911}" type="datetimeFigureOut">
              <a:rPr lang="ru-RU" smtClean="0"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DDC-A9DE-4EC9-B10F-8C9F2BE5F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4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C8C-1F1B-4455-9486-8CAAB5648911}" type="datetimeFigureOut">
              <a:rPr lang="ru-RU" smtClean="0"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DDC-A9DE-4EC9-B10F-8C9F2BE5F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C8C-1F1B-4455-9486-8CAAB5648911}" type="datetimeFigureOut">
              <a:rPr lang="ru-RU" smtClean="0"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DDC-A9DE-4EC9-B10F-8C9F2BE5F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3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C8C-1F1B-4455-9486-8CAAB5648911}" type="datetimeFigureOut">
              <a:rPr lang="ru-RU" smtClean="0"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DDC-A9DE-4EC9-B10F-8C9F2BE5F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C8C-1F1B-4455-9486-8CAAB5648911}" type="datetimeFigureOut">
              <a:rPr lang="ru-RU" smtClean="0"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DDC-A9DE-4EC9-B10F-8C9F2BE5F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9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C8C-1F1B-4455-9486-8CAAB5648911}" type="datetimeFigureOut">
              <a:rPr lang="ru-RU" smtClean="0"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DDC-A9DE-4EC9-B10F-8C9F2BE5F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5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C8C-1F1B-4455-9486-8CAAB5648911}" type="datetimeFigureOut">
              <a:rPr lang="ru-RU" smtClean="0"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DDC-A9DE-4EC9-B10F-8C9F2BE5F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6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3C8C-1F1B-4455-9486-8CAAB5648911}" type="datetimeFigureOut">
              <a:rPr lang="ru-RU" smtClean="0"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9FDDC-A9DE-4EC9-B10F-8C9F2BE5F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9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500438"/>
            <a:ext cx="7572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57188" y="928688"/>
            <a:ext cx="83581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800" dirty="0"/>
              <a:t>До нуклеїнових кислот відносять </a:t>
            </a:r>
            <a:r>
              <a:rPr lang="uk-UA" sz="1800" dirty="0" err="1"/>
              <a:t>високополімерні</a:t>
            </a:r>
            <a:r>
              <a:rPr lang="uk-UA" sz="1800" dirty="0"/>
              <a:t> з'єднання, що розпадаються при гідролізі на пуринові і </a:t>
            </a:r>
            <a:r>
              <a:rPr lang="uk-UA" sz="1800" dirty="0" err="1"/>
              <a:t>піримідинові</a:t>
            </a:r>
            <a:r>
              <a:rPr lang="uk-UA" sz="1800" dirty="0"/>
              <a:t> азотисті основи, </a:t>
            </a:r>
            <a:r>
              <a:rPr lang="uk-UA" sz="1800" dirty="0" err="1"/>
              <a:t>пентозу</a:t>
            </a:r>
            <a:r>
              <a:rPr lang="uk-UA" sz="1800" dirty="0"/>
              <a:t> і фосфорну кислоту. </a:t>
            </a:r>
            <a:endParaRPr lang="uk-UA" sz="1800" dirty="0" smtClean="0"/>
          </a:p>
          <a:p>
            <a:pPr eaLnBrk="1" hangingPunct="1"/>
            <a:endParaRPr lang="uk-UA" sz="1800" dirty="0"/>
          </a:p>
          <a:p>
            <a:pPr eaLnBrk="1" hangingPunct="1"/>
            <a:r>
              <a:rPr lang="uk-UA" sz="1800" dirty="0" smtClean="0"/>
              <a:t>Нуклеїнові </a:t>
            </a:r>
            <a:r>
              <a:rPr lang="uk-UA" sz="1800" dirty="0"/>
              <a:t>кислоти містять вуглець, водень, фосфор, кисень і азот. Розрізняють два класи нуклеїнових кислот: РНК (</a:t>
            </a:r>
            <a:r>
              <a:rPr lang="uk-UA" sz="1800" dirty="0" err="1"/>
              <a:t>РНК</a:t>
            </a:r>
            <a:r>
              <a:rPr lang="uk-UA" sz="1800" dirty="0"/>
              <a:t>) і </a:t>
            </a:r>
            <a:r>
              <a:rPr lang="uk-UA" sz="1800" dirty="0" err="1"/>
              <a:t>дезоксирибонуклеїнової</a:t>
            </a:r>
            <a:r>
              <a:rPr lang="uk-UA" sz="1800" dirty="0"/>
              <a:t> кислоти (ДНК).</a:t>
            </a:r>
            <a:endParaRPr lang="ru-RU" altLang="ru-RU" sz="1800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19113" y="115888"/>
            <a:ext cx="822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FF3300"/>
                </a:solidFill>
              </a:rPr>
              <a:t>Характеристика ДНК</a:t>
            </a:r>
          </a:p>
        </p:txBody>
      </p:sp>
    </p:spTree>
    <p:extLst>
      <p:ext uri="{BB962C8B-B14F-4D97-AF65-F5344CB8AC3E}">
        <p14:creationId xmlns:p14="http://schemas.microsoft.com/office/powerpoint/2010/main" val="12752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2263" y="1125538"/>
            <a:ext cx="4033837" cy="452431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1793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800" dirty="0" smtClean="0"/>
              <a:t>Один </a:t>
            </a:r>
            <a:r>
              <a:rPr lang="uk-UA" sz="1800" dirty="0"/>
              <a:t>ланцюг </a:t>
            </a:r>
            <a:r>
              <a:rPr lang="uk-UA" sz="1800" dirty="0" err="1"/>
              <a:t>нуклеотидів</a:t>
            </a:r>
            <a:r>
              <a:rPr lang="uk-UA" sz="1800" dirty="0"/>
              <a:t> утворюється в результаті реакцій конденсації </a:t>
            </a:r>
            <a:r>
              <a:rPr lang="uk-UA" sz="1800" dirty="0" err="1"/>
              <a:t>нуклеотидів</a:t>
            </a:r>
            <a:r>
              <a:rPr lang="uk-UA" sz="1800" dirty="0"/>
              <a:t>. </a:t>
            </a:r>
            <a:br>
              <a:rPr lang="uk-UA" sz="1800" dirty="0"/>
            </a:br>
            <a:r>
              <a:rPr lang="uk-UA" sz="1800" dirty="0"/>
              <a:t>При цьому між 3'-вуглецем залишку </a:t>
            </a:r>
            <a:r>
              <a:rPr lang="uk-UA" sz="1800" dirty="0" smtClean="0"/>
              <a:t>вуглеводу </a:t>
            </a:r>
            <a:r>
              <a:rPr lang="uk-UA" sz="1800" dirty="0"/>
              <a:t>одного </a:t>
            </a:r>
            <a:r>
              <a:rPr lang="uk-UA" sz="1800" dirty="0" err="1"/>
              <a:t>нуклеотиду</a:t>
            </a:r>
            <a:r>
              <a:rPr lang="uk-UA" sz="1800" dirty="0"/>
              <a:t> і залишком фосфорної кислоти іншого виникає </a:t>
            </a:r>
            <a:r>
              <a:rPr lang="uk-UA" sz="1800" dirty="0" err="1" smtClean="0"/>
              <a:t>фосфодіефірний</a:t>
            </a:r>
            <a:r>
              <a:rPr lang="uk-UA" sz="1800" dirty="0" smtClean="0"/>
              <a:t> </a:t>
            </a:r>
            <a:r>
              <a:rPr lang="uk-UA" sz="1800" dirty="0"/>
              <a:t>зв'язок.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В результаті утворюються нерозгалужені </a:t>
            </a:r>
            <a:r>
              <a:rPr lang="uk-UA" sz="1800" dirty="0" err="1"/>
              <a:t>полінуклеотидні</a:t>
            </a:r>
            <a:r>
              <a:rPr lang="uk-UA" sz="1800" dirty="0"/>
              <a:t> ланцюга. Один кінець </a:t>
            </a:r>
            <a:r>
              <a:rPr lang="uk-UA" sz="1800" dirty="0" err="1" smtClean="0"/>
              <a:t>полінуклеотидного</a:t>
            </a:r>
            <a:r>
              <a:rPr lang="uk-UA" sz="1800" dirty="0" smtClean="0"/>
              <a:t> </a:t>
            </a:r>
            <a:r>
              <a:rPr lang="uk-UA" sz="1800" dirty="0"/>
              <a:t>ланцюга закінчується 5'-вуглецем (його називають 5'-кінцем), </a:t>
            </a:r>
            <a:r>
              <a:rPr lang="uk-UA" sz="1800" dirty="0" smtClean="0"/>
              <a:t>інший 3</a:t>
            </a:r>
            <a:r>
              <a:rPr lang="uk-UA" sz="1800" dirty="0"/>
              <a:t>'-вуглецем (3'-кінцем).</a:t>
            </a:r>
            <a:endParaRPr lang="ru-RU" altLang="ru-RU" sz="1800" dirty="0">
              <a:solidFill>
                <a:srgbClr val="0000FF"/>
              </a:solidFill>
            </a:endParaRP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3148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6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9416" y="981075"/>
            <a:ext cx="4824660" cy="20313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1793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800" dirty="0"/>
              <a:t>Проти одного ланцюга </a:t>
            </a:r>
            <a:r>
              <a:rPr lang="uk-UA" sz="1800" dirty="0" err="1"/>
              <a:t>нуклеотидів</a:t>
            </a:r>
            <a:r>
              <a:rPr lang="uk-UA" sz="1800" dirty="0"/>
              <a:t> розташовується другий ланцюг. </a:t>
            </a:r>
            <a:r>
              <a:rPr lang="uk-UA" sz="1800" dirty="0" err="1"/>
              <a:t>Полінуклеотидні</a:t>
            </a:r>
            <a:r>
              <a:rPr lang="uk-UA" sz="1800" dirty="0"/>
              <a:t> ланцюга в молекулі ДНК утримуються один біля одного завдяки виникненню водневих зв'язків між азотистими підставами </a:t>
            </a:r>
            <a:r>
              <a:rPr lang="uk-UA" sz="1800" dirty="0" err="1"/>
              <a:t>нуклеотидів</a:t>
            </a:r>
            <a:r>
              <a:rPr lang="uk-UA" sz="1800" dirty="0"/>
              <a:t>, що розташовуються один проти одного.</a:t>
            </a:r>
            <a:endParaRPr lang="ru-RU" altLang="ru-RU" sz="1800" dirty="0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77800" y="3689350"/>
            <a:ext cx="8715375" cy="20313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1793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800" dirty="0"/>
              <a:t>В основі лежить принцип комплементарного взаємодії пар основ: проти аденіну - тимін на другий ланцюга, а проти гуаніну - </a:t>
            </a:r>
            <a:r>
              <a:rPr lang="uk-UA" sz="1800" dirty="0" err="1"/>
              <a:t>цитозин</a:t>
            </a:r>
            <a:r>
              <a:rPr lang="uk-UA" sz="1800" dirty="0"/>
              <a:t> на інший, тобто аденін </a:t>
            </a:r>
            <a:r>
              <a:rPr lang="uk-UA" sz="1800" dirty="0" err="1"/>
              <a:t>комплементаріїв</a:t>
            </a:r>
            <a:r>
              <a:rPr lang="uk-UA" sz="1800" dirty="0"/>
              <a:t> тимін і між ними два водневі зв'язки, а гуанін - </a:t>
            </a:r>
            <a:r>
              <a:rPr lang="uk-UA" sz="1800" dirty="0" err="1"/>
              <a:t>цитозин</a:t>
            </a:r>
            <a:r>
              <a:rPr lang="uk-UA" sz="1800" dirty="0"/>
              <a:t> (три водневі зв'язки).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err="1"/>
              <a:t>Комплементарностью</a:t>
            </a:r>
            <a:r>
              <a:rPr lang="uk-UA" sz="1800" dirty="0"/>
              <a:t> називають здатність </a:t>
            </a:r>
            <a:r>
              <a:rPr lang="uk-UA" sz="1800" dirty="0" err="1"/>
              <a:t>нуклеотидів</a:t>
            </a:r>
            <a:r>
              <a:rPr lang="uk-UA" sz="1800" dirty="0"/>
              <a:t> до виборчого з'єднанню один з одним.</a:t>
            </a:r>
            <a:endParaRPr lang="ru-RU" altLang="ru-RU" sz="1800" dirty="0">
              <a:solidFill>
                <a:srgbClr val="0000FF"/>
              </a:solidFill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28688"/>
            <a:ext cx="31718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8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err="1" smtClean="0"/>
              <a:t>Переписування</a:t>
            </a:r>
            <a:r>
              <a:rPr lang="ru-RU" altLang="ru-RU" sz="4000" dirty="0" smtClean="0"/>
              <a:t> </a:t>
            </a:r>
            <a:r>
              <a:rPr lang="uk-UA" altLang="ru-RU" sz="4000" dirty="0" smtClean="0"/>
              <a:t>і</a:t>
            </a:r>
            <a:r>
              <a:rPr lang="ru-RU" altLang="ru-RU" sz="4000" dirty="0" err="1" smtClean="0"/>
              <a:t>нформації</a:t>
            </a:r>
            <a:r>
              <a:rPr lang="ru-RU" altLang="ru-RU" sz="4000" dirty="0" smtClean="0"/>
              <a:t> з ДНК</a:t>
            </a:r>
            <a:endParaRPr lang="ru-RU" altLang="ru-RU" sz="4000" dirty="0"/>
          </a:p>
        </p:txBody>
      </p:sp>
      <p:pic>
        <p:nvPicPr>
          <p:cNvPr id="96261" name="Picture 5" descr="1aoi_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844675"/>
            <a:ext cx="3810000" cy="183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343525" y="1936750"/>
            <a:ext cx="22656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dirty="0"/>
              <a:t>Де ж букви A, T, G, C?</a:t>
            </a:r>
            <a:endParaRPr lang="ru-RU" altLang="ru-RU" dirty="0"/>
          </a:p>
        </p:txBody>
      </p:sp>
      <p:pic>
        <p:nvPicPr>
          <p:cNvPr id="96264" name="Picture 8" descr="1aoi_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860800"/>
            <a:ext cx="3810000" cy="183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5200650" y="3805772"/>
            <a:ext cx="30171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dirty="0"/>
              <a:t>Щоб знайти букви нам </a:t>
            </a:r>
            <a:br>
              <a:rPr lang="uk-UA" dirty="0"/>
            </a:br>
            <a:r>
              <a:rPr lang="uk-UA" dirty="0"/>
              <a:t>(людям) потрібно спростити </a:t>
            </a:r>
            <a:br>
              <a:rPr lang="uk-UA" dirty="0"/>
            </a:br>
            <a:r>
              <a:rPr lang="uk-UA" dirty="0"/>
              <a:t>картинку, знайти і назвати </a:t>
            </a:r>
            <a:br>
              <a:rPr lang="uk-UA" dirty="0"/>
            </a:br>
            <a:r>
              <a:rPr lang="uk-UA" dirty="0"/>
              <a:t>частини молекули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374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dirty="0"/>
              <a:t> </a:t>
            </a:r>
            <a:r>
              <a:rPr lang="uk-UA" dirty="0" err="1"/>
              <a:t>ДНК-залежна</a:t>
            </a:r>
            <a:r>
              <a:rPr lang="uk-UA" dirty="0"/>
              <a:t> </a:t>
            </a:r>
            <a:r>
              <a:rPr lang="uk-UA" dirty="0" err="1"/>
              <a:t>РНК-полімераза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sz="3200" dirty="0"/>
          </a:p>
        </p:txBody>
      </p:sp>
      <p:sp>
        <p:nvSpPr>
          <p:cNvPr id="106550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53061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800" dirty="0" smtClean="0"/>
              <a:t>тільки </a:t>
            </a:r>
            <a:r>
              <a:rPr lang="uk-UA" sz="2800" dirty="0"/>
              <a:t>переписує букви </a:t>
            </a:r>
            <a:br>
              <a:rPr lang="uk-UA" sz="2800" dirty="0"/>
            </a:br>
            <a:endParaRPr lang="uk-UA" sz="2800" dirty="0"/>
          </a:p>
          <a:p>
            <a:pPr>
              <a:lnSpc>
                <a:spcPct val="90000"/>
              </a:lnSpc>
            </a:pPr>
            <a:r>
              <a:rPr lang="uk-UA" sz="2800" dirty="0" smtClean="0"/>
              <a:t>розплітає </a:t>
            </a:r>
            <a:r>
              <a:rPr lang="uk-UA" sz="2800" dirty="0"/>
              <a:t>два ланцюги ДНК </a:t>
            </a:r>
            <a:br>
              <a:rPr lang="uk-UA" sz="2800" dirty="0"/>
            </a:b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згинає </a:t>
            </a:r>
            <a:r>
              <a:rPr lang="uk-UA" sz="2800" dirty="0"/>
              <a:t>ланцюг так, як їй зручно </a:t>
            </a:r>
            <a:br>
              <a:rPr lang="uk-UA" sz="2800" dirty="0"/>
            </a:b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працює </a:t>
            </a:r>
            <a:r>
              <a:rPr lang="uk-UA" sz="2800" dirty="0"/>
              <a:t>з </a:t>
            </a:r>
            <a:r>
              <a:rPr lang="uk-UA" sz="2800" dirty="0" smtClean="0"/>
              <a:t>кожною основою </a:t>
            </a:r>
            <a:r>
              <a:rPr lang="uk-UA" sz="2800" dirty="0"/>
              <a:t>окремо </a:t>
            </a:r>
            <a:br>
              <a:rPr lang="uk-UA" sz="2800" dirty="0"/>
            </a:br>
            <a:endParaRPr lang="uk-UA" sz="2800" dirty="0" smtClean="0"/>
          </a:p>
          <a:p>
            <a:pPr>
              <a:lnSpc>
                <a:spcPct val="90000"/>
              </a:lnSpc>
            </a:pPr>
            <a:r>
              <a:rPr lang="uk-UA" sz="2800" dirty="0" smtClean="0"/>
              <a:t>коди </a:t>
            </a:r>
            <a:r>
              <a:rPr lang="uk-UA" sz="2800" dirty="0"/>
              <a:t>атомів </a:t>
            </a:r>
            <a:r>
              <a:rPr lang="uk-UA" sz="2800" dirty="0" smtClean="0"/>
              <a:t>основи </a:t>
            </a:r>
            <a:r>
              <a:rPr lang="uk-UA" sz="2800" dirty="0"/>
              <a:t>- </a:t>
            </a:r>
            <a:r>
              <a:rPr lang="uk-UA" sz="2800" dirty="0" err="1"/>
              <a:t>​​донор</a:t>
            </a:r>
            <a:r>
              <a:rPr lang="uk-UA" sz="2800" dirty="0"/>
              <a:t> протона або акцептор протона дозволяють їй правильно підібрати </a:t>
            </a:r>
            <a:r>
              <a:rPr lang="uk-UA" sz="2800" dirty="0" err="1" smtClean="0"/>
              <a:t>комплементарное</a:t>
            </a:r>
            <a:r>
              <a:rPr lang="uk-UA" sz="2800" dirty="0" smtClean="0"/>
              <a:t> основу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40050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Ось як виглядають коди </a:t>
            </a:r>
            <a:r>
              <a:rPr lang="uk-UA" dirty="0" smtClean="0"/>
              <a:t>основ у розплетеному ланцюзі </a:t>
            </a:r>
            <a:r>
              <a:rPr lang="uk-UA" dirty="0"/>
              <a:t>ДНК</a:t>
            </a:r>
            <a:endParaRPr lang="ru-RU" altLang="ru-RU" dirty="0"/>
          </a:p>
        </p:txBody>
      </p:sp>
      <p:pic>
        <p:nvPicPr>
          <p:cNvPr id="146435" name="Picture 3" descr="F:\users\aba\School\Lectures\Symmetry\Figs\DNA_ch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5638800" y="50292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5638800" y="4114800"/>
            <a:ext cx="381000" cy="381000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5562600" y="32004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6019800" y="3124200"/>
            <a:ext cx="1972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dirty="0" smtClean="0"/>
              <a:t>Кисень,</a:t>
            </a:r>
          </a:p>
          <a:p>
            <a:r>
              <a:rPr lang="uk-UA" dirty="0" smtClean="0"/>
              <a:t>Акцептор </a:t>
            </a:r>
            <a:r>
              <a:rPr lang="uk-UA" dirty="0"/>
              <a:t>протона</a:t>
            </a:r>
            <a:endParaRPr lang="ru-RU" altLang="ru-RU" dirty="0"/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6096000" y="4953000"/>
            <a:ext cx="2089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/>
              <a:t>Азот, </a:t>
            </a:r>
          </a:p>
          <a:p>
            <a:r>
              <a:rPr lang="ru-RU" altLang="ru-RU" dirty="0"/>
              <a:t>донор протона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6096000" y="4038600"/>
            <a:ext cx="2581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/>
              <a:t>Азот, </a:t>
            </a:r>
          </a:p>
          <a:p>
            <a:r>
              <a:rPr lang="ru-RU" altLang="ru-RU" dirty="0"/>
              <a:t>Акцептор протона</a:t>
            </a:r>
          </a:p>
        </p:txBody>
      </p:sp>
    </p:spTree>
    <p:extLst>
      <p:ext uri="{BB962C8B-B14F-4D97-AF65-F5344CB8AC3E}">
        <p14:creationId xmlns:p14="http://schemas.microsoft.com/office/powerpoint/2010/main" val="22824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4726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Дякую за увагу!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2834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14363"/>
            <a:ext cx="8667750" cy="562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3357563"/>
            <a:ext cx="2438400" cy="3240087"/>
          </a:xfrm>
          <a:noFill/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19262" y="938679"/>
            <a:ext cx="55451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1800" dirty="0"/>
              <a:t>Молекули ДНК є полімерами, мономерами яких є </a:t>
            </a:r>
            <a:r>
              <a:rPr lang="uk-UA" sz="1800" dirty="0" err="1" smtClean="0"/>
              <a:t>дезоксорибонуклеотиди</a:t>
            </a:r>
            <a:r>
              <a:rPr lang="uk-UA" sz="1800" dirty="0"/>
              <a:t>, утворені залишками: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1. Фосфорної кислоти;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2. </a:t>
            </a:r>
            <a:r>
              <a:rPr lang="uk-UA" sz="1800" dirty="0" smtClean="0"/>
              <a:t>Дезоксирибози</a:t>
            </a:r>
            <a:r>
              <a:rPr lang="uk-UA" sz="1800" dirty="0"/>
              <a:t>;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3. Азотистого </a:t>
            </a:r>
            <a:r>
              <a:rPr lang="uk-UA" sz="1800" dirty="0" smtClean="0"/>
              <a:t>залишку </a:t>
            </a:r>
            <a:r>
              <a:rPr lang="uk-UA" sz="1800" dirty="0"/>
              <a:t>(пуринового - аденіну, гуаніну або </a:t>
            </a:r>
            <a:r>
              <a:rPr lang="uk-UA" sz="1800" dirty="0" err="1"/>
              <a:t>піримідинового</a:t>
            </a:r>
            <a:r>
              <a:rPr lang="uk-UA" sz="1800" dirty="0"/>
              <a:t> - тиміну, </a:t>
            </a:r>
            <a:r>
              <a:rPr lang="uk-UA" sz="1800" dirty="0" err="1"/>
              <a:t>цитозину</a:t>
            </a:r>
            <a:r>
              <a:rPr lang="uk-UA" sz="1800" dirty="0"/>
              <a:t>).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Тривимірна модель просторової будови молекули ДНК у вигляді подвійної спіралі була запропонована в 1953 р. американським біологом </a:t>
            </a:r>
            <a:r>
              <a:rPr lang="uk-UA" sz="1800" b="1" i="1" dirty="0" err="1"/>
              <a:t>Дж.Уотсоном</a:t>
            </a:r>
            <a:r>
              <a:rPr lang="uk-UA" sz="1800" dirty="0"/>
              <a:t> і англійським фізиком </a:t>
            </a:r>
            <a:r>
              <a:rPr lang="uk-UA" sz="1800" b="1" i="1" dirty="0"/>
              <a:t>Ф. </a:t>
            </a:r>
            <a:r>
              <a:rPr lang="uk-UA" sz="1800" b="1" i="1" dirty="0" err="1" smtClean="0"/>
              <a:t>Кріком</a:t>
            </a:r>
            <a:r>
              <a:rPr lang="uk-UA" sz="1800" dirty="0"/>
              <a:t>. За свої дослідження вони були удостоєні Нобелівської премії.</a:t>
            </a:r>
            <a:endParaRPr lang="uk-UA" sz="1800" dirty="0">
              <a:effectLst/>
            </a:endParaRPr>
          </a:p>
        </p:txBody>
      </p:sp>
      <p:pic>
        <p:nvPicPr>
          <p:cNvPr id="7172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549275"/>
            <a:ext cx="2635250" cy="2589213"/>
          </a:xfrm>
          <a:noFill/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19113" y="115888"/>
            <a:ext cx="8229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FF3300"/>
                </a:solidFill>
              </a:rPr>
              <a:t>Характеристика ДНК</a:t>
            </a:r>
          </a:p>
        </p:txBody>
      </p:sp>
    </p:spTree>
    <p:extLst>
      <p:ext uri="{BB962C8B-B14F-4D97-AF65-F5344CB8AC3E}">
        <p14:creationId xmlns:p14="http://schemas.microsoft.com/office/powerpoint/2010/main" val="28374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9" y="559856"/>
            <a:ext cx="453707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428625" y="5505450"/>
            <a:ext cx="8215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800" dirty="0"/>
              <a:t>Практично </a:t>
            </a:r>
            <a:r>
              <a:rPr lang="uk-UA" sz="1800" dirty="0" err="1"/>
              <a:t>Дж.Уотсон</a:t>
            </a:r>
            <a:r>
              <a:rPr lang="uk-UA" sz="1800" dirty="0"/>
              <a:t> і Ф. </a:t>
            </a:r>
            <a:r>
              <a:rPr lang="uk-UA" sz="1800" dirty="0" err="1" smtClean="0"/>
              <a:t>Крік</a:t>
            </a:r>
            <a:r>
              <a:rPr lang="uk-UA" sz="1800" dirty="0" smtClean="0"/>
              <a:t> </a:t>
            </a:r>
            <a:r>
              <a:rPr lang="uk-UA" sz="1800" dirty="0"/>
              <a:t>розкрили хімічну структуру гена. ДНК забезпечує зберігання, реалізацію та передачу спадкової інформації.</a:t>
            </a:r>
            <a:endParaRPr lang="ru-RU" altLang="ru-RU" sz="1800" dirty="0"/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32254"/>
            <a:ext cx="27813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6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"/>
          <p:cNvSpPr txBox="1">
            <a:spLocks noChangeArrowheads="1"/>
          </p:cNvSpPr>
          <p:nvPr/>
        </p:nvSpPr>
        <p:spPr bwMode="auto">
          <a:xfrm>
            <a:off x="395288" y="549275"/>
            <a:ext cx="446405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800" dirty="0" err="1"/>
              <a:t>Дж.Уотсон</a:t>
            </a:r>
            <a:r>
              <a:rPr lang="uk-UA" sz="1800" dirty="0"/>
              <a:t> і Ф. </a:t>
            </a:r>
            <a:r>
              <a:rPr lang="uk-UA" sz="1800" dirty="0" err="1" smtClean="0"/>
              <a:t>Крік</a:t>
            </a:r>
            <a:r>
              <a:rPr lang="uk-UA" sz="1800" dirty="0" smtClean="0"/>
              <a:t> </a:t>
            </a:r>
            <a:r>
              <a:rPr lang="uk-UA" sz="1800" dirty="0"/>
              <a:t>скористалися цим правилом при побудові моделі молекули ДНК.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ДНК являє собою подвійну спіраль. Її молекула утворена двома </a:t>
            </a:r>
            <a:r>
              <a:rPr lang="uk-UA" sz="1800" dirty="0" err="1" smtClean="0"/>
              <a:t>полінуклеотидними</a:t>
            </a:r>
            <a:r>
              <a:rPr lang="uk-UA" sz="1800" dirty="0" smtClean="0"/>
              <a:t> </a:t>
            </a:r>
            <a:r>
              <a:rPr lang="uk-UA" sz="1800" dirty="0"/>
              <a:t>ланцюгами, спірально закрученими один </a:t>
            </a:r>
            <a:r>
              <a:rPr lang="uk-UA" sz="1800" dirty="0" smtClean="0"/>
              <a:t>відносно одного</a:t>
            </a:r>
            <a:r>
              <a:rPr lang="uk-UA" sz="1800" dirty="0"/>
              <a:t> </a:t>
            </a:r>
            <a:r>
              <a:rPr lang="uk-UA" sz="1800" dirty="0" smtClean="0"/>
              <a:t> </a:t>
            </a:r>
            <a:r>
              <a:rPr lang="uk-UA" sz="1800" dirty="0"/>
              <a:t>навколо уявної осі.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Діаметр подвійної спіралі ДНК - 2 </a:t>
            </a:r>
            <a:r>
              <a:rPr lang="uk-UA" sz="1800" dirty="0" err="1"/>
              <a:t>нм</a:t>
            </a:r>
            <a:r>
              <a:rPr lang="uk-UA" sz="1800" dirty="0"/>
              <a:t>, крок загальної спіралі, на який припадає 10 пар </a:t>
            </a:r>
            <a:r>
              <a:rPr lang="uk-UA" sz="1800" dirty="0" err="1"/>
              <a:t>нуклеотидів</a:t>
            </a:r>
            <a:r>
              <a:rPr lang="uk-UA" sz="1800" dirty="0"/>
              <a:t> - 3,4 </a:t>
            </a:r>
            <a:r>
              <a:rPr lang="uk-UA" sz="1800" dirty="0" err="1"/>
              <a:t>нм</a:t>
            </a:r>
            <a:r>
              <a:rPr lang="uk-UA" sz="1800" dirty="0"/>
              <a:t>. Довжина молекули - до декількох сантиметрів.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Молекулярний маса становить десятки і сотні мільйонів. У ядрі клітини людини загальна довжина ДНК близько 1-2 м.</a:t>
            </a:r>
            <a:endParaRPr lang="ru-RU" altLang="ru-RU" sz="1800" dirty="0"/>
          </a:p>
        </p:txBody>
      </p:sp>
      <p:pic>
        <p:nvPicPr>
          <p:cNvPr id="1126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692150"/>
            <a:ext cx="34988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76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534988" y="2200275"/>
            <a:ext cx="4537075" cy="2585323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1793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800" dirty="0"/>
              <a:t>Ланцюги ДНК </a:t>
            </a:r>
            <a:r>
              <a:rPr lang="uk-UA" sz="1800" dirty="0" smtClean="0"/>
              <a:t>антипаралельні </a:t>
            </a:r>
            <a:r>
              <a:rPr lang="uk-UA" sz="1800" dirty="0"/>
              <a:t>(різноспрямовані), тобто проти 3'-кінця одного ланцюга знаходиться 5'-кінець </a:t>
            </a:r>
            <a:r>
              <a:rPr lang="uk-UA" sz="1800" dirty="0" smtClean="0"/>
              <a:t>іншого. 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На периферію молекули звернений </a:t>
            </a:r>
            <a:r>
              <a:rPr lang="uk-UA" sz="1800" dirty="0" smtClean="0"/>
              <a:t>вуглеводнево-фосфатний </a:t>
            </a:r>
            <a:r>
              <a:rPr lang="uk-UA" sz="1800" dirty="0"/>
              <a:t>кістяк. Всередину молекули звернені азотисті </a:t>
            </a:r>
            <a:r>
              <a:rPr lang="ru-RU" sz="1800" dirty="0" err="1" smtClean="0">
                <a:solidFill>
                  <a:srgbClr val="0000FF"/>
                </a:solidFill>
              </a:rPr>
              <a:t>основи</a:t>
            </a:r>
            <a:r>
              <a:rPr lang="ru-RU" altLang="ru-RU" sz="1800" dirty="0" smtClean="0">
                <a:solidFill>
                  <a:srgbClr val="0000FF"/>
                </a:solidFill>
              </a:rPr>
              <a:t>.</a:t>
            </a:r>
            <a:endParaRPr lang="ru-RU" altLang="ru-RU" sz="1800" dirty="0">
              <a:solidFill>
                <a:srgbClr val="0000FF"/>
              </a:solidFill>
            </a:endParaRP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692150"/>
            <a:ext cx="3360737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4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N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2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3378425" cy="46166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 dirty="0"/>
              <a:t>Фізичні параметри ДНК</a:t>
            </a:r>
            <a:endParaRPr lang="en-US" altLang="ru-RU" b="1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83568" y="1294180"/>
            <a:ext cx="7727308" cy="532453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 sz="2000" dirty="0"/>
              <a:t>Діаметр - 2 </a:t>
            </a:r>
            <a:r>
              <a:rPr lang="uk-UA" sz="2000" dirty="0" err="1"/>
              <a:t>нм</a:t>
            </a:r>
            <a:r>
              <a:rPr lang="uk-UA" sz="2000" dirty="0"/>
              <a:t> </a:t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Відстань між парами </a:t>
            </a:r>
            <a:r>
              <a:rPr lang="uk-UA" sz="2000" dirty="0" err="1"/>
              <a:t>нуклеотидів</a:t>
            </a:r>
            <a:r>
              <a:rPr lang="uk-UA" sz="2000" dirty="0"/>
              <a:t> - 0,34 </a:t>
            </a:r>
            <a:r>
              <a:rPr lang="uk-UA" sz="2000" dirty="0" err="1"/>
              <a:t>нм</a:t>
            </a:r>
            <a:r>
              <a:rPr lang="uk-UA" sz="2000" dirty="0"/>
              <a:t> </a:t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1 поворот спіралі - 10 пар основ </a:t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Довжина ДНК у найдовшій </a:t>
            </a:r>
            <a:r>
              <a:rPr lang="uk-UA" sz="2000" dirty="0" err="1"/>
              <a:t>чол</a:t>
            </a:r>
            <a:r>
              <a:rPr lang="uk-UA" sz="2000" dirty="0"/>
              <a:t> хромосомі - 8см, під </a:t>
            </a:r>
            <a:br>
              <a:rPr lang="uk-UA" sz="2000" dirty="0"/>
            </a:br>
            <a:r>
              <a:rPr lang="uk-UA" sz="2000" dirty="0"/>
              <a:t>всіх хромосомах однієї клітини 2 м </a:t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Довжина ДНК в 1 </a:t>
            </a:r>
            <a:r>
              <a:rPr lang="uk-UA" sz="2000" dirty="0" err="1"/>
              <a:t>млрд</a:t>
            </a:r>
            <a:r>
              <a:rPr lang="uk-UA" sz="2000" dirty="0"/>
              <a:t> разів більше ширини </a:t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В організмі людини 5.10 13 - 10 14 клітин тому </a:t>
            </a:r>
            <a:br>
              <a:rPr lang="uk-UA" sz="2000" dirty="0"/>
            </a:br>
            <a:r>
              <a:rPr lang="uk-UA" sz="2000" dirty="0"/>
              <a:t>Загальна довжина ДНК у людини 10 листопада км, тобто У 1000 раз </a:t>
            </a:r>
            <a:br>
              <a:rPr lang="uk-UA" sz="2000" dirty="0"/>
            </a:br>
            <a:r>
              <a:rPr lang="uk-UA" sz="2000" dirty="0"/>
              <a:t>більше, ніж відстань від Землі до Сонця. </a:t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У </a:t>
            </a:r>
            <a:r>
              <a:rPr lang="uk-UA" sz="2000" dirty="0" err="1"/>
              <a:t>гаплоидном</a:t>
            </a:r>
            <a:r>
              <a:rPr lang="uk-UA" sz="2000" dirty="0"/>
              <a:t> наборі людини 3,2 </a:t>
            </a:r>
            <a:r>
              <a:rPr lang="uk-UA" sz="2000" dirty="0" err="1"/>
              <a:t>млрд</a:t>
            </a:r>
            <a:r>
              <a:rPr lang="uk-UA" sz="2000" dirty="0"/>
              <a:t> пар </a:t>
            </a:r>
            <a:r>
              <a:rPr lang="uk-UA" sz="2000" dirty="0" err="1"/>
              <a:t>нуклеотидів</a:t>
            </a:r>
            <a:r>
              <a:rPr lang="uk-UA" sz="2000" dirty="0"/>
              <a:t> </a:t>
            </a:r>
            <a:br>
              <a:rPr lang="uk-UA" sz="2000" dirty="0"/>
            </a:br>
            <a:r>
              <a:rPr lang="uk-UA" sz="2000" dirty="0"/>
              <a:t>У ядрі 7 </a:t>
            </a:r>
            <a:r>
              <a:rPr lang="uk-UA" sz="2000" dirty="0" err="1"/>
              <a:t>пг</a:t>
            </a:r>
            <a:r>
              <a:rPr lang="uk-UA" sz="2000" dirty="0"/>
              <a:t> ДНК</a:t>
            </a:r>
            <a:endParaRPr lang="en-US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564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365625"/>
            <a:ext cx="21240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76663"/>
            <a:ext cx="39592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95288" y="638175"/>
            <a:ext cx="842486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800" dirty="0"/>
              <a:t>Мономер нуклеїнових кислот - </a:t>
            </a:r>
            <a:r>
              <a:rPr lang="uk-UA" sz="1800" dirty="0" err="1"/>
              <a:t>нуклеотид</a:t>
            </a:r>
            <a:r>
              <a:rPr lang="uk-UA" sz="1800" dirty="0"/>
              <a:t>. Молекула </a:t>
            </a:r>
            <a:r>
              <a:rPr lang="uk-UA" sz="1800" dirty="0" err="1"/>
              <a:t>нуклеотиду</a:t>
            </a:r>
            <a:r>
              <a:rPr lang="uk-UA" sz="1800" dirty="0"/>
              <a:t> складається із залишків трьох частин: азотистого </a:t>
            </a:r>
            <a:r>
              <a:rPr lang="uk-UA" sz="1800" dirty="0" smtClean="0"/>
              <a:t>основи,  вуглеводу </a:t>
            </a:r>
            <a:r>
              <a:rPr lang="uk-UA" sz="1800" dirty="0"/>
              <a:t>(пентози) і фосфорної кислоти.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Азотисті основи мають циклічну структуру, до складу якої поряд з атомами вуглецю входять атоми інших елементів, зокрема азоту. За присутність в цих з'єднаннях атомів азоту вони і отримали назву азотистих, а оскільки вони володіють лужними властивостями - </a:t>
            </a:r>
            <a:r>
              <a:rPr lang="uk-UA" sz="1800" dirty="0" smtClean="0"/>
              <a:t>основ. </a:t>
            </a:r>
            <a:r>
              <a:rPr lang="uk-UA" sz="1800" dirty="0"/>
              <a:t>Азотисті основи нуклеїнових кислот відносяться до класів </a:t>
            </a:r>
            <a:r>
              <a:rPr lang="uk-UA" sz="1800" dirty="0" err="1"/>
              <a:t>піримідинів</a:t>
            </a:r>
            <a:r>
              <a:rPr lang="uk-UA" sz="1800" dirty="0"/>
              <a:t> і пуринів.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9940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299</Words>
  <Application>Microsoft Office PowerPoint</Application>
  <PresentationFormat>Экран (4:3)</PresentationFormat>
  <Paragraphs>38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Переписування інформації з ДНК</vt:lpstr>
      <vt:lpstr> ДНК-залежна РНК-полімераза </vt:lpstr>
      <vt:lpstr>Ось як виглядають коди основ у розплетеному ланцюзі ДНК</vt:lpstr>
      <vt:lpstr>Дякую за увагу!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Dmadf53dfdasdasfasdf</dc:creator>
  <cp:lastModifiedBy>Dmadf53dfdasdasfasdf</cp:lastModifiedBy>
  <cp:revision>5</cp:revision>
  <dcterms:created xsi:type="dcterms:W3CDTF">2010-01-29T16:32:13Z</dcterms:created>
  <dcterms:modified xsi:type="dcterms:W3CDTF">2010-01-29T19:08:46Z</dcterms:modified>
</cp:coreProperties>
</file>