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5257800"/>
            <a:ext cx="6400800" cy="1600200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1"/>
                </a:solidFill>
              </a:rPr>
              <a:t>Презентацію підготували </a:t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smtClean="0">
                <a:solidFill>
                  <a:schemeClr val="tx1"/>
                </a:solidFill>
              </a:rPr>
              <a:t>учениці 11-В класу</a:t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err="1" smtClean="0">
                <a:solidFill>
                  <a:schemeClr val="tx1"/>
                </a:solidFill>
              </a:rPr>
              <a:t>Кузнецовської</a:t>
            </a:r>
            <a:r>
              <a:rPr lang="uk-UA" sz="2000" dirty="0" smtClean="0">
                <a:solidFill>
                  <a:schemeClr val="tx1"/>
                </a:solidFill>
              </a:rPr>
              <a:t> гімназії</a:t>
            </a:r>
            <a:br>
              <a:rPr lang="uk-UA" sz="2000" dirty="0" smtClean="0">
                <a:solidFill>
                  <a:schemeClr val="tx1"/>
                </a:solidFill>
              </a:rPr>
            </a:br>
            <a:r>
              <a:rPr lang="uk-UA" sz="2000" dirty="0" err="1" smtClean="0">
                <a:solidFill>
                  <a:schemeClr val="tx1"/>
                </a:solidFill>
              </a:rPr>
              <a:t>Турик</a:t>
            </a:r>
            <a:r>
              <a:rPr lang="uk-UA" sz="2000" dirty="0" smtClean="0">
                <a:solidFill>
                  <a:schemeClr val="tx1"/>
                </a:solidFill>
              </a:rPr>
              <a:t> Дар</a:t>
            </a:r>
            <a:r>
              <a:rPr lang="en-US" sz="2000" dirty="0" smtClean="0">
                <a:solidFill>
                  <a:schemeClr val="tx1"/>
                </a:solidFill>
              </a:rPr>
              <a:t>’</a:t>
            </a:r>
            <a:r>
              <a:rPr lang="ru-RU" sz="2000" dirty="0" err="1" smtClean="0">
                <a:solidFill>
                  <a:schemeClr val="tx1"/>
                </a:solidFill>
              </a:rPr>
              <a:t>я,Коновал</a:t>
            </a:r>
            <a:r>
              <a:rPr lang="ru-RU" sz="2000" dirty="0" smtClean="0">
                <a:solidFill>
                  <a:schemeClr val="tx1"/>
                </a:solidFill>
              </a:rPr>
              <a:t> Катя</a:t>
            </a:r>
            <a:endParaRPr lang="uk-UA" sz="2000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ВІТРЯНА ВІСПА</a:t>
            </a:r>
            <a:endParaRPr lang="uk-UA" b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3429000"/>
            <a:ext cx="77724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714348" y="3571876"/>
            <a:ext cx="7772400" cy="457200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   Вітрянка </a:t>
            </a:r>
            <a:r>
              <a:rPr lang="uk-UA" dirty="0" smtClean="0"/>
              <a:t>(вітряна віспа) - вірусне захворювання з групи </a:t>
            </a:r>
            <a:r>
              <a:rPr lang="uk-UA" dirty="0" err="1" smtClean="0"/>
              <a:t>герпевірусних</a:t>
            </a:r>
            <a:r>
              <a:rPr lang="uk-UA" dirty="0" smtClean="0"/>
              <a:t> інфекцій ,</a:t>
            </a:r>
            <a:r>
              <a:rPr lang="ru-RU" dirty="0" smtClean="0"/>
              <a:t> </a:t>
            </a:r>
            <a:r>
              <a:rPr lang="ru-RU" dirty="0" smtClean="0"/>
              <a:t>яке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вражає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en-US" dirty="0" smtClean="0"/>
              <a:t>;</a:t>
            </a:r>
            <a:r>
              <a:rPr lang="uk-UA" dirty="0" smtClean="0"/>
              <a:t> </a:t>
            </a:r>
            <a:r>
              <a:rPr lang="uk-UA" dirty="0" smtClean="0"/>
              <a:t>характеризується </a:t>
            </a:r>
            <a:r>
              <a:rPr lang="uk-UA" dirty="0" err="1" smtClean="0"/>
              <a:t>бульбашковим</a:t>
            </a:r>
            <a:r>
              <a:rPr lang="uk-UA" dirty="0" smtClean="0"/>
              <a:t> </a:t>
            </a:r>
            <a:r>
              <a:rPr lang="uk-UA" dirty="0" smtClean="0"/>
              <a:t>висипом.</a:t>
            </a:r>
            <a:endParaRPr lang="uk-UA" dirty="0"/>
          </a:p>
        </p:txBody>
      </p:sp>
      <p:pic>
        <p:nvPicPr>
          <p:cNvPr id="6" name="Рисунок 5" descr="vetryanka_u_dete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3174" y="571480"/>
            <a:ext cx="3705907" cy="27868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85728"/>
            <a:ext cx="8501122" cy="6143668"/>
          </a:xfrm>
        </p:spPr>
        <p:txBody>
          <a:bodyPr>
            <a:normAutofit fontScale="92500" lnSpcReduction="10000"/>
          </a:bodyPr>
          <a:lstStyle/>
          <a:p>
            <a:r>
              <a:rPr lang="uk-UA" sz="2000" dirty="0" smtClean="0"/>
              <a:t>Збудник - вірус із сімейства </a:t>
            </a:r>
            <a:r>
              <a:rPr lang="uk-UA" sz="2000" dirty="0" err="1" smtClean="0"/>
              <a:t>герпесвірусів</a:t>
            </a:r>
            <a:r>
              <a:rPr lang="uk-UA" sz="2000" dirty="0" smtClean="0"/>
              <a:t>, у зовнішньому середовищі нестійкий і гине через кілька хвилин</a:t>
            </a:r>
            <a:r>
              <a:rPr lang="uk-UA" sz="2000" dirty="0" smtClean="0"/>
              <a:t>.</a:t>
            </a:r>
            <a:br>
              <a:rPr lang="uk-UA" sz="2000" dirty="0" smtClean="0"/>
            </a:br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Вітрянкою найчастіше хворіють діти дошкільного і молодшого шкільного віку, які відвідують організовані дитячі колективи. Порядку 70-90% населення хворіють на вітряну віспу у віці до 15 років</a:t>
            </a:r>
            <a:r>
              <a:rPr lang="uk-UA" sz="2000" dirty="0" smtClean="0"/>
              <a:t>.</a:t>
            </a:r>
            <a:r>
              <a:rPr lang="uk-UA" sz="2000" dirty="0" smtClean="0"/>
              <a:t> Діти майже завжди переносять її легко. Виняток становлять немовлята і діти з алергіями, імунодефіцитом і іншими серйозними хворобами. </a:t>
            </a:r>
            <a:br>
              <a:rPr lang="uk-UA" sz="2000" dirty="0" smtClean="0"/>
            </a:br>
            <a:endParaRPr lang="uk-UA" sz="2000" dirty="0" smtClean="0"/>
          </a:p>
        </p:txBody>
      </p:sp>
      <p:pic>
        <p:nvPicPr>
          <p:cNvPr id="4" name="Рисунок 3" descr="9981692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1214422"/>
            <a:ext cx="4191019" cy="3143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14338"/>
            <a:ext cx="7772400" cy="1143000"/>
          </a:xfrm>
        </p:spPr>
        <p:txBody>
          <a:bodyPr/>
          <a:lstStyle/>
          <a:p>
            <a:r>
              <a:rPr lang="uk-UA" dirty="0" smtClean="0"/>
              <a:t>Початок вітрянки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1071546"/>
            <a:ext cx="77724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Початкові ознаки захворювання </a:t>
            </a:r>
            <a:r>
              <a:rPr lang="ru-RU" b="1" dirty="0" smtClean="0"/>
              <a:t>: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слаб</a:t>
            </a:r>
            <a:r>
              <a:rPr lang="uk-UA" dirty="0" smtClean="0"/>
              <a:t>кість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 підвищення температури тіла</a:t>
            </a:r>
          </a:p>
          <a:p>
            <a:pPr>
              <a:buFont typeface="Courier New" pitchFamily="49" charset="0"/>
              <a:buChar char="o"/>
            </a:pPr>
            <a:r>
              <a:rPr lang="ru-RU" dirty="0" smtClean="0"/>
              <a:t>  </a:t>
            </a:r>
            <a:r>
              <a:rPr lang="ru-RU" dirty="0" err="1" smtClean="0"/>
              <a:t>ознаки</a:t>
            </a:r>
            <a:r>
              <a:rPr lang="ru-RU" dirty="0" smtClean="0"/>
              <a:t> легких </a:t>
            </a:r>
            <a:r>
              <a:rPr lang="ru-RU" dirty="0" err="1" smtClean="0"/>
              <a:t>вірусних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- </a:t>
            </a:r>
            <a:r>
              <a:rPr lang="ru-RU" dirty="0" err="1" smtClean="0"/>
              <a:t>сопливість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першіння</a:t>
            </a:r>
            <a:r>
              <a:rPr lang="ru-RU" dirty="0" smtClean="0"/>
              <a:t> в </a:t>
            </a:r>
            <a:r>
              <a:rPr lang="ru-RU" dirty="0" err="1" smtClean="0"/>
              <a:t>горлі</a:t>
            </a:r>
            <a:r>
              <a:rPr lang="ru-RU" dirty="0" smtClean="0"/>
              <a:t>. </a:t>
            </a:r>
            <a:br>
              <a:rPr lang="ru-RU" dirty="0" smtClean="0"/>
            </a:br>
            <a:endParaRPr lang="uk-UA" dirty="0" smtClean="0"/>
          </a:p>
          <a:p>
            <a:pPr>
              <a:buNone/>
            </a:pPr>
            <a:r>
              <a:rPr lang="uk-UA" dirty="0" smtClean="0"/>
              <a:t>    Щодня з'являються нові елементи висипки , які зазнають ті ж зміни. Загальне число їх збільшується. У результаті на тілі хворого одночасно є цятки, пухирці, скоринки.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-285776"/>
            <a:ext cx="7772400" cy="1143000"/>
          </a:xfrm>
        </p:spPr>
        <p:txBody>
          <a:bodyPr/>
          <a:lstStyle/>
          <a:p>
            <a:r>
              <a:rPr lang="uk-UA" dirty="0" smtClean="0"/>
              <a:t>Лікування вітрянки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571480"/>
            <a:ext cx="7772400" cy="578647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 </a:t>
            </a:r>
            <a:r>
              <a:rPr lang="uk-UA" dirty="0" smtClean="0"/>
              <a:t>   </a:t>
            </a:r>
            <a:r>
              <a:rPr lang="uk-UA" dirty="0" smtClean="0"/>
              <a:t>Розчухувати висип категорично не можна! </a:t>
            </a:r>
            <a:r>
              <a:rPr lang="uk-UA" dirty="0" smtClean="0"/>
              <a:t>Адже , можна </a:t>
            </a:r>
            <a:r>
              <a:rPr lang="uk-UA" dirty="0" smtClean="0"/>
              <a:t>занести інфекцію. Як результат – після хвороби залишаться віспини – незагойні рубці</a:t>
            </a:r>
            <a:r>
              <a:rPr lang="uk-UA" dirty="0" smtClean="0"/>
              <a:t>.</a:t>
            </a:r>
            <a:r>
              <a:rPr lang="uk-UA" dirty="0" smtClean="0"/>
              <a:t> Для запобігання розчухування  шкіри необхідно стежити за регулярною короткою стрижкою нігтів</a:t>
            </a:r>
            <a:r>
              <a:rPr lang="uk-UA" dirty="0" smtClean="0"/>
              <a:t>.</a:t>
            </a:r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 </a:t>
            </a:r>
            <a:r>
              <a:rPr lang="uk-UA" dirty="0" smtClean="0"/>
              <a:t>Під час вітрянки </a:t>
            </a:r>
            <a:r>
              <a:rPr lang="uk-UA" dirty="0" smtClean="0"/>
              <a:t>треба </a:t>
            </a:r>
            <a:r>
              <a:rPr lang="uk-UA" dirty="0" smtClean="0"/>
              <a:t>часто мити руки з милом. З</a:t>
            </a:r>
            <a:r>
              <a:rPr lang="uk-UA" dirty="0" smtClean="0"/>
              <a:t>мазувати </a:t>
            </a:r>
            <a:r>
              <a:rPr lang="uk-UA" dirty="0" smtClean="0"/>
              <a:t>висип </a:t>
            </a:r>
            <a:r>
              <a:rPr lang="uk-UA" dirty="0" smtClean="0"/>
              <a:t>зеленкою </a:t>
            </a:r>
            <a:r>
              <a:rPr lang="uk-UA" dirty="0" smtClean="0"/>
              <a:t>або </a:t>
            </a:r>
            <a:r>
              <a:rPr lang="uk-UA" dirty="0" err="1" smtClean="0"/>
              <a:t>фукорцином</a:t>
            </a:r>
            <a:r>
              <a:rPr lang="uk-UA" dirty="0" smtClean="0"/>
              <a:t>. 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Якщо </a:t>
            </a:r>
            <a:r>
              <a:rPr lang="uk-UA" dirty="0" smtClean="0"/>
              <a:t>висип з'явився в роті, </a:t>
            </a:r>
            <a:r>
              <a:rPr lang="uk-UA" dirty="0" smtClean="0"/>
              <a:t>треба полоскати рот </a:t>
            </a:r>
            <a:r>
              <a:rPr lang="uk-UA" dirty="0" smtClean="0"/>
              <a:t>протимікробними засобами.</a:t>
            </a:r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 </a:t>
            </a:r>
            <a:r>
              <a:rPr lang="uk-UA" dirty="0" smtClean="0"/>
              <a:t>Багато пиття – один із основних засобів при лікуванні вітрянки. Особливо підійдуть напої, що містять вітамін С – сироп або відвар шипшини, чай зі смородини</a:t>
            </a:r>
            <a:r>
              <a:rPr lang="uk-UA" dirty="0" smtClean="0"/>
              <a:t>.</a:t>
            </a:r>
            <a:r>
              <a:rPr lang="uk-UA" dirty="0" smtClean="0"/>
              <a:t> </a:t>
            </a:r>
            <a:endParaRPr lang="uk-UA" dirty="0" smtClean="0"/>
          </a:p>
          <a:p>
            <a:pPr>
              <a:buFont typeface="Courier New" pitchFamily="49" charset="0"/>
              <a:buChar char="o"/>
            </a:pPr>
            <a:r>
              <a:rPr lang="uk-UA" dirty="0" smtClean="0"/>
              <a:t>Після </a:t>
            </a:r>
            <a:r>
              <a:rPr lang="uk-UA" dirty="0" smtClean="0"/>
              <a:t>підсихання всіх бульбашок показані теплі гігієнічні ванни.</a:t>
            </a:r>
            <a:r>
              <a:rPr lang="uk-UA" dirty="0" smtClean="0"/>
              <a:t> 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151</Words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Справедливость</vt:lpstr>
      <vt:lpstr>ВІТРЯНА ВІСПА</vt:lpstr>
      <vt:lpstr>.</vt:lpstr>
      <vt:lpstr>Слайд 3</vt:lpstr>
      <vt:lpstr>Початок вітрянки</vt:lpstr>
      <vt:lpstr>Лікування вітрянки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ВІТРЯНА ВІСПА</dc:title>
  <dc:creator>home</dc:creator>
  <cp:lastModifiedBy>home</cp:lastModifiedBy>
  <cp:revision>6</cp:revision>
  <dcterms:created xsi:type="dcterms:W3CDTF">2013-10-21T14:33:07Z</dcterms:created>
  <dcterms:modified xsi:type="dcterms:W3CDTF">2013-10-21T15:27:17Z</dcterms:modified>
</cp:coreProperties>
</file>