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2" r:id="rId4"/>
    <p:sldId id="257" r:id="rId5"/>
    <p:sldId id="258" r:id="rId6"/>
    <p:sldId id="261" r:id="rId7"/>
    <p:sldId id="269" r:id="rId8"/>
    <p:sldId id="263" r:id="rId9"/>
    <p:sldId id="27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36D8F-1608-4177-A1F3-47579FED363E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7D7C7-EFD4-4C72-A07F-986E5285DB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5BBA1-83E5-4B94-8B38-A346056887DD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BB807-9F33-408C-9233-87F42F88BA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531AE-CE05-460A-B085-3133F9A7B63E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74998-3FB8-48CB-9FCD-1E81CA1DA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BA78-3EB1-42DF-BA5B-3935E4A1E019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EB8B4-0C1C-48E1-BB48-A4BAD764C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C7DF6-E193-4235-8966-887EDA0A9E64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4374B-79E6-4BC3-99F1-C7FC91185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57F04-917A-4F0B-9FD3-7CEDEB09516E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7F11-02AE-42CE-9DC1-B90321A57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649B3-9D10-4B9E-B983-C56A778A5A1F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27C88-3720-4432-976D-BABED675E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73DDA-7BB7-4E28-B748-AC2353FF4BC8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48EE7-5EB9-44E3-8250-92762A0459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9281C-59FC-4DE7-A9A9-BE332E9C678E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BD201-A02D-407D-9164-5FD0D388A9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FC348-0BBF-4087-8D81-8385CC44E3A3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C8CD-E364-4C63-8056-ED04BA21EA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821CD-6BC9-4AAE-91EC-909B8A75994D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A713C-B9C6-450A-9FDF-84682B8E45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C07A1F-C20E-4BED-A4DF-5756F27B5863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9B0AB0-ADD3-4EE5-B14D-7EE0D8FEC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4" r:id="rId2"/>
    <p:sldLayoutId id="2147483776" r:id="rId3"/>
    <p:sldLayoutId id="2147483773" r:id="rId4"/>
    <p:sldLayoutId id="2147483772" r:id="rId5"/>
    <p:sldLayoutId id="2147483771" r:id="rId6"/>
    <p:sldLayoutId id="2147483770" r:id="rId7"/>
    <p:sldLayoutId id="2147483769" r:id="rId8"/>
    <p:sldLayoutId id="2147483777" r:id="rId9"/>
    <p:sldLayoutId id="2147483768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286257"/>
            <a:ext cx="8458200" cy="92869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Біотехнологія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124" name="Picture 4" descr="C:\Documents and Settings\Admin\Мои документы\Мои презентации\Биология\Pic_18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928688"/>
            <a:ext cx="390525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854950" cy="1752600"/>
          </a:xfrm>
        </p:spPr>
        <p:txBody>
          <a:bodyPr/>
          <a:lstStyle/>
          <a:p>
            <a:pPr marR="0"/>
            <a:endParaRPr lang="ru-RU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6429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Біотехнологія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163"/>
            <a:ext cx="7972425" cy="4389437"/>
          </a:xfrm>
        </p:spPr>
        <p:txBody>
          <a:bodyPr/>
          <a:lstStyle/>
          <a:p>
            <a:pPr algn="just" eaLnBrk="1" hangingPunct="1"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БІОТЕХНОЛОГІЯ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виробниче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біологічних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агентів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мікроорганізми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рослинні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тваринні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клітинні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мембрани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рибосоми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мітохондрії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хлоропласти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для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отримання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цінних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продуктів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здійснення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цільових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перетворень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біотехнологічних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процесах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використовуються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біологічні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макромолекули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РНК (ДНК, РНК),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білки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найчастіше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ферменти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ДНК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РНК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перенесення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чужорідних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генів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Історія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Біотехнології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5786438" cy="5143500"/>
          </a:xfrm>
        </p:spPr>
        <p:txBody>
          <a:bodyPr/>
          <a:lstStyle/>
          <a:p>
            <a:pPr algn="just" eaLnBrk="1" hangingPunct="1">
              <a:buNone/>
            </a:pPr>
            <a:endParaRPr lang="ru-RU" sz="1600" dirty="0" smtClean="0"/>
          </a:p>
          <a:p>
            <a:pPr algn="just" eaLnBrk="1" hangingPunct="1">
              <a:buNone/>
            </a:pPr>
            <a:r>
              <a:rPr lang="ru-RU" sz="1600" dirty="0" smtClean="0"/>
              <a:t>       </a:t>
            </a:r>
            <a:r>
              <a:rPr lang="ru-RU" sz="1600" dirty="0" smtClean="0"/>
              <a:t>Люди </a:t>
            </a:r>
            <a:r>
              <a:rPr lang="ru-RU" sz="1600" dirty="0" err="1" smtClean="0"/>
              <a:t>виступали</a:t>
            </a:r>
            <a:r>
              <a:rPr lang="ru-RU" sz="1600" dirty="0" smtClean="0"/>
              <a:t> в </a:t>
            </a:r>
            <a:r>
              <a:rPr lang="ru-RU" sz="1600" dirty="0" err="1" smtClean="0"/>
              <a:t>ролі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біотехнологів</a:t>
            </a:r>
            <a:r>
              <a:rPr lang="ru-RU" sz="1600" dirty="0" smtClean="0"/>
              <a:t> </a:t>
            </a:r>
            <a:r>
              <a:rPr lang="ru-RU" sz="1600" dirty="0" err="1" smtClean="0"/>
              <a:t>тисячі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: пекли </a:t>
            </a:r>
            <a:r>
              <a:rPr lang="ru-RU" sz="1600" dirty="0" err="1" smtClean="0"/>
              <a:t>хліб</a:t>
            </a:r>
            <a:r>
              <a:rPr lang="ru-RU" sz="1600" dirty="0" smtClean="0"/>
              <a:t> , варили пиво , </a:t>
            </a:r>
            <a:r>
              <a:rPr lang="ru-RU" sz="1600" dirty="0" err="1" smtClean="0"/>
              <a:t>робили</a:t>
            </a:r>
            <a:r>
              <a:rPr lang="ru-RU" sz="1600" dirty="0" smtClean="0"/>
              <a:t> сир,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молочнокислі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продукти</a:t>
            </a:r>
            <a:r>
              <a:rPr lang="ru-RU" sz="1600" dirty="0" smtClean="0"/>
              <a:t> , </a:t>
            </a:r>
            <a:r>
              <a:rPr lang="ru-RU" sz="1600" dirty="0" err="1" smtClean="0"/>
              <a:t>використовуючи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мікроорганізми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підозрюючи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існування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Власне</a:t>
            </a:r>
            <a:r>
              <a:rPr lang="ru-RU" sz="1600" dirty="0" smtClean="0"/>
              <a:t> сам </a:t>
            </a:r>
            <a:r>
              <a:rPr lang="ru-RU" sz="1600" dirty="0" err="1" smtClean="0"/>
              <a:t>термін</a:t>
            </a:r>
            <a:r>
              <a:rPr lang="ru-RU" sz="1600" dirty="0" smtClean="0"/>
              <a:t> " </a:t>
            </a:r>
            <a:r>
              <a:rPr lang="ru-RU" sz="1600" dirty="0" err="1" smtClean="0"/>
              <a:t>біотехнологія</a:t>
            </a:r>
            <a:r>
              <a:rPr lang="ru-RU" sz="1600" dirty="0" smtClean="0"/>
              <a:t> " </a:t>
            </a:r>
            <a:r>
              <a:rPr lang="ru-RU" sz="1600" dirty="0" err="1" smtClean="0"/>
              <a:t>з'явився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нашій</a:t>
            </a:r>
            <a:r>
              <a:rPr lang="ru-RU" sz="1600" dirty="0" smtClean="0"/>
              <a:t> </a:t>
            </a:r>
            <a:r>
              <a:rPr lang="ru-RU" sz="1600" dirty="0" err="1" smtClean="0"/>
              <a:t>мові</a:t>
            </a:r>
            <a:r>
              <a:rPr lang="ru-RU" sz="1600" dirty="0" smtClean="0"/>
              <a:t> не так давно , </a:t>
            </a:r>
            <a:r>
              <a:rPr lang="ru-RU" sz="1600" dirty="0" err="1" smtClean="0"/>
              <a:t>замість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вживалися</a:t>
            </a:r>
            <a:r>
              <a:rPr lang="ru-RU" sz="1600" dirty="0" smtClean="0"/>
              <a:t> слова " </a:t>
            </a:r>
            <a:r>
              <a:rPr lang="ru-RU" sz="1600" dirty="0" err="1" smtClean="0"/>
              <a:t>промислова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мікробіологія</a:t>
            </a:r>
            <a:r>
              <a:rPr lang="ru-RU" sz="1600" dirty="0" smtClean="0"/>
              <a:t> " , " </a:t>
            </a:r>
            <a:r>
              <a:rPr lang="ru-RU" sz="1600" dirty="0" err="1" smtClean="0"/>
              <a:t>технічна</a:t>
            </a:r>
            <a:r>
              <a:rPr lang="ru-RU" sz="1600" dirty="0" smtClean="0"/>
              <a:t> </a:t>
            </a:r>
            <a:r>
              <a:rPr lang="ru-RU" sz="1600" dirty="0" err="1" smtClean="0"/>
              <a:t>біохімія</a:t>
            </a:r>
            <a:r>
              <a:rPr lang="ru-RU" sz="1600" dirty="0" smtClean="0"/>
              <a:t> "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 </a:t>
            </a:r>
            <a:r>
              <a:rPr lang="ru-RU" sz="1600" dirty="0" err="1" smtClean="0"/>
              <a:t>Ймовірно</a:t>
            </a:r>
            <a:r>
              <a:rPr lang="ru-RU" sz="1600" dirty="0" smtClean="0"/>
              <a:t> , </a:t>
            </a:r>
            <a:r>
              <a:rPr lang="ru-RU" sz="1600" dirty="0" err="1" smtClean="0"/>
              <a:t>найдавнішим</a:t>
            </a:r>
            <a:r>
              <a:rPr lang="ru-RU" sz="1600" dirty="0" smtClean="0"/>
              <a:t> </a:t>
            </a:r>
            <a:r>
              <a:rPr lang="ru-RU" sz="1600" dirty="0" err="1" smtClean="0"/>
              <a:t>біотехнологічним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процесом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бродіння</a:t>
            </a:r>
            <a:r>
              <a:rPr lang="ru-RU" sz="1600" dirty="0" smtClean="0"/>
              <a:t> . При </a:t>
            </a:r>
            <a:r>
              <a:rPr lang="ru-RU" sz="1600" dirty="0" err="1" smtClean="0"/>
              <a:t>розкопках</a:t>
            </a:r>
            <a:r>
              <a:rPr lang="ru-RU" sz="1600" dirty="0" smtClean="0"/>
              <a:t> Вавилону на </a:t>
            </a:r>
            <a:r>
              <a:rPr lang="ru-RU" sz="1600" dirty="0" err="1" smtClean="0"/>
              <a:t>дощечці</a:t>
            </a:r>
            <a:r>
              <a:rPr lang="ru-RU" sz="1600" dirty="0" smtClean="0"/>
              <a:t> , яка </a:t>
            </a:r>
            <a:r>
              <a:rPr lang="ru-RU" sz="1600" dirty="0" err="1" smtClean="0"/>
              <a:t>датується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приблизно</a:t>
            </a:r>
            <a:r>
              <a:rPr lang="ru-RU" sz="1600" dirty="0" smtClean="0"/>
              <a:t> 6- м </a:t>
            </a:r>
            <a:r>
              <a:rPr lang="ru-RU" sz="1600" dirty="0" err="1" smtClean="0"/>
              <a:t>тисячоліттям</a:t>
            </a:r>
            <a:r>
              <a:rPr lang="ru-RU" sz="1600" dirty="0" smtClean="0"/>
              <a:t> до </a:t>
            </a:r>
            <a:r>
              <a:rPr lang="ru-RU" sz="1600" dirty="0" err="1" smtClean="0"/>
              <a:t>н</a:t>
            </a:r>
            <a:r>
              <a:rPr lang="ru-RU" sz="1600" dirty="0" smtClean="0"/>
              <a:t> . е. . У 3- </a:t>
            </a:r>
            <a:r>
              <a:rPr lang="ru-RU" sz="1600" dirty="0" err="1" smtClean="0"/>
              <a:t>му</a:t>
            </a:r>
            <a:r>
              <a:rPr lang="ru-RU" sz="1600" dirty="0" smtClean="0"/>
              <a:t> </a:t>
            </a:r>
            <a:r>
              <a:rPr lang="ru-RU" sz="1600" dirty="0" err="1" smtClean="0"/>
              <a:t>тисячолітті</a:t>
            </a:r>
            <a:r>
              <a:rPr lang="ru-RU" sz="1600" dirty="0" smtClean="0"/>
              <a:t> до н. е. . </a:t>
            </a:r>
            <a:r>
              <a:rPr lang="ru-RU" sz="1600" dirty="0" err="1" smtClean="0"/>
              <a:t>шумери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виготовляли</a:t>
            </a:r>
            <a:r>
              <a:rPr lang="ru-RU" sz="1600" dirty="0" smtClean="0"/>
              <a:t> до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десятків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пива. Не </a:t>
            </a:r>
            <a:r>
              <a:rPr lang="ru-RU" sz="1600" dirty="0" err="1" smtClean="0"/>
              <a:t>менш</a:t>
            </a:r>
            <a:r>
              <a:rPr lang="ru-RU" sz="1600" dirty="0" smtClean="0"/>
              <a:t> </a:t>
            </a:r>
            <a:r>
              <a:rPr lang="ru-RU" sz="1600" dirty="0" err="1" smtClean="0"/>
              <a:t>древніми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біотехнологічними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виноробство</a:t>
            </a:r>
            <a:r>
              <a:rPr lang="ru-RU" sz="1600" dirty="0" smtClean="0"/>
              <a:t> , </a:t>
            </a:r>
            <a:r>
              <a:rPr lang="ru-RU" sz="1600" dirty="0" err="1" smtClean="0"/>
              <a:t>хлібопечення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отримання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молочнокислих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продуктів</a:t>
            </a:r>
            <a:r>
              <a:rPr lang="ru-RU" sz="1600" dirty="0" smtClean="0"/>
              <a:t>. У </a:t>
            </a:r>
            <a:r>
              <a:rPr lang="ru-RU" sz="1600" dirty="0" err="1" smtClean="0"/>
              <a:t>традиційному</a:t>
            </a:r>
            <a:r>
              <a:rPr lang="ru-RU" sz="1600" dirty="0" smtClean="0"/>
              <a:t> , </a:t>
            </a:r>
            <a:r>
              <a:rPr lang="ru-RU" sz="1600" dirty="0" err="1" smtClean="0"/>
              <a:t>класичному</a:t>
            </a:r>
            <a:r>
              <a:rPr lang="ru-RU" sz="1600" dirty="0" smtClean="0"/>
              <a:t> , </a:t>
            </a:r>
            <a:r>
              <a:rPr lang="ru-RU" sz="1600" dirty="0" err="1" smtClean="0"/>
              <a:t>розумінні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біотехнологія</a:t>
            </a:r>
            <a:r>
              <a:rPr lang="ru-RU" sz="1600" dirty="0" smtClean="0"/>
              <a:t> - </a:t>
            </a:r>
            <a:r>
              <a:rPr lang="ru-RU" sz="1600" dirty="0" err="1" smtClean="0"/>
              <a:t>це</a:t>
            </a:r>
            <a:r>
              <a:rPr lang="ru-RU" sz="1600" dirty="0" smtClean="0"/>
              <a:t> наука про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технологіях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об'єктів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.</a:t>
            </a:r>
            <a:endParaRPr lang="ru-RU" sz="1600" dirty="0" smtClean="0"/>
          </a:p>
        </p:txBody>
      </p:sp>
      <p:pic>
        <p:nvPicPr>
          <p:cNvPr id="7172" name="Picture 3" descr="C:\Documents and Settings\Admin\Мои документы\Мои презентации\Биология\03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0" y="2500313"/>
            <a:ext cx="2643188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генної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інженерії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7488832" cy="4389437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</a:rPr>
              <a:t>    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інженерія</a:t>
            </a:r>
            <a:r>
              <a:rPr lang="ru-RU" dirty="0" smtClean="0"/>
              <a:t> (</a:t>
            </a:r>
            <a:r>
              <a:rPr lang="ru-RU" dirty="0" err="1" smtClean="0"/>
              <a:t>генна</a:t>
            </a:r>
            <a:r>
              <a:rPr lang="ru-RU" dirty="0" smtClean="0"/>
              <a:t> </a:t>
            </a:r>
            <a:r>
              <a:rPr lang="ru-RU" dirty="0" err="1" smtClean="0"/>
              <a:t>інженерія</a:t>
            </a:r>
            <a:r>
              <a:rPr lang="ru-RU" dirty="0" smtClean="0"/>
              <a:t>) -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прийомів</a:t>
            </a:r>
            <a:r>
              <a:rPr lang="ru-RU" dirty="0" smtClean="0"/>
              <a:t>,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рекомбінантних</a:t>
            </a:r>
            <a:r>
              <a:rPr lang="ru-RU" dirty="0" smtClean="0"/>
              <a:t> РНК </a:t>
            </a:r>
            <a:r>
              <a:rPr lang="ru-RU" dirty="0" err="1" smtClean="0"/>
              <a:t>і</a:t>
            </a:r>
            <a:r>
              <a:rPr lang="ru-RU" dirty="0" smtClean="0"/>
              <a:t> ДНК,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(</a:t>
            </a:r>
            <a:r>
              <a:rPr lang="ru-RU" dirty="0" err="1" smtClean="0"/>
              <a:t>клітин</a:t>
            </a:r>
            <a:r>
              <a:rPr lang="ru-RU" dirty="0" smtClean="0"/>
              <a:t>),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маніпуляцій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генами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в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     </a:t>
            </a:r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інженерія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наукою в широкому </a:t>
            </a:r>
            <a:r>
              <a:rPr lang="ru-RU" dirty="0" err="1" smtClean="0"/>
              <a:t>сенсі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інструментом</a:t>
            </a:r>
            <a:r>
              <a:rPr lang="ru-RU" dirty="0" smtClean="0"/>
              <a:t> </a:t>
            </a:r>
            <a:r>
              <a:rPr lang="ru-RU" dirty="0" err="1" smtClean="0"/>
              <a:t>біотехнології</a:t>
            </a:r>
            <a:r>
              <a:rPr lang="ru-RU" dirty="0" smtClean="0"/>
              <a:t>,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таких </a:t>
            </a:r>
            <a:r>
              <a:rPr lang="ru-RU" dirty="0" err="1" smtClean="0"/>
              <a:t>біологічних</a:t>
            </a:r>
            <a:r>
              <a:rPr lang="ru-RU" dirty="0" smtClean="0"/>
              <a:t> наук, як </a:t>
            </a:r>
            <a:r>
              <a:rPr lang="ru-RU" dirty="0" err="1" smtClean="0"/>
              <a:t>молекулярна</a:t>
            </a:r>
            <a:r>
              <a:rPr lang="ru-RU" dirty="0" smtClean="0"/>
              <a:t> та </a:t>
            </a:r>
            <a:r>
              <a:rPr lang="ru-RU" dirty="0" err="1" smtClean="0"/>
              <a:t>клітинна</a:t>
            </a:r>
            <a:r>
              <a:rPr lang="ru-RU" dirty="0" smtClean="0"/>
              <a:t> </a:t>
            </a:r>
            <a:r>
              <a:rPr lang="ru-RU" dirty="0" err="1" smtClean="0"/>
              <a:t>біологія</a:t>
            </a:r>
            <a:r>
              <a:rPr lang="ru-RU" dirty="0" smtClean="0"/>
              <a:t>, </a:t>
            </a:r>
            <a:r>
              <a:rPr lang="ru-RU" dirty="0" err="1" smtClean="0"/>
              <a:t>цитологія</a:t>
            </a:r>
            <a:r>
              <a:rPr lang="ru-RU" dirty="0" smtClean="0"/>
              <a:t>, генетика, </a:t>
            </a:r>
            <a:r>
              <a:rPr lang="ru-RU" dirty="0" err="1" smtClean="0"/>
              <a:t>мікробіологія</a:t>
            </a:r>
            <a:r>
              <a:rPr lang="ru-RU" dirty="0" smtClean="0"/>
              <a:t>, </a:t>
            </a:r>
            <a:r>
              <a:rPr lang="ru-RU" dirty="0" err="1" smtClean="0"/>
              <a:t>вірусологія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363272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задачі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генної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інженерії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  <a:defRPr/>
            </a:pPr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ізольованого</a:t>
            </a:r>
            <a:r>
              <a:rPr lang="ru-RU" dirty="0" smtClean="0"/>
              <a:t> гена.</a:t>
            </a:r>
          </a:p>
          <a:p>
            <a:pPr eaLnBrk="1" hangingPunct="1">
              <a:buNone/>
              <a:defRPr/>
            </a:pPr>
            <a:r>
              <a:rPr lang="ru-RU" dirty="0" smtClean="0"/>
              <a:t>2. </a:t>
            </a:r>
            <a:r>
              <a:rPr lang="ru-RU" dirty="0" err="1" smtClean="0"/>
              <a:t>Введення</a:t>
            </a:r>
            <a:r>
              <a:rPr lang="ru-RU" dirty="0" smtClean="0"/>
              <a:t> гена у вектор для </a:t>
            </a:r>
            <a:r>
              <a:rPr lang="ru-RU" dirty="0" err="1" smtClean="0"/>
              <a:t>перенесення</a:t>
            </a:r>
            <a:r>
              <a:rPr lang="ru-RU" dirty="0" smtClean="0"/>
              <a:t> в </a:t>
            </a:r>
            <a:r>
              <a:rPr lang="ru-RU" dirty="0" err="1" smtClean="0"/>
              <a:t>організм</a:t>
            </a:r>
            <a:r>
              <a:rPr lang="ru-RU" dirty="0" smtClean="0"/>
              <a:t>.</a:t>
            </a:r>
          </a:p>
          <a:p>
            <a:pPr eaLnBrk="1" hangingPunct="1">
              <a:buNone/>
              <a:defRPr/>
            </a:pPr>
            <a:r>
              <a:rPr lang="ru-RU" dirty="0" smtClean="0"/>
              <a:t>3. </a:t>
            </a:r>
            <a:r>
              <a:rPr lang="ru-RU" dirty="0" err="1" smtClean="0"/>
              <a:t>Перенесення</a:t>
            </a:r>
            <a:r>
              <a:rPr lang="ru-RU" dirty="0" smtClean="0"/>
              <a:t> вектора </a:t>
            </a:r>
            <a:r>
              <a:rPr lang="ru-RU" dirty="0" err="1" smtClean="0"/>
              <a:t>з</a:t>
            </a:r>
            <a:r>
              <a:rPr lang="ru-RU" dirty="0" smtClean="0"/>
              <a:t> геном в </a:t>
            </a:r>
            <a:r>
              <a:rPr lang="ru-RU" dirty="0" err="1" smtClean="0"/>
              <a:t>модифікується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.</a:t>
            </a:r>
          </a:p>
          <a:p>
            <a:pPr eaLnBrk="1" hangingPunct="1">
              <a:buNone/>
              <a:defRPr/>
            </a:pPr>
            <a:r>
              <a:rPr lang="ru-RU" dirty="0" smtClean="0"/>
              <a:t>4.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</a:t>
            </a:r>
          </a:p>
          <a:p>
            <a:pPr eaLnBrk="1" hangingPunct="1">
              <a:buNone/>
              <a:defRPr/>
            </a:pPr>
            <a:r>
              <a:rPr lang="ru-RU" dirty="0" smtClean="0"/>
              <a:t>5. </a:t>
            </a:r>
            <a:r>
              <a:rPr lang="ru-RU" dirty="0" err="1" smtClean="0"/>
              <a:t>Відбір</a:t>
            </a:r>
            <a:r>
              <a:rPr lang="ru-RU" dirty="0" smtClean="0"/>
              <a:t>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модифікованих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(ГМО)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усунення</a:t>
            </a:r>
            <a:r>
              <a:rPr lang="ru-RU" dirty="0" smtClean="0"/>
              <a:t> тих,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модифіковані</a:t>
            </a:r>
            <a:endParaRPr lang="ru-RU" dirty="0"/>
          </a:p>
        </p:txBody>
      </p:sp>
      <p:pic>
        <p:nvPicPr>
          <p:cNvPr id="9220" name="Picture 2" descr="C:\Documents and Settings\Admin\Мои документы\Мои презентации\Биология\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88" y="4681538"/>
            <a:ext cx="3643312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інженерія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357188" y="1928813"/>
            <a:ext cx="8229600" cy="4389437"/>
          </a:xfrm>
        </p:spPr>
        <p:txBody>
          <a:bodyPr/>
          <a:lstStyle/>
          <a:p>
            <a:pPr algn="just" eaLnBrk="1" hangingPunct="1"/>
            <a:r>
              <a:rPr lang="ru-RU" sz="1800" dirty="0" smtClean="0"/>
              <a:t>У </a:t>
            </a:r>
            <a:r>
              <a:rPr lang="ru-RU" sz="1800" dirty="0" err="1" smtClean="0"/>
              <a:t>застосуванні</a:t>
            </a:r>
            <a:r>
              <a:rPr lang="ru-RU" sz="1800" dirty="0" smtClean="0"/>
              <a:t> до </a:t>
            </a:r>
            <a:r>
              <a:rPr lang="ru-RU" sz="1800" dirty="0" err="1" smtClean="0"/>
              <a:t>людини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генна</a:t>
            </a:r>
            <a:r>
              <a:rPr lang="ru-RU" sz="1800" dirty="0" smtClean="0"/>
              <a:t> </a:t>
            </a:r>
            <a:r>
              <a:rPr lang="ru-RU" sz="1800" dirty="0" err="1" smtClean="0"/>
              <a:t>інженерія</a:t>
            </a:r>
            <a:r>
              <a:rPr lang="ru-RU" sz="1800" dirty="0" smtClean="0"/>
              <a:t> могла б </a:t>
            </a:r>
            <a:r>
              <a:rPr lang="ru-RU" sz="1800" dirty="0" err="1" smtClean="0"/>
              <a:t>застосовуватися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лікування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спадкових</a:t>
            </a:r>
            <a:r>
              <a:rPr lang="ru-RU" sz="1800" dirty="0" smtClean="0"/>
              <a:t> хвороб.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 , </a:t>
            </a:r>
            <a:r>
              <a:rPr lang="ru-RU" sz="1800" dirty="0" err="1" smtClean="0"/>
              <a:t>технічно</a:t>
            </a:r>
            <a:r>
              <a:rPr lang="ru-RU" sz="1800" dirty="0" smtClean="0"/>
              <a:t> ,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істотна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різниця</a:t>
            </a:r>
            <a:r>
              <a:rPr lang="ru-RU" sz="1800" dirty="0" smtClean="0"/>
              <a:t> </a:t>
            </a:r>
            <a:r>
              <a:rPr lang="ru-RU" sz="1800" dirty="0" err="1" smtClean="0"/>
              <a:t>між</a:t>
            </a:r>
            <a:r>
              <a:rPr lang="ru-RU" sz="1800" dirty="0" smtClean="0"/>
              <a:t> </a:t>
            </a:r>
            <a:r>
              <a:rPr lang="ru-RU" sz="1800" dirty="0" err="1" smtClean="0"/>
              <a:t>лікуванням</a:t>
            </a:r>
            <a:r>
              <a:rPr lang="ru-RU" sz="1800" dirty="0" smtClean="0"/>
              <a:t> самого </a:t>
            </a:r>
            <a:r>
              <a:rPr lang="ru-RU" sz="1800" dirty="0" err="1" smtClean="0"/>
              <a:t>пацієнта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зміною</a:t>
            </a:r>
            <a:r>
              <a:rPr lang="ru-RU" sz="1800" dirty="0" smtClean="0"/>
              <a:t> геному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нащадків</a:t>
            </a:r>
            <a:r>
              <a:rPr lang="ru-RU" sz="1800" dirty="0" smtClean="0"/>
              <a:t>.</a:t>
            </a:r>
          </a:p>
          <a:p>
            <a:pPr algn="just" eaLnBrk="1" hangingPunct="1"/>
            <a:endParaRPr lang="ru-RU" sz="1800" dirty="0" smtClean="0"/>
          </a:p>
          <a:p>
            <a:pPr algn="just" eaLnBrk="1" hangingPunct="1"/>
            <a:r>
              <a:rPr lang="ru-RU" sz="1800" dirty="0" smtClean="0"/>
              <a:t> </a:t>
            </a:r>
            <a:r>
              <a:rPr lang="ru-RU" sz="1800" dirty="0" err="1" smtClean="0"/>
              <a:t>Хоча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в невеликому </a:t>
            </a:r>
            <a:r>
              <a:rPr lang="ru-RU" sz="1800" dirty="0" err="1" smtClean="0"/>
              <a:t>масштабі</a:t>
            </a:r>
            <a:r>
              <a:rPr lang="ru-RU" sz="1800" dirty="0" smtClean="0"/>
              <a:t> , </a:t>
            </a:r>
            <a:r>
              <a:rPr lang="ru-RU" sz="1800" dirty="0" err="1" smtClean="0"/>
              <a:t>генна</a:t>
            </a:r>
            <a:r>
              <a:rPr lang="ru-RU" sz="1800" dirty="0" smtClean="0"/>
              <a:t> </a:t>
            </a:r>
            <a:r>
              <a:rPr lang="ru-RU" sz="1800" dirty="0" err="1" smtClean="0"/>
              <a:t>інженерія</a:t>
            </a:r>
            <a:r>
              <a:rPr lang="ru-RU" sz="1800" dirty="0" smtClean="0"/>
              <a:t> </a:t>
            </a:r>
            <a:r>
              <a:rPr lang="ru-RU" sz="1800" dirty="0" err="1" smtClean="0"/>
              <a:t>вже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використовується</a:t>
            </a:r>
            <a:r>
              <a:rPr lang="ru-RU" sz="1800" dirty="0" smtClean="0"/>
              <a:t> для того 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дати</a:t>
            </a:r>
            <a:r>
              <a:rPr lang="ru-RU" sz="1800" dirty="0" smtClean="0"/>
              <a:t> шанс </a:t>
            </a:r>
            <a:r>
              <a:rPr lang="ru-RU" sz="1800" dirty="0" err="1" smtClean="0"/>
              <a:t>завагітніти</a:t>
            </a:r>
            <a:r>
              <a:rPr lang="ru-RU" sz="1800" dirty="0" smtClean="0"/>
              <a:t> </a:t>
            </a:r>
            <a:r>
              <a:rPr lang="ru-RU" sz="1800" dirty="0" err="1" smtClean="0"/>
              <a:t>жінкам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деякими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різновидами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безпліддя</a:t>
            </a:r>
            <a:r>
              <a:rPr lang="ru-RU" sz="1800" dirty="0" smtClean="0"/>
              <a:t>. Для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яйцеклітини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здорової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жінки</a:t>
            </a:r>
            <a:r>
              <a:rPr lang="ru-RU" sz="1800" dirty="0" smtClean="0"/>
              <a:t>. </a:t>
            </a:r>
            <a:r>
              <a:rPr lang="ru-RU" sz="1800" dirty="0" err="1" smtClean="0"/>
              <a:t>Дитина</a:t>
            </a:r>
            <a:r>
              <a:rPr lang="ru-RU" sz="1800" dirty="0" smtClean="0"/>
              <a:t> в </a:t>
            </a:r>
            <a:r>
              <a:rPr lang="ru-RU" sz="1800" dirty="0" err="1" smtClean="0"/>
              <a:t>результаті</a:t>
            </a:r>
            <a:r>
              <a:rPr lang="ru-RU" sz="1800" dirty="0" smtClean="0"/>
              <a:t> </a:t>
            </a:r>
            <a:r>
              <a:rPr lang="ru-RU" sz="1800" dirty="0" err="1" smtClean="0"/>
              <a:t>успадковує</a:t>
            </a:r>
            <a:r>
              <a:rPr lang="ru-RU" sz="1800" dirty="0" smtClean="0"/>
              <a:t> генотип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одного батька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двох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матерів</a:t>
            </a:r>
            <a:r>
              <a:rPr lang="ru-RU" sz="1800" dirty="0" smtClean="0"/>
              <a:t>.</a:t>
            </a:r>
          </a:p>
          <a:p>
            <a:pPr algn="just" eaLnBrk="1" hangingPunct="1"/>
            <a:endParaRPr lang="ru-RU" sz="1800" dirty="0" smtClean="0"/>
          </a:p>
          <a:p>
            <a:pPr algn="just" eaLnBrk="1" hangingPunct="1"/>
            <a:r>
              <a:rPr lang="ru-RU" sz="1800" dirty="0" smtClean="0"/>
              <a:t>За </a:t>
            </a:r>
            <a:r>
              <a:rPr lang="ru-RU" sz="1800" dirty="0" err="1" smtClean="0"/>
              <a:t>допомогою</a:t>
            </a:r>
            <a:r>
              <a:rPr lang="ru-RU" sz="1800" dirty="0" smtClean="0"/>
              <a:t> </a:t>
            </a:r>
            <a:r>
              <a:rPr lang="ru-RU" sz="1800" dirty="0" err="1" smtClean="0"/>
              <a:t>генної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інженерії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нащадків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поліпшеною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зовнішністю</a:t>
            </a:r>
            <a:r>
              <a:rPr lang="ru-RU" sz="1800" dirty="0" smtClean="0"/>
              <a:t> , </a:t>
            </a:r>
            <a:r>
              <a:rPr lang="ru-RU" sz="1800" dirty="0" err="1" smtClean="0"/>
              <a:t>розумовими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фізичними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здібностями</a:t>
            </a:r>
            <a:r>
              <a:rPr lang="ru-RU" sz="1800" dirty="0" smtClean="0"/>
              <a:t> , характером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поведінкою</a:t>
            </a:r>
            <a:r>
              <a:rPr lang="ru-RU" sz="1800" dirty="0" smtClean="0"/>
              <a:t>. За </a:t>
            </a:r>
            <a:r>
              <a:rPr lang="ru-RU" sz="1800" dirty="0" err="1" smtClean="0"/>
              <a:t>допомогою</a:t>
            </a:r>
            <a:r>
              <a:rPr lang="ru-RU" sz="1800" dirty="0" smtClean="0"/>
              <a:t> </a:t>
            </a:r>
            <a:r>
              <a:rPr lang="ru-RU" sz="1800" dirty="0" err="1" smtClean="0"/>
              <a:t>генотерапіі</a:t>
            </a:r>
            <a:r>
              <a:rPr lang="ru-RU" sz="1800" dirty="0" smtClean="0"/>
              <a:t> в </a:t>
            </a:r>
            <a:r>
              <a:rPr lang="ru-RU" sz="1800" dirty="0" err="1" smtClean="0"/>
              <a:t>майбутньому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можливе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поліпшення</a:t>
            </a:r>
            <a:r>
              <a:rPr lang="ru-RU" sz="1800" dirty="0" smtClean="0"/>
              <a:t> геному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живуть</a:t>
            </a:r>
            <a:r>
              <a:rPr lang="ru-RU" sz="1800" dirty="0" smtClean="0"/>
              <a:t>. У </a:t>
            </a:r>
            <a:r>
              <a:rPr lang="ru-RU" sz="1800" dirty="0" err="1" smtClean="0"/>
              <a:t>принципі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створювати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більш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серйозні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зміни</a:t>
            </a:r>
            <a:r>
              <a:rPr lang="ru-RU" sz="1800" dirty="0" smtClean="0"/>
              <a:t> 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на шляху </a:t>
            </a:r>
            <a:r>
              <a:rPr lang="ru-RU" sz="1800" dirty="0" err="1" smtClean="0"/>
              <a:t>подібних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перетворень</a:t>
            </a:r>
            <a:r>
              <a:rPr lang="ru-RU" sz="1800" dirty="0" smtClean="0"/>
              <a:t> </a:t>
            </a:r>
            <a:r>
              <a:rPr lang="ru-RU" sz="1800" dirty="0" err="1" smtClean="0"/>
              <a:t>людству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необхідно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вирішити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безліч</a:t>
            </a:r>
            <a:r>
              <a:rPr lang="ru-RU" sz="1800" dirty="0" smtClean="0"/>
              <a:t> </a:t>
            </a:r>
            <a:r>
              <a:rPr lang="ru-RU" sz="1800" dirty="0" err="1" smtClean="0"/>
              <a:t>етичних</a:t>
            </a:r>
            <a:r>
              <a:rPr lang="ru-RU" sz="1800" dirty="0" smtClean="0"/>
              <a:t> проблем.</a:t>
            </a:r>
            <a:endParaRPr lang="ru-RU" sz="18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0" y="2000250"/>
            <a:ext cx="4714875" cy="1357313"/>
          </a:xfrm>
        </p:spPr>
        <p:txBody>
          <a:bodyPr/>
          <a:lstStyle/>
          <a:p>
            <a:pPr algn="ctr">
              <a:defRPr/>
            </a:pP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електрофорезу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обробки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фрагмента ДНК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різними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рестріктазами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674" name="Picture 2" descr="C:\Documents and Settings\Admin\Мои документы\Мои презентации\Биология\ge4_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25"/>
            <a:ext cx="4291013" cy="550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Содержимое 7"/>
          <p:cNvSpPr>
            <a:spLocks noGrp="1"/>
          </p:cNvSpPr>
          <p:nvPr>
            <p:ph idx="1"/>
          </p:nvPr>
        </p:nvSpPr>
        <p:spPr>
          <a:xfrm>
            <a:off x="3214688" y="1928813"/>
            <a:ext cx="5643562" cy="4389437"/>
          </a:xfrm>
        </p:spPr>
        <p:txBody>
          <a:bodyPr/>
          <a:lstStyle/>
          <a:p>
            <a:pPr algn="just">
              <a:buNone/>
            </a:pPr>
            <a:r>
              <a:rPr lang="ru-RU" sz="1800" dirty="0" smtClean="0"/>
              <a:t>    </a:t>
            </a:r>
            <a:r>
              <a:rPr lang="ru-RU" sz="1800" dirty="0" err="1" smtClean="0"/>
              <a:t>Генетична</a:t>
            </a:r>
            <a:r>
              <a:rPr lang="ru-RU" sz="1800" dirty="0" smtClean="0"/>
              <a:t> </a:t>
            </a:r>
            <a:r>
              <a:rPr lang="ru-RU" sz="1800" dirty="0" err="1" smtClean="0"/>
              <a:t>інженерія</a:t>
            </a:r>
            <a:r>
              <a:rPr lang="ru-RU" sz="1800" dirty="0" smtClean="0"/>
              <a:t> служить для </a:t>
            </a:r>
            <a:r>
              <a:rPr lang="ru-RU" sz="1800" dirty="0" err="1" smtClean="0"/>
              <a:t>отримання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бажаних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якостей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змінюваного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генетично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модифікованого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організму</a:t>
            </a:r>
            <a:r>
              <a:rPr lang="ru-RU" sz="1800" dirty="0" smtClean="0"/>
              <a:t>. На </a:t>
            </a:r>
            <a:r>
              <a:rPr lang="ru-RU" sz="1800" dirty="0" err="1" smtClean="0"/>
              <a:t>відміну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традиційної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селекції</a:t>
            </a:r>
            <a:r>
              <a:rPr lang="ru-RU" sz="1800" dirty="0" smtClean="0"/>
              <a:t> , в </a:t>
            </a:r>
            <a:r>
              <a:rPr lang="ru-RU" sz="1800" dirty="0" err="1" smtClean="0"/>
              <a:t>ході</a:t>
            </a:r>
            <a:r>
              <a:rPr lang="ru-RU" sz="1800" dirty="0" smtClean="0"/>
              <a:t> </a:t>
            </a:r>
            <a:r>
              <a:rPr lang="ru-RU" sz="1800" dirty="0" err="1" smtClean="0"/>
              <a:t>якої</a:t>
            </a:r>
            <a:r>
              <a:rPr lang="ru-RU" sz="1800" dirty="0" smtClean="0"/>
              <a:t> генотип </a:t>
            </a:r>
            <a:r>
              <a:rPr lang="ru-RU" sz="1800" dirty="0" err="1" smtClean="0"/>
              <a:t>піддається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змінам</a:t>
            </a:r>
            <a:r>
              <a:rPr lang="ru-RU" sz="1800" dirty="0" smtClean="0"/>
              <a:t>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</a:t>
            </a:r>
            <a:r>
              <a:rPr lang="ru-RU" sz="1800" dirty="0" err="1" smtClean="0"/>
              <a:t>побічно</a:t>
            </a:r>
            <a:r>
              <a:rPr lang="ru-RU" sz="1800" dirty="0" smtClean="0"/>
              <a:t> , </a:t>
            </a:r>
            <a:r>
              <a:rPr lang="ru-RU" sz="1800" dirty="0" err="1" smtClean="0"/>
              <a:t>генна</a:t>
            </a:r>
            <a:r>
              <a:rPr lang="ru-RU" sz="1800" dirty="0" smtClean="0"/>
              <a:t> </a:t>
            </a:r>
            <a:r>
              <a:rPr lang="ru-RU" sz="1800" dirty="0" err="1" smtClean="0"/>
              <a:t>інженерія</a:t>
            </a:r>
            <a:r>
              <a:rPr lang="ru-RU" sz="1800" dirty="0" smtClean="0"/>
              <a:t> </a:t>
            </a:r>
            <a:r>
              <a:rPr lang="ru-RU" sz="1800" dirty="0" err="1" smtClean="0"/>
              <a:t>дозволяє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безпосередньо</a:t>
            </a:r>
            <a:r>
              <a:rPr lang="ru-RU" sz="1800" dirty="0" smtClean="0"/>
              <a:t> </a:t>
            </a:r>
            <a:r>
              <a:rPr lang="ru-RU" sz="1800" dirty="0" err="1" smtClean="0"/>
              <a:t>втручатися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генетичний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апарат</a:t>
            </a:r>
            <a:r>
              <a:rPr lang="ru-RU" sz="1800" dirty="0" smtClean="0"/>
              <a:t> , </a:t>
            </a:r>
            <a:r>
              <a:rPr lang="ru-RU" sz="1800" dirty="0" err="1" smtClean="0"/>
              <a:t>застосовуючи</a:t>
            </a:r>
            <a:r>
              <a:rPr lang="ru-RU" sz="1800" dirty="0" smtClean="0"/>
              <a:t> </a:t>
            </a:r>
            <a:r>
              <a:rPr lang="ru-RU" sz="1800" dirty="0" err="1" smtClean="0"/>
              <a:t>техніку</a:t>
            </a:r>
            <a:r>
              <a:rPr lang="ru-RU" sz="1800" dirty="0" smtClean="0"/>
              <a:t> молекулярного </a:t>
            </a:r>
            <a:r>
              <a:rPr lang="ru-RU" sz="1800" dirty="0" err="1" smtClean="0"/>
              <a:t>клонування</a:t>
            </a:r>
            <a:r>
              <a:rPr lang="ru-RU" sz="1800" dirty="0" smtClean="0"/>
              <a:t>. Прикладами </a:t>
            </a:r>
            <a:r>
              <a:rPr lang="ru-RU" sz="1800" dirty="0" err="1" smtClean="0"/>
              <a:t>застосування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генної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інженерії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генетично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модифікованих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сортів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зернових</a:t>
            </a:r>
            <a:r>
              <a:rPr lang="ru-RU" sz="1800" dirty="0" smtClean="0"/>
              <a:t> культур , </a:t>
            </a:r>
            <a:r>
              <a:rPr lang="ru-RU" sz="1800" dirty="0" err="1" smtClean="0"/>
              <a:t>виробництво</a:t>
            </a:r>
            <a:r>
              <a:rPr lang="ru-RU" sz="1800" dirty="0" smtClean="0"/>
              <a:t> </a:t>
            </a:r>
            <a:r>
              <a:rPr lang="ru-RU" sz="1800" dirty="0" err="1" smtClean="0"/>
              <a:t>людського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інсуліну</a:t>
            </a:r>
            <a:r>
              <a:rPr lang="ru-RU" sz="1800" dirty="0" smtClean="0"/>
              <a:t> шляхом </a:t>
            </a:r>
            <a:r>
              <a:rPr lang="ru-RU" sz="1800" dirty="0" err="1" smtClean="0"/>
              <a:t>використання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генномодифікованих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бактерій</a:t>
            </a:r>
            <a:r>
              <a:rPr lang="ru-RU" sz="1800" dirty="0" smtClean="0"/>
              <a:t> , </a:t>
            </a:r>
            <a:r>
              <a:rPr lang="ru-RU" sz="1800" dirty="0" err="1" smtClean="0"/>
              <a:t>виробництво</a:t>
            </a:r>
            <a:r>
              <a:rPr lang="ru-RU" sz="1800" dirty="0" smtClean="0"/>
              <a:t> </a:t>
            </a:r>
            <a:r>
              <a:rPr lang="ru-RU" sz="1800" dirty="0" err="1" smtClean="0"/>
              <a:t>еритропоетину</a:t>
            </a:r>
            <a:r>
              <a:rPr lang="ru-RU" sz="1800" dirty="0" smtClean="0"/>
              <a:t> в </a:t>
            </a:r>
            <a:r>
              <a:rPr lang="ru-RU" sz="1800" dirty="0" err="1" smtClean="0"/>
              <a:t>культурі</a:t>
            </a:r>
            <a:r>
              <a:rPr lang="ru-RU" sz="1800" dirty="0" smtClean="0"/>
              <a:t> </a:t>
            </a:r>
            <a:r>
              <a:rPr lang="ru-RU" sz="1800" dirty="0" err="1" smtClean="0"/>
              <a:t>клітин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нових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порід</a:t>
            </a:r>
            <a:r>
              <a:rPr lang="ru-RU" sz="1800" dirty="0" smtClean="0"/>
              <a:t> </a:t>
            </a:r>
            <a:r>
              <a:rPr lang="ru-RU" sz="1800" dirty="0" err="1" smtClean="0"/>
              <a:t>експериментальних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мишей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наукових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досліджень</a:t>
            </a:r>
            <a:r>
              <a:rPr lang="ru-RU" sz="1800" dirty="0" smtClean="0"/>
              <a:t>.</a:t>
            </a:r>
            <a:endParaRPr lang="ru-RU" sz="1800" dirty="0" smtClean="0"/>
          </a:p>
          <a:p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endParaRPr lang="ru-RU" sz="1600" dirty="0" smtClean="0">
              <a:solidFill>
                <a:srgbClr val="002060"/>
              </a:solidFill>
            </a:endParaRPr>
          </a:p>
        </p:txBody>
      </p:sp>
      <p:pic>
        <p:nvPicPr>
          <p:cNvPr id="13316" name="Picture 2" descr="C:\Documents and Settings\Admin\Мои документы\Мои презентации\Биология\penny_guy_walking_sm_nwm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2714625"/>
            <a:ext cx="2357438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Виконала:</a:t>
            </a:r>
          </a:p>
          <a:p>
            <a:r>
              <a:rPr lang="uk-UA" dirty="0" smtClean="0"/>
              <a:t>Учениця 11-Б класу</a:t>
            </a:r>
          </a:p>
          <a:p>
            <a:r>
              <a:rPr lang="uk-UA" dirty="0" smtClean="0"/>
              <a:t>Київської гімназії № 287</a:t>
            </a:r>
          </a:p>
          <a:p>
            <a:r>
              <a:rPr lang="uk-UA" dirty="0" err="1" smtClean="0"/>
              <a:t>Єфіменко</a:t>
            </a:r>
            <a:r>
              <a:rPr lang="uk-UA" dirty="0" smtClean="0"/>
              <a:t> Злата Романівна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292</TotalTime>
  <Words>454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Constantia</vt:lpstr>
      <vt:lpstr>Wingdings 2</vt:lpstr>
      <vt:lpstr>Поток</vt:lpstr>
      <vt:lpstr>Біотехнологія </vt:lpstr>
      <vt:lpstr>Біотехнологія</vt:lpstr>
      <vt:lpstr>Історія Біотехнології</vt:lpstr>
      <vt:lpstr>Поняття генної інженерії</vt:lpstr>
      <vt:lpstr>Основні задачі генної інженерії:</vt:lpstr>
      <vt:lpstr>Генна інженерія людини</vt:lpstr>
      <vt:lpstr>Результати електрофорезу після обробки фрагмента ДНК різними рестріктазами</vt:lpstr>
      <vt:lpstr>Економічне значення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Биотехнология</dc:title>
  <dc:creator>Admin</dc:creator>
  <cp:lastModifiedBy>Златусик</cp:lastModifiedBy>
  <cp:revision>26</cp:revision>
  <dcterms:created xsi:type="dcterms:W3CDTF">2009-04-19T11:17:12Z</dcterms:created>
  <dcterms:modified xsi:type="dcterms:W3CDTF">2013-11-11T16:40:01Z</dcterms:modified>
</cp:coreProperties>
</file>