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E64F7-B0AA-4704-83D0-824521CF4288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40249-808A-48D0-9AEE-6591024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40249-808A-48D0-9AEE-65910244D6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71296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900" dirty="0" err="1" smtClean="0">
                <a:solidFill>
                  <a:srgbClr val="7030A0"/>
                </a:solidFill>
              </a:rPr>
              <a:t>Віруси</a:t>
            </a:r>
            <a:endParaRPr lang="ru-RU" sz="19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7" y="-5324"/>
            <a:ext cx="9381615" cy="6863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8029" y="-5324"/>
            <a:ext cx="938161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Віруси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(</a:t>
            </a:r>
            <a:r>
              <a:rPr lang="ru-RU" sz="2800" dirty="0" err="1" smtClean="0">
                <a:solidFill>
                  <a:srgbClr val="FFFF00"/>
                </a:solidFill>
              </a:rPr>
              <a:t>Від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лат. </a:t>
            </a:r>
            <a:r>
              <a:rPr lang="en-US" sz="2800" dirty="0">
                <a:solidFill>
                  <a:srgbClr val="FFFF00"/>
                </a:solidFill>
              </a:rPr>
              <a:t>virus — </a:t>
            </a:r>
            <a:r>
              <a:rPr lang="ru-RU" sz="2800" dirty="0" err="1">
                <a:solidFill>
                  <a:srgbClr val="FFFF00"/>
                </a:solidFill>
              </a:rPr>
              <a:t>отрута</a:t>
            </a:r>
            <a:r>
              <a:rPr lang="ru-RU" sz="2800" dirty="0">
                <a:solidFill>
                  <a:srgbClr val="FFFF00"/>
                </a:solidFill>
              </a:rPr>
              <a:t>) — </a:t>
            </a:r>
            <a:r>
              <a:rPr lang="ru-RU" sz="2800" dirty="0" err="1">
                <a:solidFill>
                  <a:srgbClr val="FFFF00"/>
                </a:solidFill>
              </a:rPr>
              <a:t>неклітинні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форми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живих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організмів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які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складаються</a:t>
            </a:r>
            <a:r>
              <a:rPr lang="ru-RU" sz="2800" dirty="0">
                <a:solidFill>
                  <a:srgbClr val="FFFF00"/>
                </a:solidFill>
              </a:rPr>
              <a:t> з </a:t>
            </a:r>
            <a:r>
              <a:rPr lang="ru-RU" sz="2800" dirty="0" err="1">
                <a:solidFill>
                  <a:srgbClr val="FFFF00"/>
                </a:solidFill>
              </a:rPr>
              <a:t>нуклеїнової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кислоти</a:t>
            </a:r>
            <a:r>
              <a:rPr lang="ru-RU" sz="2800" dirty="0">
                <a:solidFill>
                  <a:srgbClr val="FFFF00"/>
                </a:solidFill>
              </a:rPr>
              <a:t> (ДНК </a:t>
            </a:r>
            <a:r>
              <a:rPr lang="ru-RU" sz="2800" dirty="0" err="1">
                <a:solidFill>
                  <a:srgbClr val="FFFF00"/>
                </a:solidFill>
              </a:rPr>
              <a:t>або</a:t>
            </a:r>
            <a:r>
              <a:rPr lang="ru-RU" sz="2800" dirty="0">
                <a:solidFill>
                  <a:srgbClr val="FFFF00"/>
                </a:solidFill>
              </a:rPr>
              <a:t> РНК) і </a:t>
            </a:r>
            <a:r>
              <a:rPr lang="ru-RU" sz="2800" dirty="0" err="1">
                <a:solidFill>
                  <a:srgbClr val="FFFF00"/>
                </a:solidFill>
              </a:rPr>
              <a:t>білкової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оболонки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зрідка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включаючи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інші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компоненти</a:t>
            </a:r>
            <a:r>
              <a:rPr lang="ru-RU" sz="2800" dirty="0">
                <a:solidFill>
                  <a:srgbClr val="FFFF00"/>
                </a:solidFill>
              </a:rPr>
              <a:t> (</a:t>
            </a:r>
            <a:r>
              <a:rPr lang="ru-RU" sz="2800" dirty="0" err="1">
                <a:solidFill>
                  <a:srgbClr val="FFFF00"/>
                </a:solidFill>
              </a:rPr>
              <a:t>ферменти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ліпідні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оболонки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тощо</a:t>
            </a:r>
            <a:r>
              <a:rPr lang="ru-RU" sz="2800" dirty="0">
                <a:solidFill>
                  <a:srgbClr val="FFFF00"/>
                </a:solidFill>
              </a:rPr>
              <a:t>). </a:t>
            </a:r>
            <a:r>
              <a:rPr lang="ru-RU" sz="2800" dirty="0" err="1">
                <a:solidFill>
                  <a:srgbClr val="FFFF00"/>
                </a:solidFill>
              </a:rPr>
              <a:t>Віруси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займають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екологічну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нішу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облігатних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внутрішньоклітинних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паразитів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розмножуючись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тільки</a:t>
            </a:r>
            <a:r>
              <a:rPr lang="ru-RU" sz="2800" dirty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живих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клітинах</a:t>
            </a:r>
            <a:r>
              <a:rPr lang="ru-RU" sz="2800" dirty="0">
                <a:solidFill>
                  <a:srgbClr val="FFFF00"/>
                </a:solidFill>
              </a:rPr>
              <a:t>, вони </a:t>
            </a:r>
            <a:r>
              <a:rPr lang="ru-RU" sz="2800" dirty="0" err="1">
                <a:solidFill>
                  <a:srgbClr val="FFFF00"/>
                </a:solidFill>
              </a:rPr>
              <a:t>використовують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їхній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ферментативний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апарат</a:t>
            </a:r>
            <a:r>
              <a:rPr lang="ru-RU" sz="2800" dirty="0">
                <a:solidFill>
                  <a:srgbClr val="FFFF00"/>
                </a:solidFill>
              </a:rPr>
              <a:t> і </a:t>
            </a:r>
            <a:r>
              <a:rPr lang="ru-RU" sz="2800" dirty="0" err="1">
                <a:solidFill>
                  <a:srgbClr val="FFFF00"/>
                </a:solidFill>
              </a:rPr>
              <a:t>переключають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клітину</a:t>
            </a:r>
            <a:r>
              <a:rPr lang="ru-RU" sz="2800" dirty="0">
                <a:solidFill>
                  <a:srgbClr val="FFFF00"/>
                </a:solidFill>
              </a:rPr>
              <a:t> на синтез </a:t>
            </a:r>
            <a:r>
              <a:rPr lang="ru-RU" sz="2800" dirty="0" err="1">
                <a:solidFill>
                  <a:srgbClr val="FFFF00"/>
                </a:solidFill>
              </a:rPr>
              <a:t>зрілих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часток</a:t>
            </a:r>
            <a:r>
              <a:rPr lang="ru-RU" sz="2800" dirty="0">
                <a:solidFill>
                  <a:srgbClr val="FFFF00"/>
                </a:solidFill>
              </a:rPr>
              <a:t> — </a:t>
            </a:r>
            <a:r>
              <a:rPr lang="ru-RU" sz="2800" dirty="0" err="1">
                <a:solidFill>
                  <a:srgbClr val="FFFF00"/>
                </a:solidFill>
              </a:rPr>
              <a:t>віріонів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Поширені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всюди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Викликають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хвороби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рослин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тварин</a:t>
            </a:r>
            <a:r>
              <a:rPr lang="ru-RU" sz="2800" dirty="0">
                <a:solidFill>
                  <a:srgbClr val="FFFF00"/>
                </a:solidFill>
              </a:rPr>
              <a:t> і </a:t>
            </a:r>
            <a:r>
              <a:rPr lang="ru-RU" sz="2800" dirty="0" err="1">
                <a:solidFill>
                  <a:srgbClr val="FFFF00"/>
                </a:solidFill>
              </a:rPr>
              <a:t>людини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Існує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декілька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механізмів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антивірусного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захисту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організму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людини</a:t>
            </a:r>
            <a:r>
              <a:rPr lang="ru-RU" sz="2800" dirty="0">
                <a:solidFill>
                  <a:srgbClr val="FFFF00"/>
                </a:solidFill>
              </a:rPr>
              <a:t>. Один </a:t>
            </a:r>
            <a:r>
              <a:rPr lang="ru-RU" sz="2800" dirty="0" err="1">
                <a:solidFill>
                  <a:srgbClr val="FFFF00"/>
                </a:solidFill>
              </a:rPr>
              <a:t>із</a:t>
            </a:r>
            <a:r>
              <a:rPr lang="ru-RU" sz="2800" dirty="0">
                <a:solidFill>
                  <a:srgbClr val="FFFF00"/>
                </a:solidFill>
              </a:rPr>
              <a:t> них — синтез </a:t>
            </a:r>
            <a:r>
              <a:rPr lang="ru-RU" sz="2800" dirty="0" err="1">
                <a:solidFill>
                  <a:srgbClr val="FFFF00"/>
                </a:solidFill>
              </a:rPr>
              <a:t>інтерферону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протеїну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бере</a:t>
            </a:r>
            <a:r>
              <a:rPr lang="ru-RU" sz="2800" dirty="0">
                <a:solidFill>
                  <a:srgbClr val="FFFF00"/>
                </a:solidFill>
              </a:rPr>
              <a:t> участь в </a:t>
            </a:r>
            <a:r>
              <a:rPr lang="ru-RU" sz="2800" dirty="0" err="1">
                <a:solidFill>
                  <a:srgbClr val="FFFF00"/>
                </a:solidFill>
              </a:rPr>
              <a:t>блокуванні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розповсюдження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інфекції</a:t>
            </a:r>
            <a:r>
              <a:rPr lang="ru-RU" sz="2800" dirty="0">
                <a:solidFill>
                  <a:srgbClr val="FFFF00"/>
                </a:solidFill>
              </a:rPr>
              <a:t> між </a:t>
            </a:r>
            <a:r>
              <a:rPr lang="ru-RU" sz="2800" dirty="0" err="1">
                <a:solidFill>
                  <a:srgbClr val="FFFF00"/>
                </a:solidFill>
              </a:rPr>
              <a:t>сусідніми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клітинами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Розділ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біології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вивчає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називається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вірусологією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8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7" y="1935591"/>
            <a:ext cx="908906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2002 року в </a:t>
            </a:r>
            <a:r>
              <a:rPr lang="ru-RU" sz="3600" dirty="0" err="1">
                <a:solidFill>
                  <a:srgbClr val="002060"/>
                </a:solidFill>
              </a:rPr>
              <a:t>університеті</a:t>
            </a:r>
            <a:r>
              <a:rPr lang="ru-RU" sz="3600" dirty="0">
                <a:solidFill>
                  <a:srgbClr val="002060"/>
                </a:solidFill>
              </a:rPr>
              <a:t> Нью-Йорку </a:t>
            </a:r>
            <a:r>
              <a:rPr lang="ru-RU" sz="3600" dirty="0" err="1">
                <a:solidFill>
                  <a:srgbClr val="002060"/>
                </a:solidFill>
              </a:rPr>
              <a:t>був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створений</a:t>
            </a:r>
            <a:r>
              <a:rPr lang="ru-RU" sz="3600" dirty="0">
                <a:solidFill>
                  <a:srgbClr val="002060"/>
                </a:solidFill>
              </a:rPr>
              <a:t> перший </a:t>
            </a:r>
            <a:r>
              <a:rPr lang="ru-RU" sz="3600" dirty="0" err="1">
                <a:solidFill>
                  <a:srgbClr val="002060"/>
                </a:solidFill>
              </a:rPr>
              <a:t>синтетичний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вірус</a:t>
            </a:r>
            <a:r>
              <a:rPr lang="ru-RU" sz="3600" dirty="0">
                <a:solidFill>
                  <a:srgbClr val="002060"/>
                </a:solidFill>
              </a:rPr>
              <a:t> — аналог природного </a:t>
            </a:r>
            <a:r>
              <a:rPr lang="ru-RU" sz="3600" dirty="0" err="1">
                <a:solidFill>
                  <a:srgbClr val="002060"/>
                </a:solidFill>
              </a:rPr>
              <a:t>вірусу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поліомієліту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020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861048"/>
            <a:ext cx="2857500" cy="287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8995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" y="1566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9180"/>
            <a:ext cx="91372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процесі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вивчення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природи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вірусів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відкриття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їх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Дмитром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Івановським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(1892)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формувалися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уявлення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віруси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як про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дрібні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організми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Епітет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фільтрівний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згодом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відкинутий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тому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стали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відомі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фільтрівні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форми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стадії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звичайних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бактерій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потім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фільтрівні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види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бактерій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Найправдоподібнішою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є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гіпотеза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про те,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віруси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походять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з «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утікача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нуклеїнової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кислоти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тобто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нуклеїнової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кислоти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набула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спроможність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реплікуватись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незалежно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тієї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клітини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якої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виникла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хоча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при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цьому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передбачається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така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ДНК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реплікується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використанням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структур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цієї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іншої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клітин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підставі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дослідів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фільтрації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через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градуйовані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лінійні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фільтри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визначені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розміри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вірусів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Виявилося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розмір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найдрібніших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них становив 20-30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нанометрів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найбільших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— 300—400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нанометрів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процесі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подальшої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еволюції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вірусів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змінювалася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форма,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аніж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хімічна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будова</a:t>
            </a: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6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147" y="332656"/>
            <a:ext cx="9144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Розміри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більшості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коливаються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від</a:t>
            </a:r>
            <a:r>
              <a:rPr lang="ru-RU" sz="2800" dirty="0">
                <a:solidFill>
                  <a:srgbClr val="FFFF00"/>
                </a:solidFill>
              </a:rPr>
              <a:t> 10 до 300 </a:t>
            </a:r>
            <a:r>
              <a:rPr lang="ru-RU" sz="2800" dirty="0" err="1">
                <a:solidFill>
                  <a:srgbClr val="FFFF00"/>
                </a:solidFill>
              </a:rPr>
              <a:t>нм</a:t>
            </a:r>
            <a:r>
              <a:rPr lang="ru-RU" sz="2800" dirty="0">
                <a:solidFill>
                  <a:srgbClr val="FFFF00"/>
                </a:solidFill>
              </a:rPr>
              <a:t>. У </a:t>
            </a:r>
            <a:r>
              <a:rPr lang="ru-RU" sz="2800" dirty="0" err="1">
                <a:solidFill>
                  <a:srgbClr val="FFFF00"/>
                </a:solidFill>
              </a:rPr>
              <a:t>середньому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віруси</a:t>
            </a:r>
            <a:r>
              <a:rPr lang="ru-RU" sz="2800" dirty="0">
                <a:solidFill>
                  <a:srgbClr val="FFFF00"/>
                </a:solidFill>
              </a:rPr>
              <a:t> в 50 </a:t>
            </a:r>
            <a:r>
              <a:rPr lang="ru-RU" sz="2800" dirty="0" err="1">
                <a:solidFill>
                  <a:srgbClr val="FFFF00"/>
                </a:solidFill>
              </a:rPr>
              <a:t>разів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менші</a:t>
            </a:r>
            <a:r>
              <a:rPr lang="ru-RU" sz="2800" dirty="0">
                <a:solidFill>
                  <a:srgbClr val="FFFF00"/>
                </a:solidFill>
              </a:rPr>
              <a:t> за </a:t>
            </a:r>
            <a:r>
              <a:rPr lang="ru-RU" sz="2800" dirty="0" err="1">
                <a:solidFill>
                  <a:srgbClr val="FFFF00"/>
                </a:solidFill>
              </a:rPr>
              <a:t>бактерій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Їх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неможливо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побачити</a:t>
            </a:r>
            <a:r>
              <a:rPr lang="ru-RU" sz="2800" dirty="0">
                <a:solidFill>
                  <a:srgbClr val="FFFF00"/>
                </a:solidFill>
              </a:rPr>
              <a:t> у </a:t>
            </a:r>
            <a:r>
              <a:rPr lang="ru-RU" sz="2800" dirty="0" err="1">
                <a:solidFill>
                  <a:srgbClr val="FFFF00"/>
                </a:solidFill>
              </a:rPr>
              <a:t>оптичний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мікроскоп</a:t>
            </a:r>
            <a:r>
              <a:rPr lang="ru-RU" sz="2800" dirty="0">
                <a:solidFill>
                  <a:srgbClr val="FFFF00"/>
                </a:solidFill>
              </a:rPr>
              <a:t>, тому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їх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розмір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менший</a:t>
            </a:r>
            <a:r>
              <a:rPr lang="ru-RU" sz="2800" dirty="0">
                <a:solidFill>
                  <a:srgbClr val="FFFF00"/>
                </a:solidFill>
              </a:rPr>
              <a:t> за </a:t>
            </a:r>
            <a:r>
              <a:rPr lang="ru-RU" sz="2800" dirty="0" err="1">
                <a:solidFill>
                  <a:srgbClr val="FFFF00"/>
                </a:solidFill>
              </a:rPr>
              <a:t>довжину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світлової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хвилі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667" l="5667" r="9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1761">
            <a:off x="179512" y="2132856"/>
            <a:ext cx="4877397" cy="4877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3" b="92608" l="22000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601">
            <a:off x="4731556" y="1681012"/>
            <a:ext cx="3737899" cy="33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59" y="1619801"/>
            <a:ext cx="885698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Віруси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складаються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різноманітних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компонентів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Серцевина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білкова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оболонка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додаткова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ліпопротеїдна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оболонка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6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Серцевина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генетичний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(ДНК </a:t>
            </a:r>
            <a:r>
              <a:rPr lang="ru-RU" sz="2400" dirty="0" err="1"/>
              <a:t>або</a:t>
            </a:r>
            <a:r>
              <a:rPr lang="ru-RU" sz="2400" dirty="0"/>
              <a:t> РНК). </a:t>
            </a:r>
            <a:r>
              <a:rPr lang="ru-RU" sz="2400" dirty="0" err="1"/>
              <a:t>Генетичний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err="1"/>
              <a:t>вірусу</a:t>
            </a:r>
            <a:r>
              <a:rPr lang="ru-RU" sz="2400" dirty="0"/>
              <a:t> </a:t>
            </a:r>
            <a:r>
              <a:rPr lang="ru-RU" sz="2400" dirty="0" err="1"/>
              <a:t>кодує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(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Тютюнової</a:t>
            </a:r>
            <a:r>
              <a:rPr lang="ru-RU" sz="2400" dirty="0"/>
              <a:t> </a:t>
            </a:r>
            <a:r>
              <a:rPr lang="ru-RU" sz="2400" dirty="0" err="1"/>
              <a:t>Мозаїки</a:t>
            </a:r>
            <a:r>
              <a:rPr lang="ru-RU" sz="2400" dirty="0"/>
              <a:t>) до </a:t>
            </a:r>
            <a:r>
              <a:rPr lang="ru-RU" sz="2400" dirty="0" err="1"/>
              <a:t>сотень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 (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Віспи</a:t>
            </a:r>
            <a:r>
              <a:rPr lang="ru-RU" sz="2400" dirty="0"/>
              <a:t>, </a:t>
            </a:r>
            <a:r>
              <a:rPr lang="ru-RU" sz="2400" dirty="0" err="1"/>
              <a:t>більше</a:t>
            </a:r>
            <a:r>
              <a:rPr lang="ru-RU" sz="2400" dirty="0"/>
              <a:t> 100 </a:t>
            </a:r>
            <a:r>
              <a:rPr lang="ru-RU" sz="2400" dirty="0" err="1"/>
              <a:t>генів</a:t>
            </a:r>
            <a:r>
              <a:rPr lang="ru-RU" sz="2400" dirty="0"/>
              <a:t>). </a:t>
            </a:r>
            <a:r>
              <a:rPr lang="ru-RU" sz="2400" dirty="0" err="1"/>
              <a:t>Необхідний</a:t>
            </a:r>
            <a:r>
              <a:rPr lang="ru-RU" sz="2400" dirty="0"/>
              <a:t> </a:t>
            </a:r>
            <a:r>
              <a:rPr lang="ru-RU" sz="2400" dirty="0" err="1"/>
              <a:t>мінімум</a:t>
            </a:r>
            <a:r>
              <a:rPr lang="ru-RU" sz="2400" dirty="0"/>
              <a:t> — </a:t>
            </a:r>
            <a:r>
              <a:rPr lang="ru-RU" sz="2400" dirty="0" err="1"/>
              <a:t>гени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кодують</a:t>
            </a:r>
            <a:r>
              <a:rPr lang="ru-RU" sz="2400" dirty="0"/>
              <a:t> </a:t>
            </a:r>
            <a:r>
              <a:rPr lang="ru-RU" sz="2400" dirty="0" err="1"/>
              <a:t>вірус-специфічну</a:t>
            </a:r>
            <a:r>
              <a:rPr lang="ru-RU" sz="2400" dirty="0"/>
              <a:t> </a:t>
            </a:r>
            <a:r>
              <a:rPr lang="ru-RU" sz="2400" dirty="0" err="1"/>
              <a:t>полімеразу</a:t>
            </a:r>
            <a:r>
              <a:rPr lang="ru-RU" sz="2400" dirty="0"/>
              <a:t> та </a:t>
            </a:r>
            <a:r>
              <a:rPr lang="ru-RU" sz="2400" dirty="0" err="1"/>
              <a:t>структурні</a:t>
            </a:r>
            <a:r>
              <a:rPr lang="ru-RU" sz="2400" dirty="0"/>
              <a:t> </a:t>
            </a:r>
            <a:r>
              <a:rPr lang="ru-RU" sz="2400" dirty="0" err="1"/>
              <a:t>білки</a:t>
            </a:r>
            <a:r>
              <a:rPr lang="ru-RU" sz="2400" dirty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ілкова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оболонка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капсидом</a:t>
            </a:r>
            <a:r>
              <a:rPr lang="ru-RU" sz="2400" dirty="0"/>
              <a:t>. </a:t>
            </a:r>
            <a:r>
              <a:rPr lang="ru-RU" sz="2400" dirty="0" err="1"/>
              <a:t>Оболонка</a:t>
            </a:r>
            <a:r>
              <a:rPr lang="ru-RU" sz="2400" dirty="0"/>
              <a:t> часто </a:t>
            </a:r>
            <a:r>
              <a:rPr lang="ru-RU" sz="2400" dirty="0" err="1"/>
              <a:t>побудована</a:t>
            </a:r>
            <a:r>
              <a:rPr lang="ru-RU" sz="2400" dirty="0"/>
              <a:t> з </a:t>
            </a:r>
            <a:r>
              <a:rPr lang="ru-RU" sz="2400" dirty="0" err="1"/>
              <a:t>ідентичних</a:t>
            </a:r>
            <a:r>
              <a:rPr lang="ru-RU" sz="2400" dirty="0"/>
              <a:t> </a:t>
            </a:r>
            <a:r>
              <a:rPr lang="ru-RU" sz="2400" dirty="0" err="1"/>
              <a:t>повторюваних</a:t>
            </a:r>
            <a:r>
              <a:rPr lang="ru-RU" sz="2400" dirty="0"/>
              <a:t> </a:t>
            </a:r>
            <a:r>
              <a:rPr lang="ru-RU" sz="2400" dirty="0" err="1"/>
              <a:t>субодиниць</a:t>
            </a:r>
            <a:r>
              <a:rPr lang="ru-RU" sz="2400" dirty="0"/>
              <a:t> — </a:t>
            </a:r>
            <a:r>
              <a:rPr lang="ru-RU" sz="2400" dirty="0" err="1"/>
              <a:t>капсомерів</a:t>
            </a:r>
            <a:r>
              <a:rPr lang="ru-RU" sz="2400" dirty="0"/>
              <a:t>. </a:t>
            </a:r>
            <a:r>
              <a:rPr lang="ru-RU" sz="2400" dirty="0" err="1"/>
              <a:t>Капсомери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з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симетрією</a:t>
            </a:r>
            <a:r>
              <a:rPr lang="ru-RU" sz="2400" dirty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одаткова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ліпопротеїдна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оболонка</a:t>
            </a:r>
            <a:r>
              <a:rPr lang="ru-RU" sz="2400" dirty="0"/>
              <a:t>. </a:t>
            </a:r>
            <a:r>
              <a:rPr lang="ru-RU" sz="2400" dirty="0" err="1"/>
              <a:t>Ліпідна</a:t>
            </a:r>
            <a:r>
              <a:rPr lang="ru-RU" sz="2400" dirty="0"/>
              <a:t> </a:t>
            </a:r>
            <a:r>
              <a:rPr lang="ru-RU" sz="2400" dirty="0" err="1"/>
              <a:t>оболонка</a:t>
            </a:r>
            <a:r>
              <a:rPr lang="ru-RU" sz="2400" dirty="0"/>
              <a:t> походить з </a:t>
            </a:r>
            <a:r>
              <a:rPr lang="ru-RU" sz="2400" dirty="0" err="1"/>
              <a:t>плазматичної</a:t>
            </a:r>
            <a:r>
              <a:rPr lang="ru-RU" sz="2400" dirty="0"/>
              <a:t> </a:t>
            </a:r>
            <a:r>
              <a:rPr lang="ru-RU" sz="2400" dirty="0" err="1"/>
              <a:t>мембрани</a:t>
            </a:r>
            <a:r>
              <a:rPr lang="ru-RU" sz="2400" dirty="0"/>
              <a:t> </a:t>
            </a:r>
            <a:r>
              <a:rPr lang="ru-RU" sz="2400" dirty="0" err="1"/>
              <a:t>клітини-хазяїна</a:t>
            </a:r>
            <a:r>
              <a:rPr lang="ru-RU" sz="2400" dirty="0"/>
              <a:t> та </a:t>
            </a:r>
            <a:r>
              <a:rPr lang="ru-RU" sz="2400" dirty="0" err="1"/>
              <a:t>зустрічається</a:t>
            </a:r>
            <a:r>
              <a:rPr lang="ru-RU" sz="2400" dirty="0"/>
              <a:t> в </a:t>
            </a:r>
            <a:r>
              <a:rPr lang="ru-RU" sz="2400" dirty="0" err="1"/>
              <a:t>порівняно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 (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, </a:t>
            </a:r>
            <a:r>
              <a:rPr lang="ru-RU" sz="2400" dirty="0" err="1"/>
              <a:t>вірус</a:t>
            </a:r>
            <a:r>
              <a:rPr lang="ru-RU" sz="2400" dirty="0"/>
              <a:t> герпесу). </a:t>
            </a:r>
            <a:r>
              <a:rPr lang="ru-RU" sz="2400" dirty="0" err="1"/>
              <a:t>Цілком</a:t>
            </a:r>
            <a:r>
              <a:rPr lang="ru-RU" sz="2400" dirty="0"/>
              <a:t> сформована </a:t>
            </a:r>
            <a:r>
              <a:rPr lang="ru-RU" sz="2400" dirty="0" err="1"/>
              <a:t>інфекційна</a:t>
            </a:r>
            <a:r>
              <a:rPr lang="ru-RU" sz="2400" dirty="0"/>
              <a:t> </a:t>
            </a:r>
            <a:r>
              <a:rPr lang="ru-RU" sz="2400" dirty="0" err="1"/>
              <a:t>вірусна</a:t>
            </a:r>
            <a:r>
              <a:rPr lang="ru-RU" sz="2400" dirty="0"/>
              <a:t>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віріоном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5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rgbClr val="000000"/>
      </a:dk1>
      <a:lt1>
        <a:srgbClr val="00B050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429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8</cp:revision>
  <dcterms:created xsi:type="dcterms:W3CDTF">2014-02-19T18:38:40Z</dcterms:created>
  <dcterms:modified xsi:type="dcterms:W3CDTF">2014-02-19T21:00:13Z</dcterms:modified>
</cp:coreProperties>
</file>