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366" autoAdjust="0"/>
    <p:restoredTop sz="94660"/>
  </p:normalViewPr>
  <p:slideViewPr>
    <p:cSldViewPr>
      <p:cViewPr varScale="1">
        <p:scale>
          <a:sx n="78" d="100"/>
          <a:sy n="78" d="100"/>
        </p:scale>
        <p:origin x="-7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CDC63-A02C-4023-98D5-4C6E7160EAE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D565-6C0F-490C-8D37-CF5E584C7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CDC63-A02C-4023-98D5-4C6E7160EAE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D565-6C0F-490C-8D37-CF5E584C7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CDC63-A02C-4023-98D5-4C6E7160EAE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D565-6C0F-490C-8D37-CF5E584C7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CDC63-A02C-4023-98D5-4C6E7160EAE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D565-6C0F-490C-8D37-CF5E584C7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CDC63-A02C-4023-98D5-4C6E7160EAE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D565-6C0F-490C-8D37-CF5E584C7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CDC63-A02C-4023-98D5-4C6E7160EAE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D565-6C0F-490C-8D37-CF5E584C7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CDC63-A02C-4023-98D5-4C6E7160EAE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D565-6C0F-490C-8D37-CF5E584C7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CDC63-A02C-4023-98D5-4C6E7160EAE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D565-6C0F-490C-8D37-CF5E584C7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CDC63-A02C-4023-98D5-4C6E7160EAE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D565-6C0F-490C-8D37-CF5E584C7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CDC63-A02C-4023-98D5-4C6E7160EAE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D565-6C0F-490C-8D37-CF5E584C7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CDC63-A02C-4023-98D5-4C6E7160EAE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D565-6C0F-490C-8D37-CF5E584C7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CDC63-A02C-4023-98D5-4C6E7160EAE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ED565-6C0F-490C-8D37-CF5E584C7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6600" b="1" i="1" dirty="0" err="1">
                <a:latin typeface="Arial Narrow" pitchFamily="34" charset="0"/>
              </a:rPr>
              <a:t>Вплив</a:t>
            </a:r>
            <a:r>
              <a:rPr lang="ru-RU" sz="6600" b="1" i="1" dirty="0">
                <a:latin typeface="Arial Narrow" pitchFamily="34" charset="0"/>
              </a:rPr>
              <a:t> </a:t>
            </a:r>
            <a:r>
              <a:rPr lang="ru-RU" sz="6600" b="1" i="1" dirty="0" err="1">
                <a:latin typeface="Arial Narrow" pitchFamily="34" charset="0"/>
              </a:rPr>
              <a:t>паління</a:t>
            </a:r>
            <a:r>
              <a:rPr lang="ru-RU" sz="6600" b="1" i="1" dirty="0">
                <a:latin typeface="Arial Narrow" pitchFamily="34" charset="0"/>
              </a:rPr>
              <a:t> на </a:t>
            </a:r>
            <a:r>
              <a:rPr lang="ru-RU" sz="6600" b="1" i="1" dirty="0" err="1">
                <a:latin typeface="Arial Narrow" pitchFamily="34" charset="0"/>
              </a:rPr>
              <a:t>плід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1000" b="-3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285728"/>
            <a:ext cx="5014890" cy="492922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>
                <a:latin typeface="Arial Narrow" pitchFamily="34" charset="0"/>
              </a:rPr>
              <a:t>Паління</a:t>
            </a:r>
            <a:r>
              <a:rPr lang="ru-RU" b="1" dirty="0">
                <a:latin typeface="Arial Narrow" pitchFamily="34" charset="0"/>
              </a:rPr>
              <a:t>, </a:t>
            </a:r>
            <a:r>
              <a:rPr lang="ru-RU" b="1" dirty="0" err="1">
                <a:latin typeface="Arial Narrow" pitchFamily="34" charset="0"/>
              </a:rPr>
              <a:t>нажаль</a:t>
            </a:r>
            <a:r>
              <a:rPr lang="ru-RU" b="1" dirty="0">
                <a:latin typeface="Arial Narrow" pitchFamily="34" charset="0"/>
              </a:rPr>
              <a:t>, </a:t>
            </a:r>
            <a:r>
              <a:rPr lang="ru-RU" b="1" dirty="0" err="1">
                <a:latin typeface="Arial Narrow" pitchFamily="34" charset="0"/>
              </a:rPr>
              <a:t>найпоширеніша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шкідлива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звичка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серед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вагітних</a:t>
            </a:r>
            <a:r>
              <a:rPr lang="ru-RU" b="1" dirty="0">
                <a:latin typeface="Arial Narrow" pitchFamily="34" charset="0"/>
              </a:rPr>
              <a:t> на </a:t>
            </a:r>
            <a:r>
              <a:rPr lang="ru-RU" b="1" dirty="0" err="1">
                <a:latin typeface="Arial Narrow" pitchFamily="34" charset="0"/>
              </a:rPr>
              <a:t>Україні</a:t>
            </a:r>
            <a:r>
              <a:rPr lang="ru-RU" b="1" dirty="0">
                <a:latin typeface="Arial Narrow" pitchFamily="34" charset="0"/>
              </a:rPr>
              <a:t>. Не </a:t>
            </a:r>
            <a:r>
              <a:rPr lang="ru-RU" b="1" dirty="0" err="1">
                <a:latin typeface="Arial Narrow" pitchFamily="34" charset="0"/>
              </a:rPr>
              <a:t>зважаючи</a:t>
            </a:r>
            <a:r>
              <a:rPr lang="ru-RU" b="1" dirty="0">
                <a:latin typeface="Arial Narrow" pitchFamily="34" charset="0"/>
              </a:rPr>
              <a:t> на пропаганду </a:t>
            </a:r>
            <a:r>
              <a:rPr lang="ru-RU" b="1" dirty="0" err="1">
                <a:latin typeface="Arial Narrow" pitchFamily="34" charset="0"/>
              </a:rPr>
              <a:t>шкідливості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паління</a:t>
            </a:r>
            <a:r>
              <a:rPr lang="ru-RU" b="1" dirty="0">
                <a:latin typeface="Arial Narrow" pitchFamily="34" charset="0"/>
              </a:rPr>
              <a:t> для </a:t>
            </a:r>
            <a:r>
              <a:rPr lang="ru-RU" b="1" dirty="0" err="1">
                <a:latin typeface="Arial Narrow" pitchFamily="34" charset="0"/>
              </a:rPr>
              <a:t>здоров’я</a:t>
            </a:r>
            <a:r>
              <a:rPr lang="ru-RU" b="1" dirty="0">
                <a:latin typeface="Arial Narrow" pitchFamily="34" charset="0"/>
              </a:rPr>
              <a:t>, </a:t>
            </a:r>
            <a:r>
              <a:rPr lang="ru-RU" b="1" dirty="0" err="1">
                <a:latin typeface="Arial Narrow" pitchFamily="34" charset="0"/>
              </a:rPr>
              <a:t>відсоток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курячих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жінок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останнім</a:t>
            </a:r>
            <a:r>
              <a:rPr lang="ru-RU" b="1" dirty="0">
                <a:latin typeface="Arial Narrow" pitchFamily="34" charset="0"/>
              </a:rPr>
              <a:t> часом сильно </a:t>
            </a:r>
            <a:r>
              <a:rPr lang="ru-RU" b="1" dirty="0" err="1">
                <a:latin typeface="Arial Narrow" pitchFamily="34" charset="0"/>
              </a:rPr>
              <a:t>збільшився</a:t>
            </a:r>
            <a:r>
              <a:rPr lang="ru-RU" b="1" dirty="0">
                <a:latin typeface="Arial Narrow" pitchFamily="34" charset="0"/>
              </a:rPr>
              <a:t>. </a:t>
            </a:r>
            <a:r>
              <a:rPr lang="ru-RU" b="1" dirty="0" err="1">
                <a:latin typeface="Arial Narrow" pitchFamily="34" charset="0"/>
              </a:rPr>
              <a:t>Ще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сильніше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збільшився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відсоток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дівчат-підлітків</a:t>
            </a:r>
            <a:r>
              <a:rPr lang="ru-RU" b="1" dirty="0">
                <a:latin typeface="Arial Narrow" pitchFamily="34" charset="0"/>
              </a:rPr>
              <a:t>, </a:t>
            </a:r>
            <a:r>
              <a:rPr lang="ru-RU" b="1" dirty="0" err="1">
                <a:latin typeface="Arial Narrow" pitchFamily="34" charset="0"/>
              </a:rPr>
              <a:t>що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палять</a:t>
            </a:r>
            <a:r>
              <a:rPr lang="ru-RU" b="1" dirty="0">
                <a:latin typeface="Arial Narrow" pitchFamily="34" charset="0"/>
              </a:rPr>
              <a:t>, </a:t>
            </a:r>
            <a:r>
              <a:rPr lang="ru-RU" b="1" dirty="0" err="1">
                <a:latin typeface="Arial Narrow" pitchFamily="34" charset="0"/>
              </a:rPr>
              <a:t>він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перевищує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навіть</a:t>
            </a:r>
            <a:r>
              <a:rPr lang="ru-RU" b="1" dirty="0">
                <a:latin typeface="Arial Narrow" pitchFamily="34" charset="0"/>
              </a:rPr>
              <a:t> процент курящих </a:t>
            </a:r>
            <a:r>
              <a:rPr lang="ru-RU" b="1" dirty="0" err="1">
                <a:latin typeface="Arial Narrow" pitchFamily="34" charset="0"/>
              </a:rPr>
              <a:t>юнаків</a:t>
            </a:r>
            <a:r>
              <a:rPr lang="ru-RU" b="1" dirty="0">
                <a:latin typeface="Arial Narrow" pitchFamily="34" charset="0"/>
              </a:rPr>
              <a:t>. </a:t>
            </a:r>
            <a:r>
              <a:rPr lang="ru-RU" b="1" dirty="0" err="1">
                <a:latin typeface="Arial Narrow" pitchFamily="34" charset="0"/>
              </a:rPr>
              <a:t>Хоч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паління</a:t>
            </a:r>
            <a:r>
              <a:rPr lang="ru-RU" b="1" dirty="0">
                <a:latin typeface="Arial Narrow" pitchFamily="34" charset="0"/>
              </a:rPr>
              <a:t> шкодить </a:t>
            </a:r>
            <a:r>
              <a:rPr lang="ru-RU" b="1" dirty="0" err="1">
                <a:latin typeface="Arial Narrow" pitchFamily="34" charset="0"/>
              </a:rPr>
              <a:t>і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здоров’ю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матері</a:t>
            </a:r>
            <a:r>
              <a:rPr lang="ru-RU" b="1" dirty="0">
                <a:latin typeface="Arial Narrow" pitchFamily="34" charset="0"/>
              </a:rPr>
              <a:t>, </a:t>
            </a:r>
            <a:r>
              <a:rPr lang="ru-RU" b="1" dirty="0" err="1">
                <a:latin typeface="Arial Narrow" pitchFamily="34" charset="0"/>
              </a:rPr>
              <a:t>і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майбутній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дитині</a:t>
            </a:r>
            <a:r>
              <a:rPr lang="ru-RU" b="1" dirty="0">
                <a:latin typeface="Arial Narrow" pitchFamily="34" charset="0"/>
              </a:rPr>
              <a:t>, </a:t>
            </a:r>
            <a:r>
              <a:rPr lang="ru-RU" b="1" dirty="0" err="1">
                <a:latin typeface="Arial Narrow" pitchFamily="34" charset="0"/>
              </a:rPr>
              <a:t>лише</a:t>
            </a:r>
            <a:r>
              <a:rPr lang="ru-RU" b="1" dirty="0">
                <a:latin typeface="Arial Narrow" pitchFamily="34" charset="0"/>
              </a:rPr>
              <a:t> 20% </a:t>
            </a:r>
            <a:r>
              <a:rPr lang="ru-RU" b="1" dirty="0" err="1">
                <a:latin typeface="Arial Narrow" pitchFamily="34" charset="0"/>
              </a:rPr>
              <a:t>жінок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відмовляються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від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паління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під</a:t>
            </a:r>
            <a:r>
              <a:rPr lang="ru-RU" b="1" dirty="0">
                <a:latin typeface="Arial Narrow" pitchFamily="34" charset="0"/>
              </a:rPr>
              <a:t> час </a:t>
            </a:r>
            <a:r>
              <a:rPr lang="ru-RU" b="1" dirty="0" err="1">
                <a:latin typeface="Arial Narrow" pitchFamily="34" charset="0"/>
              </a:rPr>
              <a:t>вагітності</a:t>
            </a:r>
            <a:r>
              <a:rPr lang="ru-RU" b="1" dirty="0">
                <a:latin typeface="Arial Narrow" pitchFamily="34" charset="0"/>
              </a:rPr>
              <a:t>.</a:t>
            </a:r>
            <a:r>
              <a:rPr lang="ru-RU" dirty="0">
                <a:latin typeface="Arial Narrow" pitchFamily="34" charset="0"/>
              </a:rPr>
              <a:t> </a:t>
            </a:r>
          </a:p>
        </p:txBody>
      </p:sp>
      <p:pic>
        <p:nvPicPr>
          <p:cNvPr id="4" name="Рисунок 3" descr="alkogol-i-beremennost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1428736"/>
            <a:ext cx="3143272" cy="23696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Рисунок 4" descr="images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58" y="4429132"/>
            <a:ext cx="3683732" cy="223837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Результати</a:t>
            </a:r>
            <a:r>
              <a:rPr lang="ru-RU" b="1" dirty="0"/>
              <a:t> </a:t>
            </a:r>
            <a:r>
              <a:rPr lang="ru-RU" b="1" dirty="0" err="1"/>
              <a:t>впливу</a:t>
            </a:r>
            <a:r>
              <a:rPr lang="ru-RU" b="1" dirty="0"/>
              <a:t> </a:t>
            </a:r>
            <a:r>
              <a:rPr lang="ru-RU" b="1" dirty="0" err="1"/>
              <a:t>куріння</a:t>
            </a:r>
            <a:r>
              <a:rPr lang="ru-RU" b="1" dirty="0"/>
              <a:t> на </a:t>
            </a:r>
            <a:r>
              <a:rPr lang="ru-RU" b="1" dirty="0" err="1"/>
              <a:t>плід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3543296" cy="607223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>
                <a:latin typeface="Arial Narrow" pitchFamily="34" charset="0"/>
              </a:rPr>
              <a:t>Найбільш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видимим</a:t>
            </a:r>
            <a:r>
              <a:rPr lang="ru-RU" b="1" dirty="0">
                <a:latin typeface="Arial Narrow" pitchFamily="34" charset="0"/>
              </a:rPr>
              <a:t> результатом </a:t>
            </a:r>
            <a:r>
              <a:rPr lang="ru-RU" b="1" dirty="0" err="1">
                <a:latin typeface="Arial Narrow" pitchFamily="34" charset="0"/>
              </a:rPr>
              <a:t>паління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під</a:t>
            </a:r>
            <a:r>
              <a:rPr lang="ru-RU" b="1" dirty="0">
                <a:latin typeface="Arial Narrow" pitchFamily="34" charset="0"/>
              </a:rPr>
              <a:t> час </a:t>
            </a:r>
            <a:r>
              <a:rPr lang="ru-RU" b="1" dirty="0" err="1">
                <a:latin typeface="Arial Narrow" pitchFamily="34" charset="0"/>
              </a:rPr>
              <a:t>вагітності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є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розвиток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гіпотрофії</a:t>
            </a:r>
            <a:r>
              <a:rPr lang="ru-RU" b="1" dirty="0">
                <a:latin typeface="Arial Narrow" pitchFamily="34" charset="0"/>
              </a:rPr>
              <a:t> плоду (</a:t>
            </a:r>
            <a:r>
              <a:rPr lang="ru-RU" b="1" dirty="0" err="1">
                <a:latin typeface="Arial Narrow" pitchFamily="34" charset="0"/>
              </a:rPr>
              <a:t>зменшення</a:t>
            </a:r>
            <a:r>
              <a:rPr lang="ru-RU" b="1" dirty="0">
                <a:latin typeface="Arial Narrow" pitchFamily="34" charset="0"/>
              </a:rPr>
              <a:t> росту </a:t>
            </a:r>
            <a:r>
              <a:rPr lang="ru-RU" b="1" dirty="0" err="1">
                <a:latin typeface="Arial Narrow" pitchFamily="34" charset="0"/>
              </a:rPr>
              <a:t>й</a:t>
            </a:r>
            <a:r>
              <a:rPr lang="ru-RU" b="1" dirty="0">
                <a:latin typeface="Arial Narrow" pitchFamily="34" charset="0"/>
              </a:rPr>
              <a:t> ваги плоду). </a:t>
            </a:r>
            <a:r>
              <a:rPr lang="ru-RU" b="1" dirty="0" err="1">
                <a:latin typeface="Arial Narrow" pitchFamily="34" charset="0"/>
              </a:rPr>
              <a:t>Це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пов’язано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з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тим</a:t>
            </a:r>
            <a:r>
              <a:rPr lang="ru-RU" b="1" dirty="0">
                <a:latin typeface="Arial Narrow" pitchFamily="34" charset="0"/>
              </a:rPr>
              <a:t>, </a:t>
            </a:r>
            <a:r>
              <a:rPr lang="ru-RU" b="1" dirty="0" err="1">
                <a:latin typeface="Arial Narrow" pitchFamily="34" charset="0"/>
              </a:rPr>
              <a:t>що</a:t>
            </a:r>
            <a:r>
              <a:rPr lang="ru-RU" b="1" dirty="0">
                <a:latin typeface="Arial Narrow" pitchFamily="34" charset="0"/>
              </a:rPr>
              <a:t> при </a:t>
            </a:r>
            <a:r>
              <a:rPr lang="ru-RU" b="1" dirty="0" err="1">
                <a:latin typeface="Arial Narrow" pitchFamily="34" charset="0"/>
              </a:rPr>
              <a:t>курінні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відбуваються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різні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порушенняі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і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плід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недоотримує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кисень</a:t>
            </a:r>
            <a:r>
              <a:rPr lang="ru-RU" b="1" dirty="0">
                <a:latin typeface="Arial Narrow" pitchFamily="34" charset="0"/>
              </a:rPr>
              <a:t> та </a:t>
            </a:r>
            <a:r>
              <a:rPr lang="ru-RU" b="1" dirty="0" err="1">
                <a:latin typeface="Arial Narrow" pitchFamily="34" charset="0"/>
              </a:rPr>
              <a:t>поживні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речовини</a:t>
            </a:r>
            <a:r>
              <a:rPr lang="ru-RU" b="1" dirty="0">
                <a:latin typeface="Arial Narrow" pitchFamily="34" charset="0"/>
              </a:rPr>
              <a:t>. Чим </a:t>
            </a:r>
            <a:r>
              <a:rPr lang="ru-RU" b="1" dirty="0" err="1">
                <a:latin typeface="Arial Narrow" pitchFamily="34" charset="0"/>
              </a:rPr>
              <a:t>більше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диму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вдихає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матір</a:t>
            </a:r>
            <a:r>
              <a:rPr lang="ru-RU" b="1" dirty="0">
                <a:latin typeface="Arial Narrow" pitchFamily="34" charset="0"/>
              </a:rPr>
              <a:t> (</a:t>
            </a:r>
            <a:r>
              <a:rPr lang="ru-RU" b="1" dirty="0" err="1">
                <a:latin typeface="Arial Narrow" pitchFamily="34" charset="0"/>
              </a:rPr>
              <a:t>навіть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якщо</a:t>
            </a:r>
            <a:r>
              <a:rPr lang="ru-RU" b="1" dirty="0">
                <a:latin typeface="Arial Narrow" pitchFamily="34" charset="0"/>
              </a:rPr>
              <a:t> вона сама не палить, </a:t>
            </a:r>
            <a:r>
              <a:rPr lang="ru-RU" b="1" dirty="0" err="1">
                <a:latin typeface="Arial Narrow" pitchFamily="34" charset="0"/>
              </a:rPr>
              <a:t>але</a:t>
            </a:r>
            <a:r>
              <a:rPr lang="ru-RU" b="1" dirty="0">
                <a:latin typeface="Arial Narrow" pitchFamily="34" charset="0"/>
              </a:rPr>
              <a:t> часто </a:t>
            </a:r>
            <a:r>
              <a:rPr lang="ru-RU" b="1" dirty="0" err="1">
                <a:latin typeface="Arial Narrow" pitchFamily="34" charset="0"/>
              </a:rPr>
              <a:t>знаходиться</a:t>
            </a:r>
            <a:r>
              <a:rPr lang="ru-RU" b="1" dirty="0">
                <a:latin typeface="Arial Narrow" pitchFamily="34" charset="0"/>
              </a:rPr>
              <a:t> в </a:t>
            </a:r>
            <a:r>
              <a:rPr lang="ru-RU" b="1" dirty="0" err="1">
                <a:latin typeface="Arial Narrow" pitchFamily="34" charset="0"/>
              </a:rPr>
              <a:t>прокуреному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приміщенні</a:t>
            </a:r>
            <a:r>
              <a:rPr lang="ru-RU" b="1" dirty="0">
                <a:latin typeface="Arial Narrow" pitchFamily="34" charset="0"/>
              </a:rPr>
              <a:t>, </a:t>
            </a:r>
            <a:r>
              <a:rPr lang="ru-RU" b="1" dirty="0" err="1">
                <a:latin typeface="Arial Narrow" pitchFamily="34" charset="0"/>
              </a:rPr>
              <a:t>тобто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є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пасивним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курцем</a:t>
            </a:r>
            <a:r>
              <a:rPr lang="ru-RU" b="1" dirty="0">
                <a:latin typeface="Arial Narrow" pitchFamily="34" charset="0"/>
              </a:rPr>
              <a:t>), </a:t>
            </a:r>
            <a:r>
              <a:rPr lang="ru-RU" b="1" dirty="0" err="1">
                <a:latin typeface="Arial Narrow" pitchFamily="34" charset="0"/>
              </a:rPr>
              <a:t>тим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більш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виражений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ступінь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гіпотрофії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в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дитини</a:t>
            </a:r>
            <a:r>
              <a:rPr lang="ru-RU" b="1" dirty="0">
                <a:latin typeface="Arial Narrow" pitchFamily="34" charset="0"/>
              </a:rPr>
              <a:t>.</a:t>
            </a:r>
          </a:p>
        </p:txBody>
      </p:sp>
      <p:pic>
        <p:nvPicPr>
          <p:cNvPr id="4" name="Рисунок 3" descr="images (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20" y="928670"/>
            <a:ext cx="3599410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58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7884" y="4357694"/>
            <a:ext cx="2631273" cy="17541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4525963"/>
          </a:xfrm>
        </p:spPr>
        <p:txBody>
          <a:bodyPr/>
          <a:lstStyle/>
          <a:p>
            <a:r>
              <a:rPr lang="ru-RU" b="1" dirty="0" err="1">
                <a:latin typeface="Arial Narrow" pitchFamily="34" charset="0"/>
              </a:rPr>
              <a:t>В</a:t>
            </a:r>
            <a:r>
              <a:rPr lang="ru-RU" b="1" dirty="0" err="1" smtClean="0">
                <a:latin typeface="Arial Narrow" pitchFamily="34" charset="0"/>
              </a:rPr>
              <a:t>агітні</a:t>
            </a:r>
            <a:r>
              <a:rPr lang="ru-RU" b="1" dirty="0" smtClean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жінки</a:t>
            </a:r>
            <a:r>
              <a:rPr lang="ru-RU" b="1" dirty="0">
                <a:latin typeface="Arial Narrow" pitchFamily="34" charset="0"/>
              </a:rPr>
              <a:t>, </a:t>
            </a:r>
            <a:r>
              <a:rPr lang="ru-RU" b="1" dirty="0" err="1">
                <a:latin typeface="Arial Narrow" pitchFamily="34" charset="0"/>
              </a:rPr>
              <a:t>що</a:t>
            </a:r>
            <a:r>
              <a:rPr lang="ru-RU" b="1" dirty="0">
                <a:latin typeface="Arial Narrow" pitchFamily="34" charset="0"/>
              </a:rPr>
              <a:t> не </a:t>
            </a:r>
            <a:r>
              <a:rPr lang="ru-RU" b="1" dirty="0" err="1">
                <a:latin typeface="Arial Narrow" pitchFamily="34" charset="0"/>
              </a:rPr>
              <a:t>палять</a:t>
            </a:r>
            <a:r>
              <a:rPr lang="ru-RU" b="1" dirty="0">
                <a:latin typeface="Arial Narrow" pitchFamily="34" charset="0"/>
              </a:rPr>
              <a:t>, </a:t>
            </a:r>
            <a:r>
              <a:rPr lang="ru-RU" b="1" dirty="0" err="1">
                <a:latin typeface="Arial Narrow" pitchFamily="34" charset="0"/>
              </a:rPr>
              <a:t>мають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уникати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прокурених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місць</a:t>
            </a:r>
            <a:r>
              <a:rPr lang="ru-RU" b="1" dirty="0">
                <a:latin typeface="Arial Narrow" pitchFamily="34" charset="0"/>
              </a:rPr>
              <a:t>. І, </a:t>
            </a:r>
            <a:r>
              <a:rPr lang="ru-RU" b="1" dirty="0" err="1">
                <a:latin typeface="Arial Narrow" pitchFamily="34" charset="0"/>
              </a:rPr>
              <a:t>якщо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хтось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із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родини</a:t>
            </a:r>
            <a:r>
              <a:rPr lang="ru-RU" b="1" dirty="0">
                <a:latin typeface="Arial Narrow" pitchFamily="34" charset="0"/>
              </a:rPr>
              <a:t> курить, </a:t>
            </a:r>
            <a:r>
              <a:rPr lang="ru-RU" b="1" dirty="0" err="1">
                <a:latin typeface="Arial Narrow" pitchFamily="34" charset="0"/>
              </a:rPr>
              <a:t>переконати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його</a:t>
            </a:r>
            <a:r>
              <a:rPr lang="ru-RU" b="1" dirty="0">
                <a:latin typeface="Arial Narrow" pitchFamily="34" charset="0"/>
              </a:rPr>
              <a:t> не </a:t>
            </a:r>
            <a:r>
              <a:rPr lang="ru-RU" b="1" dirty="0" err="1">
                <a:latin typeface="Arial Narrow" pitchFamily="34" charset="0"/>
              </a:rPr>
              <a:t>палити</a:t>
            </a:r>
            <a:r>
              <a:rPr lang="ru-RU" b="1" dirty="0">
                <a:latin typeface="Arial Narrow" pitchFamily="34" charset="0"/>
              </a:rPr>
              <a:t> в жилому </a:t>
            </a:r>
            <a:r>
              <a:rPr lang="ru-RU" b="1" dirty="0" err="1">
                <a:latin typeface="Arial Narrow" pitchFamily="34" charset="0"/>
              </a:rPr>
              <a:t>приміщенні</a:t>
            </a:r>
            <a:r>
              <a:rPr lang="ru-RU" b="1" dirty="0">
                <a:latin typeface="Arial Narrow" pitchFamily="34" charset="0"/>
              </a:rPr>
              <a:t>.</a:t>
            </a:r>
            <a:r>
              <a:rPr lang="ru-RU" dirty="0"/>
              <a:t> </a:t>
            </a:r>
          </a:p>
        </p:txBody>
      </p:sp>
      <p:pic>
        <p:nvPicPr>
          <p:cNvPr id="4" name="Рисунок 3" descr="passivnoe-kurenie-naskolko-ono-opasno-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1928802"/>
            <a:ext cx="3810701" cy="28622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Рисунок 4" descr="images (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58" y="2928934"/>
            <a:ext cx="1847850" cy="24765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Рисунок 5" descr="images (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7488" y="4000504"/>
            <a:ext cx="2028825" cy="22574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000636"/>
            <a:ext cx="8301038" cy="1571628"/>
          </a:xfrm>
        </p:spPr>
        <p:txBody>
          <a:bodyPr>
            <a:noAutofit/>
          </a:bodyPr>
          <a:lstStyle/>
          <a:p>
            <a:pPr algn="l"/>
            <a:r>
              <a:rPr lang="ru-RU" sz="2000" b="1" dirty="0" err="1">
                <a:latin typeface="Arial Narrow" pitchFamily="34" charset="0"/>
              </a:rPr>
              <a:t>Паління</a:t>
            </a:r>
            <a:r>
              <a:rPr lang="ru-RU" sz="2000" b="1" dirty="0">
                <a:latin typeface="Arial Narrow" pitchFamily="34" charset="0"/>
              </a:rPr>
              <a:t> </a:t>
            </a:r>
            <a:r>
              <a:rPr lang="ru-RU" sz="2000" b="1" dirty="0" err="1">
                <a:latin typeface="Arial Narrow" pitchFamily="34" charset="0"/>
              </a:rPr>
              <a:t>під</a:t>
            </a:r>
            <a:r>
              <a:rPr lang="ru-RU" sz="2000" b="1" dirty="0">
                <a:latin typeface="Arial Narrow" pitchFamily="34" charset="0"/>
              </a:rPr>
              <a:t> час </a:t>
            </a:r>
            <a:r>
              <a:rPr lang="ru-RU" sz="2000" b="1" dirty="0" err="1">
                <a:latin typeface="Arial Narrow" pitchFamily="34" charset="0"/>
              </a:rPr>
              <a:t>вагітності</a:t>
            </a:r>
            <a:r>
              <a:rPr lang="ru-RU" sz="2000" b="1" dirty="0">
                <a:latin typeface="Arial Narrow" pitchFamily="34" charset="0"/>
              </a:rPr>
              <a:t> </a:t>
            </a:r>
            <a:r>
              <a:rPr lang="ru-RU" sz="2000" b="1" dirty="0" err="1">
                <a:latin typeface="Arial Narrow" pitchFamily="34" charset="0"/>
              </a:rPr>
              <a:t>призводить</a:t>
            </a:r>
            <a:r>
              <a:rPr lang="ru-RU" sz="2000" b="1" dirty="0">
                <a:latin typeface="Arial Narrow" pitchFamily="34" charset="0"/>
              </a:rPr>
              <a:t> до </a:t>
            </a:r>
            <a:r>
              <a:rPr lang="ru-RU" sz="2000" b="1" dirty="0" err="1">
                <a:latin typeface="Arial Narrow" pitchFamily="34" charset="0"/>
              </a:rPr>
              <a:t>підвищення</a:t>
            </a:r>
            <a:r>
              <a:rPr lang="ru-RU" sz="2000" b="1" dirty="0">
                <a:latin typeface="Arial Narrow" pitchFamily="34" charset="0"/>
              </a:rPr>
              <a:t> </a:t>
            </a:r>
            <a:r>
              <a:rPr lang="ru-RU" sz="2000" b="1" dirty="0" err="1">
                <a:latin typeface="Arial Narrow" pitchFamily="34" charset="0"/>
              </a:rPr>
              <a:t>ризику</a:t>
            </a:r>
            <a:r>
              <a:rPr lang="ru-RU" sz="2000" b="1" dirty="0">
                <a:latin typeface="Arial Narrow" pitchFamily="34" charset="0"/>
              </a:rPr>
              <a:t> </a:t>
            </a:r>
            <a:r>
              <a:rPr lang="ru-RU" sz="2000" b="1" dirty="0" err="1">
                <a:latin typeface="Arial Narrow" pitchFamily="34" charset="0"/>
              </a:rPr>
              <a:t>передчасних</a:t>
            </a:r>
            <a:r>
              <a:rPr lang="ru-RU" sz="2000" b="1" dirty="0">
                <a:latin typeface="Arial Narrow" pitchFamily="34" charset="0"/>
              </a:rPr>
              <a:t> </a:t>
            </a:r>
            <a:r>
              <a:rPr lang="ru-RU" sz="2000" b="1" dirty="0" err="1">
                <a:latin typeface="Arial Narrow" pitchFamily="34" charset="0"/>
              </a:rPr>
              <a:t>пологів</a:t>
            </a:r>
            <a:r>
              <a:rPr lang="ru-RU" sz="2000" b="1" dirty="0">
                <a:latin typeface="Arial Narrow" pitchFamily="34" charset="0"/>
              </a:rPr>
              <a:t>, </a:t>
            </a:r>
            <a:r>
              <a:rPr lang="ru-RU" sz="2000" b="1" dirty="0" err="1">
                <a:latin typeface="Arial Narrow" pitchFamily="34" charset="0"/>
              </a:rPr>
              <a:t>передчасного</a:t>
            </a:r>
            <a:r>
              <a:rPr lang="ru-RU" sz="2000" b="1" dirty="0">
                <a:latin typeface="Arial Narrow" pitchFamily="34" charset="0"/>
              </a:rPr>
              <a:t> </a:t>
            </a:r>
            <a:r>
              <a:rPr lang="ru-RU" sz="2000" b="1" dirty="0" err="1">
                <a:latin typeface="Arial Narrow" pitchFamily="34" charset="0"/>
              </a:rPr>
              <a:t>відшарування</a:t>
            </a:r>
            <a:r>
              <a:rPr lang="ru-RU" sz="2000" b="1" dirty="0">
                <a:latin typeface="Arial Narrow" pitchFamily="34" charset="0"/>
              </a:rPr>
              <a:t> </a:t>
            </a:r>
            <a:r>
              <a:rPr lang="ru-RU" sz="2000" b="1" dirty="0" err="1">
                <a:latin typeface="Arial Narrow" pitchFamily="34" charset="0"/>
              </a:rPr>
              <a:t>дитячого</a:t>
            </a:r>
            <a:r>
              <a:rPr lang="ru-RU" sz="2000" b="1" dirty="0">
                <a:latin typeface="Arial Narrow" pitchFamily="34" charset="0"/>
              </a:rPr>
              <a:t> </a:t>
            </a:r>
            <a:r>
              <a:rPr lang="ru-RU" sz="2000" b="1" dirty="0" err="1">
                <a:latin typeface="Arial Narrow" pitchFamily="34" charset="0"/>
              </a:rPr>
              <a:t>місця</a:t>
            </a:r>
            <a:r>
              <a:rPr lang="ru-RU" sz="2000" b="1" dirty="0">
                <a:latin typeface="Arial Narrow" pitchFamily="34" charset="0"/>
              </a:rPr>
              <a:t> (</a:t>
            </a:r>
            <a:r>
              <a:rPr lang="ru-RU" sz="2000" b="1" dirty="0" err="1">
                <a:latin typeface="Arial Narrow" pitchFamily="34" charset="0"/>
              </a:rPr>
              <a:t>плаценти</a:t>
            </a:r>
            <a:r>
              <a:rPr lang="ru-RU" sz="2000" b="1" dirty="0">
                <a:latin typeface="Arial Narrow" pitchFamily="34" charset="0"/>
              </a:rPr>
              <a:t>). 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b="1" dirty="0"/>
          </a:p>
        </p:txBody>
      </p:sp>
      <p:pic>
        <p:nvPicPr>
          <p:cNvPr id="5" name="Рисунок 4" descr="mozhno-li-beremennim-brosat-kurit-sajt-dlja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76579">
            <a:off x="172901" y="554706"/>
            <a:ext cx="2008492" cy="2641852"/>
          </a:xfrm>
          <a:prstGeom prst="roundRect">
            <a:avLst>
              <a:gd name="adj" fmla="val 19252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5072066" y="1857364"/>
            <a:ext cx="38576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latin typeface="Arial Narrow" pitchFamily="34" charset="0"/>
              </a:rPr>
              <a:t>Вродженні</a:t>
            </a:r>
            <a:r>
              <a:rPr lang="ru-RU" sz="2400" b="1" dirty="0">
                <a:latin typeface="Arial Narrow" pitchFamily="34" charset="0"/>
              </a:rPr>
              <a:t> </a:t>
            </a:r>
            <a:r>
              <a:rPr lang="ru-RU" sz="2400" b="1" dirty="0" err="1">
                <a:latin typeface="Arial Narrow" pitchFamily="34" charset="0"/>
              </a:rPr>
              <a:t>дефекти</a:t>
            </a:r>
            <a:r>
              <a:rPr lang="ru-RU" sz="2400" b="1" dirty="0">
                <a:latin typeface="Arial Narrow" pitchFamily="34" charset="0"/>
              </a:rPr>
              <a:t> </a:t>
            </a:r>
            <a:r>
              <a:rPr lang="ru-RU" sz="2400" b="1" dirty="0" err="1">
                <a:latin typeface="Arial Narrow" pitchFamily="34" charset="0"/>
              </a:rPr>
              <a:t>серця</a:t>
            </a:r>
            <a:r>
              <a:rPr lang="ru-RU" sz="2400" b="1" dirty="0">
                <a:latin typeface="Arial Narrow" pitchFamily="34" charset="0"/>
              </a:rPr>
              <a:t>, головного </a:t>
            </a:r>
            <a:r>
              <a:rPr lang="ru-RU" sz="2400" b="1" dirty="0" err="1">
                <a:latin typeface="Arial Narrow" pitchFamily="34" charset="0"/>
              </a:rPr>
              <a:t>мозку</a:t>
            </a:r>
            <a:r>
              <a:rPr lang="ru-RU" sz="2400" b="1" dirty="0">
                <a:latin typeface="Arial Narrow" pitchFamily="34" charset="0"/>
              </a:rPr>
              <a:t> </a:t>
            </a:r>
            <a:r>
              <a:rPr lang="ru-RU" sz="2400" b="1" dirty="0" err="1">
                <a:latin typeface="Arial Narrow" pitchFamily="34" charset="0"/>
              </a:rPr>
              <a:t>частіше</a:t>
            </a:r>
            <a:r>
              <a:rPr lang="ru-RU" sz="2400" b="1" dirty="0">
                <a:latin typeface="Arial Narrow" pitchFamily="34" charset="0"/>
              </a:rPr>
              <a:t> </a:t>
            </a:r>
            <a:r>
              <a:rPr lang="ru-RU" sz="2400" b="1" dirty="0" err="1">
                <a:latin typeface="Arial Narrow" pitchFamily="34" charset="0"/>
              </a:rPr>
              <a:t>зустрічаються</a:t>
            </a:r>
            <a:r>
              <a:rPr lang="ru-RU" sz="2400" b="1" dirty="0">
                <a:latin typeface="Arial Narrow" pitchFamily="34" charset="0"/>
              </a:rPr>
              <a:t> в </a:t>
            </a:r>
            <a:r>
              <a:rPr lang="ru-RU" sz="2400" b="1" dirty="0" err="1">
                <a:latin typeface="Arial Narrow" pitchFamily="34" charset="0"/>
              </a:rPr>
              <a:t>дітей</a:t>
            </a:r>
            <a:r>
              <a:rPr lang="ru-RU" sz="2400" b="1" dirty="0">
                <a:latin typeface="Arial Narrow" pitchFamily="34" charset="0"/>
              </a:rPr>
              <a:t>, </a:t>
            </a:r>
            <a:r>
              <a:rPr lang="ru-RU" sz="2400" b="1" dirty="0" err="1">
                <a:latin typeface="Arial Narrow" pitchFamily="34" charset="0"/>
              </a:rPr>
              <a:t>чиї</a:t>
            </a:r>
            <a:r>
              <a:rPr lang="ru-RU" sz="2400" b="1" dirty="0">
                <a:latin typeface="Arial Narrow" pitchFamily="34" charset="0"/>
              </a:rPr>
              <a:t> </a:t>
            </a:r>
            <a:r>
              <a:rPr lang="ru-RU" sz="2400" b="1" dirty="0" err="1">
                <a:latin typeface="Arial Narrow" pitchFamily="34" charset="0"/>
              </a:rPr>
              <a:t>матері</a:t>
            </a:r>
            <a:r>
              <a:rPr lang="ru-RU" sz="2400" b="1" dirty="0">
                <a:latin typeface="Arial Narrow" pitchFamily="34" charset="0"/>
              </a:rPr>
              <a:t> палили </a:t>
            </a:r>
            <a:r>
              <a:rPr lang="ru-RU" sz="2400" b="1" dirty="0" err="1">
                <a:latin typeface="Arial Narrow" pitchFamily="34" charset="0"/>
              </a:rPr>
              <a:t>під</a:t>
            </a:r>
            <a:r>
              <a:rPr lang="ru-RU" sz="2400" b="1" dirty="0">
                <a:latin typeface="Arial Narrow" pitchFamily="34" charset="0"/>
              </a:rPr>
              <a:t> час </a:t>
            </a:r>
            <a:r>
              <a:rPr lang="ru-RU" sz="2400" b="1" dirty="0" err="1">
                <a:latin typeface="Arial Narrow" pitchFamily="34" charset="0"/>
              </a:rPr>
              <a:t>вагітності</a:t>
            </a:r>
            <a:r>
              <a:rPr lang="ru-RU" sz="2400" b="1" dirty="0">
                <a:latin typeface="Arial Narrow" pitchFamily="34" charset="0"/>
              </a:rPr>
              <a:t>. </a:t>
            </a:r>
            <a:r>
              <a:rPr lang="ru-RU" sz="2400" b="1" dirty="0" err="1">
                <a:latin typeface="Arial Narrow" pitchFamily="34" charset="0"/>
              </a:rPr>
              <a:t>Куріння</a:t>
            </a:r>
            <a:r>
              <a:rPr lang="ru-RU" sz="2400" b="1" dirty="0">
                <a:latin typeface="Arial Narrow" pitchFamily="34" charset="0"/>
              </a:rPr>
              <a:t> </a:t>
            </a:r>
            <a:r>
              <a:rPr lang="ru-RU" sz="2400" b="1" dirty="0" err="1">
                <a:latin typeface="Arial Narrow" pitchFamily="34" charset="0"/>
              </a:rPr>
              <a:t>матері</a:t>
            </a:r>
            <a:r>
              <a:rPr lang="ru-RU" sz="2400" b="1" dirty="0">
                <a:latin typeface="Arial Narrow" pitchFamily="34" charset="0"/>
              </a:rPr>
              <a:t> </a:t>
            </a:r>
            <a:r>
              <a:rPr lang="ru-RU" sz="2400" b="1" dirty="0" err="1">
                <a:latin typeface="Arial Narrow" pitchFamily="34" charset="0"/>
              </a:rPr>
              <a:t>може</a:t>
            </a:r>
            <a:r>
              <a:rPr lang="ru-RU" sz="2400" b="1" dirty="0">
                <a:latin typeface="Arial Narrow" pitchFamily="34" charset="0"/>
              </a:rPr>
              <a:t> </a:t>
            </a:r>
            <a:r>
              <a:rPr lang="ru-RU" sz="2400" b="1" dirty="0" err="1">
                <a:latin typeface="Arial Narrow" pitchFamily="34" charset="0"/>
              </a:rPr>
              <a:t>підвищити</a:t>
            </a:r>
            <a:r>
              <a:rPr lang="ru-RU" sz="2400" b="1" dirty="0">
                <a:latin typeface="Arial Narrow" pitchFamily="34" charset="0"/>
              </a:rPr>
              <a:t> </a:t>
            </a:r>
            <a:r>
              <a:rPr lang="ru-RU" sz="2400" b="1" dirty="0" err="1">
                <a:latin typeface="Arial Narrow" pitchFamily="34" charset="0"/>
              </a:rPr>
              <a:t>ризик</a:t>
            </a:r>
            <a:r>
              <a:rPr lang="ru-RU" sz="2400" b="1" dirty="0">
                <a:latin typeface="Arial Narrow" pitchFamily="34" charset="0"/>
              </a:rPr>
              <a:t> синдрому </a:t>
            </a:r>
            <a:r>
              <a:rPr lang="ru-RU" sz="2400" b="1" dirty="0" err="1">
                <a:latin typeface="Arial Narrow" pitchFamily="34" charset="0"/>
              </a:rPr>
              <a:t>раптової</a:t>
            </a:r>
            <a:r>
              <a:rPr lang="ru-RU" sz="2400" b="1" dirty="0">
                <a:latin typeface="Arial Narrow" pitchFamily="34" charset="0"/>
              </a:rPr>
              <a:t> </a:t>
            </a:r>
            <a:r>
              <a:rPr lang="ru-RU" sz="2400" b="1" dirty="0" err="1">
                <a:latin typeface="Arial Narrow" pitchFamily="34" charset="0"/>
              </a:rPr>
              <a:t>смерті</a:t>
            </a:r>
            <a:r>
              <a:rPr lang="ru-RU" sz="2400" b="1" dirty="0">
                <a:latin typeface="Arial Narrow" pitchFamily="34" charset="0"/>
              </a:rPr>
              <a:t> </a:t>
            </a:r>
            <a:r>
              <a:rPr lang="ru-RU" sz="2400" b="1" dirty="0" err="1">
                <a:latin typeface="Arial Narrow" pitchFamily="34" charset="0"/>
              </a:rPr>
              <a:t>новонародженого</a:t>
            </a:r>
            <a:r>
              <a:rPr lang="ru-RU" sz="2400" b="1" dirty="0">
                <a:latin typeface="Arial Narrow" pitchFamily="34" charset="0"/>
              </a:rPr>
              <a:t>.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86116" y="285728"/>
            <a:ext cx="5686436" cy="5840435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>
                <a:latin typeface="Arial Narrow" pitchFamily="34" charset="0"/>
              </a:rPr>
              <a:t>Крім</a:t>
            </a:r>
            <a:r>
              <a:rPr lang="ru-RU" b="1" dirty="0">
                <a:latin typeface="Arial Narrow" pitchFamily="34" charset="0"/>
              </a:rPr>
              <a:t> того, </a:t>
            </a:r>
            <a:r>
              <a:rPr lang="ru-RU" b="1" dirty="0" err="1">
                <a:latin typeface="Arial Narrow" pitchFamily="34" charset="0"/>
              </a:rPr>
              <a:t>діти</a:t>
            </a:r>
            <a:r>
              <a:rPr lang="ru-RU" b="1" dirty="0">
                <a:latin typeface="Arial Narrow" pitchFamily="34" charset="0"/>
              </a:rPr>
              <a:t> матерей, </a:t>
            </a:r>
            <a:r>
              <a:rPr lang="ru-RU" b="1" dirty="0" err="1">
                <a:latin typeface="Arial Narrow" pitchFamily="34" charset="0"/>
              </a:rPr>
              <a:t>які</a:t>
            </a:r>
            <a:r>
              <a:rPr lang="ru-RU" b="1" dirty="0">
                <a:latin typeface="Arial Narrow" pitchFamily="34" charset="0"/>
              </a:rPr>
              <a:t> не </a:t>
            </a:r>
            <a:r>
              <a:rPr lang="ru-RU" b="1" dirty="0" err="1">
                <a:latin typeface="Arial Narrow" pitchFamily="34" charset="0"/>
              </a:rPr>
              <a:t>кидають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палити</a:t>
            </a:r>
            <a:r>
              <a:rPr lang="ru-RU" b="1" dirty="0">
                <a:latin typeface="Arial Narrow" pitchFamily="34" charset="0"/>
              </a:rPr>
              <a:t>, </a:t>
            </a:r>
            <a:r>
              <a:rPr lang="ru-RU" b="1" dirty="0" err="1">
                <a:latin typeface="Arial Narrow" pitchFamily="34" charset="0"/>
              </a:rPr>
              <a:t>мають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невеликі</a:t>
            </a:r>
            <a:r>
              <a:rPr lang="ru-RU" b="1" dirty="0">
                <a:latin typeface="Arial Narrow" pitchFamily="34" charset="0"/>
              </a:rPr>
              <a:t>, </a:t>
            </a:r>
            <a:r>
              <a:rPr lang="ru-RU" b="1" dirty="0" err="1">
                <a:latin typeface="Arial Narrow" pitchFamily="34" charset="0"/>
              </a:rPr>
              <a:t>але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видимі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відхилення</a:t>
            </a:r>
            <a:r>
              <a:rPr lang="ru-RU" b="1" dirty="0">
                <a:latin typeface="Arial Narrow" pitchFamily="34" charset="0"/>
              </a:rPr>
              <a:t> в </a:t>
            </a:r>
            <a:r>
              <a:rPr lang="ru-RU" b="1" dirty="0" err="1">
                <a:latin typeface="Arial Narrow" pitchFamily="34" charset="0"/>
              </a:rPr>
              <a:t>фізичному</a:t>
            </a:r>
            <a:r>
              <a:rPr lang="ru-RU" b="1" dirty="0">
                <a:latin typeface="Arial Narrow" pitchFamily="34" charset="0"/>
              </a:rPr>
              <a:t> та </a:t>
            </a:r>
            <a:r>
              <a:rPr lang="ru-RU" b="1" dirty="0" err="1">
                <a:latin typeface="Arial Narrow" pitchFamily="34" charset="0"/>
              </a:rPr>
              <a:t>інтелектуальному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розвитку</a:t>
            </a:r>
            <a:r>
              <a:rPr lang="ru-RU" b="1" dirty="0">
                <a:latin typeface="Arial Narrow" pitchFamily="34" charset="0"/>
              </a:rPr>
              <a:t>. Як правило, вони </a:t>
            </a:r>
            <a:r>
              <a:rPr lang="ru-RU" b="1" dirty="0" err="1">
                <a:latin typeface="Arial Narrow" pitchFamily="34" charset="0"/>
              </a:rPr>
              <a:t>відстають</a:t>
            </a:r>
            <a:r>
              <a:rPr lang="ru-RU" b="1" dirty="0">
                <a:latin typeface="Arial Narrow" pitchFamily="34" charset="0"/>
              </a:rPr>
              <a:t> в </a:t>
            </a:r>
            <a:r>
              <a:rPr lang="ru-RU" b="1" dirty="0" err="1">
                <a:latin typeface="Arial Narrow" pitchFamily="34" charset="0"/>
              </a:rPr>
              <a:t>рості</a:t>
            </a:r>
            <a:r>
              <a:rPr lang="ru-RU" b="1" dirty="0">
                <a:latin typeface="Arial Narrow" pitchFamily="34" charset="0"/>
              </a:rPr>
              <a:t>, </a:t>
            </a:r>
            <a:r>
              <a:rPr lang="ru-RU" b="1" dirty="0" err="1">
                <a:latin typeface="Arial Narrow" pitchFamily="34" charset="0"/>
              </a:rPr>
              <a:t>частіше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хворіють</a:t>
            </a:r>
            <a:r>
              <a:rPr lang="ru-RU" b="1" dirty="0">
                <a:latin typeface="Arial Narrow" pitchFamily="34" charset="0"/>
              </a:rPr>
              <a:t>, </a:t>
            </a:r>
            <a:r>
              <a:rPr lang="ru-RU" b="1" dirty="0" err="1">
                <a:latin typeface="Arial Narrow" pitchFamily="34" charset="0"/>
              </a:rPr>
              <a:t>гірше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вчаться</a:t>
            </a:r>
            <a:r>
              <a:rPr lang="ru-RU" b="1" dirty="0">
                <a:latin typeface="Arial Narrow" pitchFamily="34" charset="0"/>
              </a:rPr>
              <a:t>. </a:t>
            </a:r>
            <a:r>
              <a:rPr lang="ru-RU" b="1" dirty="0" err="1">
                <a:latin typeface="Arial Narrow" pitchFamily="34" charset="0"/>
              </a:rPr>
              <a:t>Це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пов’язано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з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тим</a:t>
            </a:r>
            <a:r>
              <a:rPr lang="ru-RU" b="1" dirty="0">
                <a:latin typeface="Arial Narrow" pitchFamily="34" charset="0"/>
              </a:rPr>
              <a:t>, </a:t>
            </a:r>
            <a:r>
              <a:rPr lang="ru-RU" b="1" dirty="0" err="1">
                <a:latin typeface="Arial Narrow" pitchFamily="34" charset="0"/>
              </a:rPr>
              <a:t>що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під</a:t>
            </a:r>
            <a:r>
              <a:rPr lang="ru-RU" b="1" dirty="0">
                <a:latin typeface="Arial Narrow" pitchFamily="34" charset="0"/>
              </a:rPr>
              <a:t> час </a:t>
            </a:r>
            <a:r>
              <a:rPr lang="ru-RU" b="1" dirty="0" err="1">
                <a:latin typeface="Arial Narrow" pitchFamily="34" charset="0"/>
              </a:rPr>
              <a:t>внутрішньоутробного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розвитку</a:t>
            </a:r>
            <a:r>
              <a:rPr lang="ru-RU" b="1" dirty="0">
                <a:latin typeface="Arial Narrow" pitchFamily="34" charset="0"/>
              </a:rPr>
              <a:t> в них </a:t>
            </a:r>
            <a:r>
              <a:rPr lang="ru-RU" b="1" dirty="0" err="1">
                <a:latin typeface="Arial Narrow" pitchFamily="34" charset="0"/>
              </a:rPr>
              <a:t>було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кисневе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голодування</a:t>
            </a:r>
            <a:r>
              <a:rPr lang="ru-RU" b="1" dirty="0">
                <a:latin typeface="Arial Narrow" pitchFamily="34" charset="0"/>
              </a:rPr>
              <a:t> (</a:t>
            </a:r>
            <a:r>
              <a:rPr lang="ru-RU" b="1" dirty="0" err="1">
                <a:latin typeface="Arial Narrow" pitchFamily="34" charset="0"/>
              </a:rPr>
              <a:t>нікотин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стимулює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викид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речовин</a:t>
            </a:r>
            <a:r>
              <a:rPr lang="ru-RU" b="1" dirty="0">
                <a:latin typeface="Arial Narrow" pitchFamily="34" charset="0"/>
              </a:rPr>
              <a:t>, </a:t>
            </a:r>
            <a:r>
              <a:rPr lang="ru-RU" b="1" dirty="0" err="1">
                <a:latin typeface="Arial Narrow" pitchFamily="34" charset="0"/>
              </a:rPr>
              <a:t>які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стискають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судини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плаценти</a:t>
            </a:r>
            <a:r>
              <a:rPr lang="ru-RU" b="1" dirty="0">
                <a:latin typeface="Arial Narrow" pitchFamily="34" charset="0"/>
              </a:rPr>
              <a:t>).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d513a1a3630b996f5c3523b029d4988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6510" y="4842632"/>
            <a:ext cx="2247490" cy="2015368"/>
          </a:xfrm>
          <a:prstGeom prst="rect">
            <a:avLst/>
          </a:prstGeom>
        </p:spPr>
      </p:pic>
      <p:pic>
        <p:nvPicPr>
          <p:cNvPr id="5" name="Рисунок 4" descr="original-135237757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58" y="1142984"/>
            <a:ext cx="3214710" cy="43005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Arial Narrow" pitchFamily="34" charset="0"/>
              </a:rPr>
              <a:t>Тому, </a:t>
            </a:r>
            <a:r>
              <a:rPr lang="ru-RU" sz="3600" b="1" dirty="0" err="1">
                <a:latin typeface="Arial Narrow" pitchFamily="34" charset="0"/>
              </a:rPr>
              <a:t>думаючи</a:t>
            </a:r>
            <a:r>
              <a:rPr lang="ru-RU" sz="3600" b="1" dirty="0">
                <a:latin typeface="Arial Narrow" pitchFamily="34" charset="0"/>
              </a:rPr>
              <a:t> про </a:t>
            </a:r>
            <a:r>
              <a:rPr lang="uk-UA" sz="3600" b="1" dirty="0" smtClean="0">
                <a:latin typeface="Arial Narrow" pitchFamily="34" charset="0"/>
              </a:rPr>
              <a:t>своє репродуктивне </a:t>
            </a:r>
            <a:r>
              <a:rPr lang="ru-RU" sz="3600" b="1" dirty="0" err="1" smtClean="0">
                <a:latin typeface="Arial Narrow" pitchFamily="34" charset="0"/>
              </a:rPr>
              <a:t>здоров’я</a:t>
            </a:r>
            <a:r>
              <a:rPr lang="ru-RU" sz="3600" b="1" dirty="0" smtClean="0">
                <a:latin typeface="Arial Narrow" pitchFamily="34" charset="0"/>
              </a:rPr>
              <a:t>, </a:t>
            </a:r>
            <a:r>
              <a:rPr lang="ru-RU" sz="3600" b="1" dirty="0" err="1">
                <a:latin typeface="Arial Narrow" pitchFamily="34" charset="0"/>
              </a:rPr>
              <a:t>відмовтесь</a:t>
            </a:r>
            <a:r>
              <a:rPr lang="ru-RU" sz="3600" b="1" dirty="0">
                <a:latin typeface="Arial Narrow" pitchFamily="34" charset="0"/>
              </a:rPr>
              <a:t> </a:t>
            </a:r>
            <a:r>
              <a:rPr lang="ru-RU" sz="3600" b="1" dirty="0" err="1">
                <a:latin typeface="Arial Narrow" pitchFamily="34" charset="0"/>
              </a:rPr>
              <a:t>від</a:t>
            </a:r>
            <a:r>
              <a:rPr lang="ru-RU" sz="3600" b="1" dirty="0">
                <a:latin typeface="Arial Narrow" pitchFamily="34" charset="0"/>
              </a:rPr>
              <a:t> </a:t>
            </a:r>
            <a:r>
              <a:rPr lang="ru-RU" sz="3600" b="1" dirty="0" err="1" smtClean="0">
                <a:latin typeface="Arial Narrow" pitchFamily="34" charset="0"/>
              </a:rPr>
              <a:t>паління</a:t>
            </a:r>
            <a:r>
              <a:rPr lang="ru-RU" sz="3600" b="1" dirty="0" smtClean="0">
                <a:latin typeface="Arial Narrow" pitchFamily="34" charset="0"/>
              </a:rPr>
              <a:t> та </a:t>
            </a:r>
            <a:r>
              <a:rPr lang="ru-RU" sz="3600" b="1" dirty="0" err="1" smtClean="0">
                <a:latin typeface="Arial Narrow" pitchFamily="34" charset="0"/>
              </a:rPr>
              <a:t>інших</a:t>
            </a:r>
            <a:r>
              <a:rPr lang="ru-RU" sz="3600" b="1" dirty="0" smtClean="0">
                <a:latin typeface="Arial Narrow" pitchFamily="34" charset="0"/>
              </a:rPr>
              <a:t> </a:t>
            </a:r>
            <a:r>
              <a:rPr lang="ru-RU" sz="3600" b="1" dirty="0" err="1" smtClean="0">
                <a:latin typeface="Arial Narrow" pitchFamily="34" charset="0"/>
              </a:rPr>
              <a:t>шкідливих</a:t>
            </a:r>
            <a:r>
              <a:rPr lang="ru-RU" sz="3600" b="1" dirty="0" smtClean="0">
                <a:latin typeface="Arial Narrow" pitchFamily="34" charset="0"/>
              </a:rPr>
              <a:t> </a:t>
            </a:r>
            <a:r>
              <a:rPr lang="ru-RU" sz="3600" b="1" dirty="0" err="1" smtClean="0">
                <a:latin typeface="Arial Narrow" pitchFamily="34" charset="0"/>
              </a:rPr>
              <a:t>звичок</a:t>
            </a:r>
            <a:r>
              <a:rPr lang="ru-RU" sz="3600" b="1" dirty="0" smtClean="0">
                <a:latin typeface="Arial Narrow" pitchFamily="34" charset="0"/>
              </a:rPr>
              <a:t>.</a:t>
            </a:r>
            <a:endParaRPr lang="ru-RU" sz="3600" b="1" dirty="0">
              <a:latin typeface="Arial Narrow" pitchFamily="34" charset="0"/>
            </a:endParaRPr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817991">
            <a:off x="571472" y="3643314"/>
            <a:ext cx="1857388" cy="26892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vliyanie-alkogolya-na-beremennos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545647">
            <a:off x="5334766" y="3341523"/>
            <a:ext cx="3297595" cy="28343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266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Вплив паління на плід </vt:lpstr>
      <vt:lpstr>Слайд 2</vt:lpstr>
      <vt:lpstr>Результати впливу куріння на плід </vt:lpstr>
      <vt:lpstr>Слайд 4</vt:lpstr>
      <vt:lpstr>Паління під час вагітності призводить до підвищення ризику передчасних пологів, передчасного відшарування дитячого місця (плаценти).  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паління на плід </dc:title>
  <dc:creator>User</dc:creator>
  <cp:lastModifiedBy>User</cp:lastModifiedBy>
  <cp:revision>4</cp:revision>
  <dcterms:created xsi:type="dcterms:W3CDTF">2014-05-07T19:01:36Z</dcterms:created>
  <dcterms:modified xsi:type="dcterms:W3CDTF">2014-05-12T12:50:27Z</dcterms:modified>
</cp:coreProperties>
</file>