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B615-A1CA-4C85-960A-1119E0213AB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38E0-4C64-4F48-8A27-735DBC432F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uk.wikipedia.org/w/index.php?title=%D0%94%D0%B5%D0%B3%D1%96%D0%B4%D1%80%D0%BE%D1%80%D0%B5%D1%82%D0%B8%D0%BD%D0%BE%D0%BB&amp;action=edit&amp;redlink=1" TargetMode="External"/><Relationship Id="rId7" Type="http://schemas.openxmlformats.org/officeDocument/2006/relationships/hyperlink" Target="http://uk.wikipedia.org/wiki/%D0%9A%D0%B0%D1%80%D0%BE%D1%82%D0%B8%D0%BD%D0%BE%D1%97%D0%B4%D0%B8" TargetMode="External"/><Relationship Id="rId2" Type="http://schemas.openxmlformats.org/officeDocument/2006/relationships/hyperlink" Target="http://uk.wikipedia.org/wiki/%D0%A0%D0%B5%D1%82%D0%B8%D0%BD%D0%BE%D0%BB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F%D1%80%D0%BE%D0%B2%D1%96%D1%82%D0%B0%D0%BC%D1%96%D0%BD%D0%B8" TargetMode="External"/><Relationship Id="rId5" Type="http://schemas.openxmlformats.org/officeDocument/2006/relationships/hyperlink" Target="http://uk.wikipedia.org/w/index.php?title=%D0%A0%D0%B5%D1%82%D0%B8%D0%BD%D0%BE%D1%94%D0%B2%D0%B0_%D0%BA%D0%B8%D1%81%D0%BB%D0%BE%D1%82%D0%B0&amp;action=edit&amp;redlink=1" TargetMode="External"/><Relationship Id="rId4" Type="http://schemas.openxmlformats.org/officeDocument/2006/relationships/hyperlink" Target="http://uk.wikipedia.org/w/index.php?title=%D0%A0%D0%B5%D1%82%D0%B8%D0%BD%D0%B0%D0%BB%D1%8C&amp;action=edit&amp;redlink=1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0%B4%D0%BE%D0%BF%D1%81%D0%B8%D0%BD" TargetMode="External"/><Relationship Id="rId7" Type="http://schemas.openxmlformats.org/officeDocument/2006/relationships/hyperlink" Target="http://uk.wikipedia.org/wiki/%D0%A0%D0%BE%D0%B3%D1%96%D0%B2%D0%BA%D0%B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5%D0%BF%D1%96%D1%82%D0%B5%D0%BB%D1%96%D0%B9" TargetMode="External"/><Relationship Id="rId5" Type="http://schemas.openxmlformats.org/officeDocument/2006/relationships/hyperlink" Target="http://uk.wikipedia.org/wiki/%D0%90%D0%BD%D1%82%D0%B8%D0%BE%D0%BA%D1%81%D0%B8%D0%B4%D0%B0%D0%BD%D1%82" TargetMode="External"/><Relationship Id="rId4" Type="http://schemas.openxmlformats.org/officeDocument/2006/relationships/hyperlink" Target="http://uk.wikipedia.org/wiki/%D0%9A%D0%BB%D1%96%D1%82%D0%B8%D0%BD%D0%BD%D1%96_%D0%BC%D0%B5%D0%BC%D0%B1%D1%80%D0%B0%D0%BD%D0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1%D0%B0%D0%B2%D1%86%D1%9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Вітамін 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likar.info/pictures_ckfinder/images/shutterstock_73686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680520" cy="5259012"/>
          </a:xfrm>
          <a:prstGeom prst="rect">
            <a:avLst/>
          </a:prstGeom>
          <a:noFill/>
        </p:spPr>
      </p:pic>
      <p:pic>
        <p:nvPicPr>
          <p:cNvPr id="1028" name="Picture 4" descr="http://www.patee.ru/r/x4/88/d3/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628800"/>
            <a:ext cx="2026616" cy="1512168"/>
          </a:xfrm>
          <a:prstGeom prst="rect">
            <a:avLst/>
          </a:prstGeom>
          <a:noFill/>
        </p:spPr>
      </p:pic>
      <p:pic>
        <p:nvPicPr>
          <p:cNvPr id="1030" name="Picture 6" descr="http://oncoportal.net/uploaded_files/images/big_0vitamineA120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95824"/>
            <a:ext cx="2347481" cy="1762176"/>
          </a:xfrm>
          <a:prstGeom prst="rect">
            <a:avLst/>
          </a:prstGeom>
          <a:noFill/>
        </p:spPr>
      </p:pic>
      <p:pic>
        <p:nvPicPr>
          <p:cNvPr id="1032" name="Picture 8" descr="http://nutricia.ua/data/common/images/art_sb10070109e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96752"/>
            <a:ext cx="2624452" cy="2016224"/>
          </a:xfrm>
          <a:prstGeom prst="rect">
            <a:avLst/>
          </a:prstGeom>
          <a:noFill/>
        </p:spPr>
      </p:pic>
      <p:pic>
        <p:nvPicPr>
          <p:cNvPr id="1034" name="Picture 10" descr="http://sunfood.com.ua/imgsrv/kill-liver-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753232">
            <a:off x="6596800" y="4365887"/>
            <a:ext cx="2474715" cy="1666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Вітамін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А —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група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близьких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за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хімічною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будовою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речовин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яка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включає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ретиноїди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 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" tooltip="Ретинол"/>
              </a:rPr>
              <a:t>ретинол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(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вітамін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sz="1400" b="1" baseline="-25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</a:t>
            </a:r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аксерофтол), 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3" tooltip="Дегідроретинол (ще не написана)"/>
              </a:rPr>
              <a:t>дегідроретинол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(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вітамін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А</a:t>
            </a:r>
            <a:r>
              <a:rPr lang="ru-RU" sz="1400" b="1" baseline="-25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),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4" tooltip="Ретиналь (ще не написана)"/>
              </a:rPr>
              <a:t>ретиналь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(ретинен,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альдегід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вітаміну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sz="1400" b="1" baseline="-25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</a:t>
            </a:r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), 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5" tooltip="Ретиноєва кислота (ще не написана)"/>
              </a:rPr>
              <a:t>ретиноєву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5" tooltip="Ретиноєва кислота (ще не написана)"/>
              </a:rPr>
              <a:t> кислоту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кілька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6" tooltip="Провітаміни"/>
              </a:rPr>
              <a:t>провітамінів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— 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7" tooltip="Каротиноїди"/>
              </a:rPr>
              <a:t>каротиноїдів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серед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яких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найважливішим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є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l-G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β-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каротин.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Ретиноїди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містяться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продуктах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тваринного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походження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а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каротиноїди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— у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рослинних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продуктах.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Усі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ці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речовини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добре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розчиняються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неполярних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органічних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розчинниках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погано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розчиняються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у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воді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Депонуються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печінці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здатні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накопичуватися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тканинах. У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разі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передозування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вітамін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виявляє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токсичність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 descr="http://infosmi.net/images/stories/articles/2013/Zdorovie/10-2013/10/vitamin_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429000"/>
            <a:ext cx="4896544" cy="3264363"/>
          </a:xfrm>
          <a:prstGeom prst="rect">
            <a:avLst/>
          </a:prstGeom>
          <a:noFill/>
        </p:spPr>
      </p:pic>
      <p:pic>
        <p:nvPicPr>
          <p:cNvPr id="14340" name="Picture 4" descr="Файл:All-trans-Retinol2.sv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700808"/>
            <a:ext cx="4352925" cy="134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біохімічно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Ретиналь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компонентом 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Родопсин"/>
              </a:rPr>
              <a:t>родопсину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основного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зорового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пігменту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ретиноєвої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кислоти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стимулює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ріст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Ретинол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структурним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компонентом 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Клітинні мембрани"/>
              </a:rPr>
              <a:t>клітинних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Клітинні мембрани"/>
              </a:rPr>
              <a:t> мембран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Антиоксидант"/>
              </a:rPr>
              <a:t>антиоксидантний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захист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організму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нестачі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погіршується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ураження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Епітелій"/>
              </a:rPr>
              <a:t>епітелію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порушується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змочування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Рогівка"/>
              </a:rPr>
              <a:t>рогівки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спостерігається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імунної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уповільнення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росту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23762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Ретинол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наявний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продуктах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тваринного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походження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особливо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печінці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морських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риб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Ссавці"/>
              </a:rPr>
              <a:t>ссавців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Джерелом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вітаміну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можуть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бути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також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каротини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Вони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нетоксичні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високих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дозах,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можуть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повністю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замінити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ретинол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оскільки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лише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обмежена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їх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кількість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здатна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перетворитися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вітамін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Найбільша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кількість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β-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каротину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міститься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різних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сортах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моркви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концентрація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значно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змінюватись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сорту до сорту (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8 до 25 мг на 100 г).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Добрими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джерелами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вітаміну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червоний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перець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зелена цибуля, салат,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гарбуз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томати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середньому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дорослому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чоловікові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потрібно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900 мкг, а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жінці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700 мкг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вітаміну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на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добу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Найбільший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припустимий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рівень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споживання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дорослих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3000 мкг на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err="1"/>
              <a:t>Фізико-хімічні</a:t>
            </a:r>
            <a:r>
              <a:rPr lang="ru-RU" sz="2700" dirty="0"/>
              <a:t> </a:t>
            </a:r>
            <a:r>
              <a:rPr lang="ru-RU" sz="2700" dirty="0" err="1"/>
              <a:t>властивості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err="1" smtClean="0"/>
              <a:t>Речовини</a:t>
            </a:r>
            <a:r>
              <a:rPr lang="ru-RU" sz="1800" dirty="0" smtClean="0"/>
              <a:t> </a:t>
            </a:r>
            <a:r>
              <a:rPr lang="ru-RU" sz="1800" dirty="0" err="1"/>
              <a:t>групи</a:t>
            </a:r>
            <a:r>
              <a:rPr lang="ru-RU" sz="1800" dirty="0"/>
              <a:t> </a:t>
            </a:r>
            <a:r>
              <a:rPr lang="ru-RU" sz="1800" dirty="0" err="1"/>
              <a:t>вітаміну</a:t>
            </a:r>
            <a:r>
              <a:rPr lang="ru-RU" sz="1800" dirty="0"/>
              <a:t> </a:t>
            </a:r>
            <a:r>
              <a:rPr lang="en-US" sz="1800" dirty="0"/>
              <a:t>A </a:t>
            </a:r>
            <a:r>
              <a:rPr lang="ru-RU" sz="1800" dirty="0" err="1"/>
              <a:t>є</a:t>
            </a:r>
            <a:r>
              <a:rPr lang="ru-RU" sz="1800" dirty="0"/>
              <a:t> </a:t>
            </a:r>
            <a:r>
              <a:rPr lang="ru-RU" sz="1800" dirty="0" err="1"/>
              <a:t>кристалічними</a:t>
            </a:r>
            <a:r>
              <a:rPr lang="ru-RU" sz="1800" dirty="0"/>
              <a:t> </a:t>
            </a:r>
            <a:r>
              <a:rPr lang="ru-RU" sz="1800" dirty="0" err="1"/>
              <a:t>речовинами</a:t>
            </a:r>
            <a:r>
              <a:rPr lang="ru-RU" sz="1800" dirty="0"/>
              <a:t>. Вони </a:t>
            </a:r>
            <a:r>
              <a:rPr lang="ru-RU" sz="1800" dirty="0" err="1"/>
              <a:t>нерозчинні</a:t>
            </a:r>
            <a:r>
              <a:rPr lang="ru-RU" sz="1800" dirty="0"/>
              <a:t> у </a:t>
            </a:r>
            <a:r>
              <a:rPr lang="ru-RU" sz="1800" dirty="0" err="1"/>
              <a:t>воді</a:t>
            </a:r>
            <a:r>
              <a:rPr lang="ru-RU" sz="1800" dirty="0"/>
              <a:t>, </a:t>
            </a:r>
            <a:r>
              <a:rPr lang="ru-RU" sz="1800" dirty="0" err="1"/>
              <a:t>але</a:t>
            </a:r>
            <a:r>
              <a:rPr lang="ru-RU" sz="1800" dirty="0"/>
              <a:t> добре </a:t>
            </a:r>
            <a:r>
              <a:rPr lang="ru-RU" sz="1800" dirty="0" err="1"/>
              <a:t>розчиняються</a:t>
            </a:r>
            <a:r>
              <a:rPr lang="ru-RU" sz="1800" dirty="0"/>
              <a:t> в </a:t>
            </a:r>
            <a:r>
              <a:rPr lang="ru-RU" sz="1800" dirty="0" err="1"/>
              <a:t>органічних</a:t>
            </a:r>
            <a:r>
              <a:rPr lang="ru-RU" sz="1800" dirty="0"/>
              <a:t> </a:t>
            </a:r>
            <a:r>
              <a:rPr lang="ru-RU" sz="1800" dirty="0" err="1"/>
              <a:t>розчинниках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err="1"/>
              <a:t>Ретинол</a:t>
            </a:r>
            <a:r>
              <a:rPr lang="ru-RU" sz="1800" dirty="0"/>
              <a:t> </a:t>
            </a:r>
            <a:r>
              <a:rPr lang="ru-RU" sz="1800" dirty="0" err="1"/>
              <a:t>окиснються</a:t>
            </a:r>
            <a:r>
              <a:rPr lang="ru-RU" sz="1800" dirty="0"/>
              <a:t> киснем </a:t>
            </a:r>
            <a:r>
              <a:rPr lang="ru-RU" sz="1800" dirty="0" err="1"/>
              <a:t>повітря</a:t>
            </a:r>
            <a:r>
              <a:rPr lang="ru-RU" sz="1800" dirty="0"/>
              <a:t> </a:t>
            </a:r>
            <a:r>
              <a:rPr lang="ru-RU" sz="1800" dirty="0" err="1"/>
              <a:t>й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чутливий</a:t>
            </a:r>
            <a:r>
              <a:rPr lang="ru-RU" sz="1800" dirty="0"/>
              <a:t> до </a:t>
            </a:r>
            <a:r>
              <a:rPr lang="ru-RU" sz="1800" dirty="0" err="1"/>
              <a:t>світла</a:t>
            </a:r>
            <a:r>
              <a:rPr lang="ru-RU" sz="1800" dirty="0"/>
              <a:t>.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сполуки</a:t>
            </a:r>
            <a:r>
              <a:rPr lang="ru-RU" sz="1800" dirty="0"/>
              <a:t> </a:t>
            </a:r>
            <a:r>
              <a:rPr lang="ru-RU" sz="1800" dirty="0" err="1"/>
              <a:t>схильні</a:t>
            </a:r>
            <a:r>
              <a:rPr lang="ru-RU" sz="1800" dirty="0"/>
              <a:t> до </a:t>
            </a:r>
            <a:r>
              <a:rPr lang="ru-RU" sz="1800" i="1" dirty="0" err="1"/>
              <a:t>цис</a:t>
            </a:r>
            <a:r>
              <a:rPr lang="ru-RU" sz="1800" dirty="0" err="1"/>
              <a:t>-</a:t>
            </a:r>
            <a:r>
              <a:rPr lang="ru-RU" sz="1800" i="1" dirty="0" err="1"/>
              <a:t>транс</a:t>
            </a:r>
            <a:r>
              <a:rPr lang="ru-RU" sz="1800" dirty="0" err="1"/>
              <a:t>-ізомеризації</a:t>
            </a:r>
            <a:r>
              <a:rPr lang="ru-RU" sz="1800" dirty="0"/>
              <a:t>, особливо по </a:t>
            </a:r>
            <a:r>
              <a:rPr lang="ru-RU" sz="1800" dirty="0" err="1"/>
              <a:t>зв'язках</a:t>
            </a:r>
            <a:r>
              <a:rPr lang="ru-RU" sz="1800" dirty="0"/>
              <a:t> 11 </a:t>
            </a:r>
            <a:r>
              <a:rPr lang="ru-RU" sz="1800" dirty="0" err="1"/>
              <a:t>і</a:t>
            </a:r>
            <a:r>
              <a:rPr lang="ru-RU" sz="1800" dirty="0"/>
              <a:t> 13,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dirty="0" err="1"/>
              <a:t>окрім</a:t>
            </a:r>
            <a:r>
              <a:rPr lang="ru-RU" sz="1800" dirty="0"/>
              <a:t> 11-цис-ретиналь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подвійні</a:t>
            </a:r>
            <a:r>
              <a:rPr lang="ru-RU" sz="1800" dirty="0"/>
              <a:t> </a:t>
            </a:r>
            <a:r>
              <a:rPr lang="ru-RU" sz="1800" dirty="0" err="1"/>
              <a:t>зв'язки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транс-конфігурацію</a:t>
            </a:r>
            <a:r>
              <a:rPr lang="ru-RU" sz="18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 descr="http://lubim-zhizn.ru/wp-content/uploads/2013/03/vitamin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21832"/>
            <a:ext cx="4320480" cy="2880320"/>
          </a:xfrm>
          <a:prstGeom prst="rect">
            <a:avLst/>
          </a:prstGeom>
          <a:noFill/>
        </p:spPr>
      </p:pic>
      <p:pic>
        <p:nvPicPr>
          <p:cNvPr id="16388" name="Picture 4" descr="http://www.ja-zdorov.ru/wp-content/uploads/2011/07/vitamin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144158" cy="2160240"/>
          </a:xfrm>
          <a:prstGeom prst="rect">
            <a:avLst/>
          </a:prstGeom>
          <a:noFill/>
        </p:spPr>
      </p:pic>
      <p:pic>
        <p:nvPicPr>
          <p:cNvPr id="16390" name="Picture 6" descr="http://mygazeta.com/i/2012/03/file1486714_carrot_ju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566" y="3922143"/>
            <a:ext cx="3716434" cy="2935857"/>
          </a:xfrm>
          <a:prstGeom prst="rect">
            <a:avLst/>
          </a:prstGeom>
          <a:noFill/>
        </p:spPr>
      </p:pic>
      <p:pic>
        <p:nvPicPr>
          <p:cNvPr id="16392" name="Picture 8" descr="http://cdn.gollos.com/12109/Prod/1870162/Logo/717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Вітамін А</vt:lpstr>
      <vt:lpstr>Вітамін А — група близьких за хімічною будовою речовин, яка включає ретиноїди: ретинол (вітамін A1, аксерофтол), дегідроретинол (вітамін А2),ретиналь (ретинен, альдегід вітаміну A1), ретиноєву кислоту і кілька провітамінів — каротиноїдів, серед яких найважливішим є β-каротин. Ретиноїди містяться в продуктах тваринного походження, а каротиноїди — у рослинних продуктах. Усі ці речовини добре розчиняються в неполярних органічних розчинниках і погано розчиняються у воді. Депонуються в печінці, здатні накопичуватися в тканинах. У разі передозування вітамін виявляє токсичність</vt:lpstr>
      <vt:lpstr>В організмі людини й тварин має багато біохімічно важливих функцій. Ретиналь є компонентом родопсину — основного зорового пігменту. У формі ретиноєвої кислоти він стимулює ріст і розвиток. Ретинол є структурним компонентом клітинних мембран. Забезпечує антиоксидантний захист організму. У разі нестачі вітаміну А погіршується зір, розвиваються різні ураження епітелію, порушується змочування рогівки. Також спостерігається зниження імунної функції та уповільнення росту </vt:lpstr>
      <vt:lpstr>Ретинол наявний тільки в продуктах тваринного походження, особливо багато його в печінці морських риб і ссавців. Джерелом вітаміну для людини можуть бути також каротини. Вони нетоксичні у високих дозах, але не можуть повністю замінити ретинол, оскільки лише обмежена їх кількість здатна перетворитися на вітамін A. Найбільша кількість β-каротину міститься в різних сортах моркви, але його концентрація може значно змінюватись від сорту до сорту (від 8 до 25 мг на 100 г). Добрими джерелами вітаміну є червоний перець, зелена цибуля, салат, гарбуз і томати. У середньому дорослому чоловікові потрібно 900 мкг, а жінці 700 мкг вітаміну A на добу. Найбільший припустимий рівень споживання для дорослих — 3000 мкг на добу </vt:lpstr>
      <vt:lpstr>Фізико-хімічні властивості Речовини групи вітаміну A є кристалічними речовинами. Вони нерозчинні у воді, але добре розчиняються в органічних розчинниках. Ретинол окиснються киснем повітря й дуже чутливий до світла. Всі сполуки схильні до цис-транс-ізомеризації, особливо по зв'язках 11 і 13, проте окрім 11-цис-ретиналь усі подвійні зв'язки мають транс-конфігурацію.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 А</dc:title>
  <dc:creator>RePack by SPecialiST</dc:creator>
  <cp:lastModifiedBy>RePack by SPecialiST</cp:lastModifiedBy>
  <cp:revision>4</cp:revision>
  <dcterms:created xsi:type="dcterms:W3CDTF">2014-02-27T19:56:38Z</dcterms:created>
  <dcterms:modified xsi:type="dcterms:W3CDTF">2014-02-27T20:31:09Z</dcterms:modified>
</cp:coreProperties>
</file>