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58" r:id="rId5"/>
    <p:sldId id="287" r:id="rId6"/>
    <p:sldId id="292" r:id="rId7"/>
    <p:sldId id="259" r:id="rId8"/>
    <p:sldId id="260" r:id="rId9"/>
    <p:sldId id="261" r:id="rId10"/>
    <p:sldId id="288" r:id="rId11"/>
    <p:sldId id="262" r:id="rId12"/>
    <p:sldId id="289" r:id="rId13"/>
    <p:sldId id="263" r:id="rId14"/>
    <p:sldId id="264" r:id="rId15"/>
    <p:sldId id="290" r:id="rId16"/>
    <p:sldId id="265" r:id="rId17"/>
    <p:sldId id="291" r:id="rId18"/>
    <p:sldId id="266" r:id="rId19"/>
    <p:sldId id="26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8C48811F-C5DF-4DB4-B096-7A04DF2AE219}"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8C48811F-C5DF-4DB4-B096-7A04DF2AE21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331190A-DFE8-4DC7-85F1-B777879AB867}" type="datetimeFigureOut">
              <a:rPr lang="ru-RU" smtClean="0"/>
              <a:pPr/>
              <a:t>14.08.2012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48811F-C5DF-4DB4-B096-7A04DF2AE21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331190A-DFE8-4DC7-85F1-B777879AB867}" type="datetimeFigureOut">
              <a:rPr lang="ru-RU" smtClean="0"/>
              <a:pPr/>
              <a:t>14.08.2012</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C48811F-C5DF-4DB4-B096-7A04DF2AE219}"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700808"/>
            <a:ext cx="7772400" cy="1470025"/>
          </a:xfrm>
        </p:spPr>
        <p:txBody>
          <a:bodyPr>
            <a:normAutofit fontScale="90000"/>
          </a:bodyPr>
          <a:lstStyle/>
          <a:p>
            <a:r>
              <a:rPr lang="ru-RU" dirty="0" smtClean="0">
                <a:latin typeface="Monotype Corsiva" pitchFamily="66" charset="0"/>
              </a:rPr>
              <a:t>Б</a:t>
            </a:r>
            <a:r>
              <a:rPr lang="uk-UA" dirty="0" err="1" smtClean="0">
                <a:latin typeface="Monotype Corsiva" pitchFamily="66" charset="0"/>
              </a:rPr>
              <a:t>іорізноманіття</a:t>
            </a:r>
            <a:r>
              <a:rPr lang="uk-UA" dirty="0" smtClean="0">
                <a:latin typeface="Monotype Corsiva" pitchFamily="66" charset="0"/>
              </a:rPr>
              <a:t>.</a:t>
            </a:r>
            <a:br>
              <a:rPr lang="uk-UA" dirty="0" smtClean="0">
                <a:latin typeface="Monotype Corsiva" pitchFamily="66" charset="0"/>
              </a:rPr>
            </a:br>
            <a:r>
              <a:rPr lang="uk-UA" dirty="0" smtClean="0">
                <a:latin typeface="Monotype Corsiva" pitchFamily="66" charset="0"/>
              </a:rPr>
              <a:t>Генетичне </a:t>
            </a:r>
            <a:r>
              <a:rPr lang="uk-UA" dirty="0" smtClean="0">
                <a:latin typeface="Monotype Corsiva" pitchFamily="66" charset="0"/>
              </a:rPr>
              <a:t>видове і </a:t>
            </a:r>
            <a:r>
              <a:rPr lang="uk-UA" dirty="0" err="1" smtClean="0">
                <a:latin typeface="Monotype Corsiva" pitchFamily="66" charset="0"/>
              </a:rPr>
              <a:t>екосистемне</a:t>
            </a:r>
            <a:r>
              <a:rPr lang="uk-UA" dirty="0" smtClean="0">
                <a:latin typeface="Monotype Corsiva" pitchFamily="66" charset="0"/>
              </a:rPr>
              <a:t> різноманіття.</a:t>
            </a:r>
            <a:endParaRPr lang="ru-RU" dirty="0">
              <a:latin typeface="Monotype Corsiva" pitchFamily="66" charset="0"/>
            </a:endParaRPr>
          </a:p>
        </p:txBody>
      </p:sp>
      <p:sp>
        <p:nvSpPr>
          <p:cNvPr id="3" name="Подзаголовок 2"/>
          <p:cNvSpPr>
            <a:spLocks noGrp="1"/>
          </p:cNvSpPr>
          <p:nvPr>
            <p:ph type="subTitle" idx="1"/>
          </p:nvPr>
        </p:nvSpPr>
        <p:spPr>
          <a:xfrm>
            <a:off x="1331640" y="3933056"/>
            <a:ext cx="6400800" cy="1752600"/>
          </a:xfrm>
        </p:spPr>
        <p:txBody>
          <a:bodyPr>
            <a:noAutofit/>
          </a:bodyPr>
          <a:lstStyle/>
          <a:p>
            <a:r>
              <a:rPr lang="uk-UA" sz="4800" dirty="0" smtClean="0">
                <a:solidFill>
                  <a:schemeClr val="tx1"/>
                </a:solidFill>
                <a:latin typeface="Monotype Corsiva" pitchFamily="66" charset="0"/>
              </a:rPr>
              <a:t>Причини і наслідки деградації </a:t>
            </a:r>
            <a:r>
              <a:rPr lang="uk-UA" sz="4800" dirty="0" err="1" smtClean="0">
                <a:solidFill>
                  <a:schemeClr val="tx1"/>
                </a:solidFill>
                <a:latin typeface="Monotype Corsiva" pitchFamily="66" charset="0"/>
              </a:rPr>
              <a:t>біорізноманіття</a:t>
            </a:r>
            <a:endParaRPr lang="ru-RU" sz="4800" dirty="0">
              <a:solidFill>
                <a:schemeClr val="tx1"/>
              </a:solidFill>
              <a:latin typeface="Monotype Corsiva" pitchFamily="66" charset="0"/>
            </a:endParaRPr>
          </a:p>
        </p:txBody>
      </p:sp>
    </p:spTree>
    <p:extLst>
      <p:ext uri="{BB962C8B-B14F-4D97-AF65-F5344CB8AC3E}">
        <p14:creationId xmlns:p14="http://schemas.microsoft.com/office/powerpoint/2010/main" xmlns="" val="1227288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descr="C:\Users\Katrin\Desktop\21836.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800"/>
            <a:ext cx="4584730" cy="3497208"/>
          </a:xfrm>
          <a:prstGeom prst="rect">
            <a:avLst/>
          </a:prstGeom>
          <a:noFill/>
          <a:extLst>
            <a:ext uri="{909E8E84-426E-40DD-AFC4-6F175D3DCCD1}">
              <a14:hiddenFill xmlns:a14="http://schemas.microsoft.com/office/drawing/2010/main" xmlns="">
                <a:solidFill>
                  <a:srgbClr val="FFFFFF"/>
                </a:solidFill>
              </a14:hiddenFill>
            </a:ext>
          </a:extLst>
        </p:spPr>
      </p:pic>
      <p:pic>
        <p:nvPicPr>
          <p:cNvPr id="3075" name="Picture 3" descr="C:\Users\Katrin\Desktop\9fcf26fb8a66d7b173b6ce8489b0e328.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28186" y="3501008"/>
            <a:ext cx="5021142" cy="33569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24905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latin typeface="Monotype Corsiva" pitchFamily="66" charset="0"/>
              </a:rPr>
              <a:t>Чужорідні види</a:t>
            </a:r>
            <a:r>
              <a:rPr lang="ru-RU" dirty="0"/>
              <a:t/>
            </a:r>
            <a:br>
              <a:rPr lang="ru-RU" dirty="0"/>
            </a:br>
            <a:endParaRPr lang="ru-RU" dirty="0"/>
          </a:p>
        </p:txBody>
      </p:sp>
      <p:sp>
        <p:nvSpPr>
          <p:cNvPr id="3" name="Объект 2"/>
          <p:cNvSpPr>
            <a:spLocks noGrp="1"/>
          </p:cNvSpPr>
          <p:nvPr>
            <p:ph idx="1"/>
          </p:nvPr>
        </p:nvSpPr>
        <p:spPr/>
        <p:txBody>
          <a:bodyPr/>
          <a:lstStyle/>
          <a:p>
            <a:r>
              <a:rPr lang="uk-UA" sz="3600" dirty="0">
                <a:latin typeface="Monotype Corsiva" pitchFamily="66" charset="0"/>
              </a:rPr>
              <a:t>Коли людина ввозить у будь-яку екосистему чужорідні біологічні види, вони можуть зайняти екологічні ніші, що до того належали іншим видам. Іноді чужорідні види змінюють усю екосистему настільки, що витісняють інші види, або приносять із собою такі хвороби, проти яких у них немає імунітету.</a:t>
            </a:r>
            <a:endParaRPr lang="ru-RU" sz="3600" dirty="0">
              <a:latin typeface="Monotype Corsiva" pitchFamily="66" charset="0"/>
            </a:endParaRPr>
          </a:p>
          <a:p>
            <a:endParaRPr lang="ru-RU" dirty="0"/>
          </a:p>
        </p:txBody>
      </p:sp>
    </p:spTree>
    <p:extLst>
      <p:ext uri="{BB962C8B-B14F-4D97-AF65-F5344CB8AC3E}">
        <p14:creationId xmlns:p14="http://schemas.microsoft.com/office/powerpoint/2010/main" xmlns="" val="4176831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098" name="Picture 2" descr="C:\Users\Katrin\Desktop\bilyj_amur.pn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272" y="1424"/>
            <a:ext cx="6370578" cy="2707496"/>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C:\Users\Katrin\Desktop\7106482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95936" y="2996952"/>
            <a:ext cx="5148064" cy="38610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89915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latin typeface="Monotype Corsiva" pitchFamily="66" charset="0"/>
              </a:rPr>
              <a:t>Надмірна експлуатація природних ресурсів</a:t>
            </a:r>
            <a:r>
              <a:rPr lang="ru-RU" dirty="0"/>
              <a:t/>
            </a:r>
            <a:br>
              <a:rPr lang="ru-RU" dirty="0"/>
            </a:br>
            <a:endParaRPr lang="ru-RU" dirty="0"/>
          </a:p>
        </p:txBody>
      </p:sp>
      <p:sp>
        <p:nvSpPr>
          <p:cNvPr id="3" name="Объект 2"/>
          <p:cNvSpPr>
            <a:spLocks noGrp="1"/>
          </p:cNvSpPr>
          <p:nvPr>
            <p:ph idx="1"/>
          </p:nvPr>
        </p:nvSpPr>
        <p:spPr/>
        <p:txBody>
          <a:bodyPr>
            <a:normAutofit fontScale="92500"/>
          </a:bodyPr>
          <a:lstStyle/>
          <a:p>
            <a:r>
              <a:rPr lang="uk-UA" sz="3600" dirty="0">
                <a:latin typeface="Monotype Corsiva" pitchFamily="66" charset="0"/>
              </a:rPr>
              <a:t>Деякі біологічні види гинуть саме з цієї причини. Яскравий приклад </a:t>
            </a:r>
            <a:r>
              <a:rPr lang="uk-UA" sz="3600" dirty="0" smtClean="0">
                <a:latin typeface="Monotype Corsiva" pitchFamily="66" charset="0"/>
              </a:rPr>
              <a:t>цього </a:t>
            </a:r>
            <a:r>
              <a:rPr lang="uk-UA" sz="3600" dirty="0">
                <a:latin typeface="Monotype Corsiva" pitchFamily="66" charset="0"/>
              </a:rPr>
              <a:t>— мандруючий голуб. На початку </a:t>
            </a:r>
            <a:r>
              <a:rPr lang="en-US" sz="3600" dirty="0">
                <a:latin typeface="Monotype Corsiva" pitchFamily="66" charset="0"/>
              </a:rPr>
              <a:t>XIX </a:t>
            </a:r>
            <a:r>
              <a:rPr lang="uk-UA" sz="3600" dirty="0">
                <a:latin typeface="Monotype Corsiva" pitchFamily="66" charset="0"/>
              </a:rPr>
              <a:t>століття популяція цих птахів у </a:t>
            </a:r>
            <a:r>
              <a:rPr lang="uk-UA" sz="3600" dirty="0" smtClean="0">
                <a:latin typeface="Monotype Corsiva" pitchFamily="66" charset="0"/>
              </a:rPr>
              <a:t>Північній </a:t>
            </a:r>
            <a:r>
              <a:rPr lang="uk-UA" sz="3600" dirty="0">
                <a:latin typeface="Monotype Corsiva" pitchFamily="66" charset="0"/>
              </a:rPr>
              <a:t>Америці була найчисельнішою. Але наприкінці того ж століття, у </a:t>
            </a:r>
            <a:r>
              <a:rPr lang="uk-UA" sz="3600" dirty="0" smtClean="0">
                <a:latin typeface="Monotype Corsiva" pitchFamily="66" charset="0"/>
              </a:rPr>
              <a:t>результаті </a:t>
            </a:r>
            <a:r>
              <a:rPr lang="uk-UA" sz="3600" dirty="0">
                <a:latin typeface="Monotype Corsiva" pitchFamily="66" charset="0"/>
              </a:rPr>
              <a:t>полювання на них, цей вид опинився на межі зникнення, а у вересні 1914 року в зоопарку міста </a:t>
            </a:r>
            <a:r>
              <a:rPr lang="uk-UA" sz="3600" dirty="0" err="1">
                <a:latin typeface="Monotype Corsiva" pitchFamily="66" charset="0"/>
              </a:rPr>
              <a:t>Цінціннаті</a:t>
            </a:r>
            <a:r>
              <a:rPr lang="uk-UA" sz="3600" dirty="0">
                <a:latin typeface="Monotype Corsiva" pitchFamily="66" charset="0"/>
              </a:rPr>
              <a:t> помер останній мандруючий голуб.</a:t>
            </a:r>
            <a:endParaRPr lang="ru-RU" sz="3600" dirty="0">
              <a:latin typeface="Monotype Corsiva" pitchFamily="66" charset="0"/>
            </a:endParaRPr>
          </a:p>
          <a:p>
            <a:endParaRPr lang="ru-RU" dirty="0"/>
          </a:p>
        </p:txBody>
      </p:sp>
    </p:spTree>
    <p:extLst>
      <p:ext uri="{BB962C8B-B14F-4D97-AF65-F5344CB8AC3E}">
        <p14:creationId xmlns:p14="http://schemas.microsoft.com/office/powerpoint/2010/main" xmlns="" val="160646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latin typeface="Monotype Corsiva" pitchFamily="66" charset="0"/>
              </a:rPr>
              <a:t>Швидке зростання населення</a:t>
            </a:r>
            <a:r>
              <a:rPr lang="ru-RU" dirty="0"/>
              <a:t/>
            </a:r>
            <a:br>
              <a:rPr lang="ru-RU" dirty="0"/>
            </a:br>
            <a:endParaRPr lang="ru-RU" dirty="0"/>
          </a:p>
        </p:txBody>
      </p:sp>
      <p:sp>
        <p:nvSpPr>
          <p:cNvPr id="3" name="Объект 2"/>
          <p:cNvSpPr>
            <a:spLocks noGrp="1"/>
          </p:cNvSpPr>
          <p:nvPr>
            <p:ph idx="1"/>
          </p:nvPr>
        </p:nvSpPr>
        <p:spPr>
          <a:xfrm>
            <a:off x="467544" y="1628800"/>
            <a:ext cx="8229600" cy="4525963"/>
          </a:xfrm>
        </p:spPr>
        <p:txBody>
          <a:bodyPr>
            <a:normAutofit/>
          </a:bodyPr>
          <a:lstStyle/>
          <a:p>
            <a:r>
              <a:rPr lang="uk-UA" dirty="0">
                <a:latin typeface="Monotype Corsiva" pitchFamily="66" charset="0"/>
              </a:rPr>
              <a:t>У середині </a:t>
            </a:r>
            <a:r>
              <a:rPr lang="en-US" dirty="0">
                <a:latin typeface="Monotype Corsiva" pitchFamily="66" charset="0"/>
              </a:rPr>
              <a:t>XIX </a:t>
            </a:r>
            <a:r>
              <a:rPr lang="uk-UA" dirty="0">
                <a:latin typeface="Monotype Corsiva" pitchFamily="66" charset="0"/>
              </a:rPr>
              <a:t>століття чисельність населення Землі складала один мільярд осіб. Через півтора століття, коли ця кількість збільшилася до шести мільярдів, люди стали замислюватися, що використання ними природних ресурсів </a:t>
            </a:r>
            <a:r>
              <a:rPr lang="uk-UA" dirty="0" smtClean="0">
                <a:latin typeface="Monotype Corsiva" pitchFamily="66" charset="0"/>
              </a:rPr>
              <a:t>перевищує </a:t>
            </a:r>
            <a:r>
              <a:rPr lang="uk-UA" dirty="0">
                <a:latin typeface="Monotype Corsiva" pitchFamily="66" charset="0"/>
              </a:rPr>
              <a:t>допустимі норми. Населення нашої планети невпинно зростає, і з кожним роком темпи витіснення нами різних видів тварин викликає все більше </a:t>
            </a:r>
            <a:r>
              <a:rPr lang="uk-UA" dirty="0" smtClean="0">
                <a:latin typeface="Monotype Corsiva" pitchFamily="66" charset="0"/>
              </a:rPr>
              <a:t>тривоги</a:t>
            </a:r>
            <a:r>
              <a:rPr lang="uk-UA" dirty="0">
                <a:latin typeface="Monotype Corsiva" pitchFamily="66" charset="0"/>
              </a:rPr>
              <a:t>.</a:t>
            </a:r>
            <a:endParaRPr lang="ru-RU" dirty="0">
              <a:latin typeface="Monotype Corsiva" pitchFamily="66" charset="0"/>
            </a:endParaRPr>
          </a:p>
          <a:p>
            <a:endParaRPr lang="ru-RU" dirty="0"/>
          </a:p>
        </p:txBody>
      </p:sp>
    </p:spTree>
    <p:extLst>
      <p:ext uri="{BB962C8B-B14F-4D97-AF65-F5344CB8AC3E}">
        <p14:creationId xmlns:p14="http://schemas.microsoft.com/office/powerpoint/2010/main" xmlns="" val="3973058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122" name="Picture 2" descr="C:\Users\Katrin\Desktop\10068.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60648"/>
            <a:ext cx="9144000" cy="65973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92833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Monotype Corsiva" pitchFamily="66" charset="0"/>
              </a:rPr>
              <a:t>З</a:t>
            </a:r>
            <a:r>
              <a:rPr lang="uk-UA" i="1" dirty="0">
                <a:latin typeface="Monotype Corsiva" pitchFamily="66" charset="0"/>
              </a:rPr>
              <a:t>агроза глобального потепління</a:t>
            </a:r>
            <a:endParaRPr lang="ru-RU" dirty="0">
              <a:latin typeface="Monotype Corsiva" pitchFamily="66" charset="0"/>
            </a:endParaRPr>
          </a:p>
        </p:txBody>
      </p:sp>
      <p:sp>
        <p:nvSpPr>
          <p:cNvPr id="3" name="Объект 2"/>
          <p:cNvSpPr>
            <a:spLocks noGrp="1"/>
          </p:cNvSpPr>
          <p:nvPr>
            <p:ph idx="1"/>
          </p:nvPr>
        </p:nvSpPr>
        <p:spPr/>
        <p:txBody>
          <a:bodyPr>
            <a:normAutofit/>
          </a:bodyPr>
          <a:lstStyle/>
          <a:p>
            <a:r>
              <a:rPr lang="uk-UA" dirty="0">
                <a:latin typeface="Monotype Corsiva" pitchFamily="66" charset="0"/>
              </a:rPr>
              <a:t>Згідно з оцінками Міжурядової комісії з кліматичних змін, протягом </a:t>
            </a:r>
            <a:r>
              <a:rPr lang="uk-UA" dirty="0" smtClean="0">
                <a:latin typeface="Monotype Corsiva" pitchFamily="66" charset="0"/>
              </a:rPr>
              <a:t>останнього </a:t>
            </a:r>
            <a:r>
              <a:rPr lang="uk-UA" dirty="0">
                <a:latin typeface="Monotype Corsiva" pitchFamily="66" charset="0"/>
              </a:rPr>
              <a:t>століття температура на Землі може підвищитися на 3,5 градуса за </a:t>
            </a:r>
            <a:r>
              <a:rPr lang="uk-UA" dirty="0" smtClean="0">
                <a:latin typeface="Monotype Corsiva" pitchFamily="66" charset="0"/>
              </a:rPr>
              <a:t>Цельсієм</a:t>
            </a:r>
            <a:r>
              <a:rPr lang="uk-UA" dirty="0">
                <a:latin typeface="Monotype Corsiva" pitchFamily="66" charset="0"/>
              </a:rPr>
              <a:t>. Таке різке потепління може викликати зникнення деяких видів тварин і рослин. За даними досліджень, підвищення температури води — одна з при­чин загибелі коралових рифів, які є середовищем життя багатьох морських </a:t>
            </a:r>
            <a:r>
              <a:rPr lang="uk-UA" dirty="0" smtClean="0">
                <a:latin typeface="Monotype Corsiva" pitchFamily="66" charset="0"/>
              </a:rPr>
              <a:t>організмів</a:t>
            </a:r>
            <a:r>
              <a:rPr lang="uk-UA" dirty="0">
                <a:latin typeface="Monotype Corsiva" pitchFamily="66" charset="0"/>
              </a:rPr>
              <a:t>.</a:t>
            </a:r>
            <a:endParaRPr lang="ru-RU" dirty="0">
              <a:latin typeface="Monotype Corsiva" pitchFamily="66" charset="0"/>
            </a:endParaRPr>
          </a:p>
          <a:p>
            <a:endParaRPr lang="ru-RU" dirty="0"/>
          </a:p>
        </p:txBody>
      </p:sp>
    </p:spTree>
    <p:extLst>
      <p:ext uri="{BB962C8B-B14F-4D97-AF65-F5344CB8AC3E}">
        <p14:creationId xmlns:p14="http://schemas.microsoft.com/office/powerpoint/2010/main" xmlns="" val="2134377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146" name="Picture 2" descr="C:\Users\Katrin\Desktop\original-bedf4f33ae062009461843a7c1e9473f.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847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Monotype Corsiva" pitchFamily="66" charset="0"/>
              </a:rPr>
              <a:t>Загроза глобального потепління</a:t>
            </a:r>
            <a:endParaRPr lang="ru-RU" dirty="0">
              <a:latin typeface="Monotype Corsiva" pitchFamily="66" charset="0"/>
            </a:endParaRPr>
          </a:p>
        </p:txBody>
      </p:sp>
      <p:sp>
        <p:nvSpPr>
          <p:cNvPr id="3" name="Объект 2"/>
          <p:cNvSpPr>
            <a:spLocks noGrp="1"/>
          </p:cNvSpPr>
          <p:nvPr>
            <p:ph idx="1"/>
          </p:nvPr>
        </p:nvSpPr>
        <p:spPr/>
        <p:txBody>
          <a:bodyPr/>
          <a:lstStyle/>
          <a:p>
            <a:r>
              <a:rPr lang="uk-UA" dirty="0">
                <a:latin typeface="Monotype Corsiva" pitchFamily="66" charset="0"/>
              </a:rPr>
              <a:t>За оцінками вчених, підняття рівня Світового океану на 1 м може призвести до затоплення великих прибережних ділянок заболочених земель, багатих </a:t>
            </a:r>
            <a:r>
              <a:rPr lang="uk-UA" dirty="0" smtClean="0">
                <a:latin typeface="Monotype Corsiva" pitchFamily="66" charset="0"/>
              </a:rPr>
              <a:t>різноманітною </a:t>
            </a:r>
            <a:r>
              <a:rPr lang="uk-UA" dirty="0">
                <a:latin typeface="Monotype Corsiva" pitchFamily="66" charset="0"/>
              </a:rPr>
              <a:t>флорою та фауною. Деякі вчені вважають, що глобальне </a:t>
            </a:r>
            <a:r>
              <a:rPr lang="uk-UA" dirty="0" smtClean="0">
                <a:latin typeface="Monotype Corsiva" pitchFamily="66" charset="0"/>
              </a:rPr>
              <a:t>потепління </a:t>
            </a:r>
            <a:r>
              <a:rPr lang="uk-UA" dirty="0">
                <a:latin typeface="Monotype Corsiva" pitchFamily="66" charset="0"/>
              </a:rPr>
              <a:t>викличе танення льодового покриву Гренландії й Антарктиди, а це загрожує екологічною катастрофою.</a:t>
            </a:r>
            <a:endParaRPr lang="ru-RU" dirty="0">
              <a:latin typeface="Monotype Corsiva" pitchFamily="66" charset="0"/>
            </a:endParaRPr>
          </a:p>
          <a:p>
            <a:endParaRPr lang="ru-RU" dirty="0"/>
          </a:p>
        </p:txBody>
      </p:sp>
    </p:spTree>
    <p:extLst>
      <p:ext uri="{BB962C8B-B14F-4D97-AF65-F5344CB8AC3E}">
        <p14:creationId xmlns:p14="http://schemas.microsoft.com/office/powerpoint/2010/main" xmlns="" val="2659242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Monotype Corsiva" pitchFamily="66" charset="0"/>
                <a:cs typeface="AngsanaUPC" pitchFamily="18" charset="-34"/>
              </a:rPr>
              <a:t>Наслідки</a:t>
            </a:r>
            <a:endParaRPr lang="ru-RU" dirty="0">
              <a:latin typeface="Monotype Corsiva" pitchFamily="66" charset="0"/>
              <a:cs typeface="AngsanaUPC" pitchFamily="18" charset="-34"/>
            </a:endParaRPr>
          </a:p>
        </p:txBody>
      </p:sp>
      <p:sp>
        <p:nvSpPr>
          <p:cNvPr id="3" name="Объект 2"/>
          <p:cNvSpPr>
            <a:spLocks noGrp="1"/>
          </p:cNvSpPr>
          <p:nvPr>
            <p:ph idx="1"/>
          </p:nvPr>
        </p:nvSpPr>
        <p:spPr/>
        <p:txBody>
          <a:bodyPr/>
          <a:lstStyle/>
          <a:p>
            <a:pPr marL="0" indent="0">
              <a:buNone/>
            </a:pPr>
            <a:r>
              <a:rPr lang="uk-UA" dirty="0" smtClean="0"/>
              <a:t> </a:t>
            </a:r>
            <a:r>
              <a:rPr lang="uk-UA" sz="4800" dirty="0" smtClean="0">
                <a:latin typeface="Monotype Corsiva" pitchFamily="66" charset="0"/>
              </a:rPr>
              <a:t>- зменшення видового різноманіття</a:t>
            </a:r>
          </a:p>
          <a:p>
            <a:pPr marL="0" indent="0">
              <a:buNone/>
            </a:pPr>
            <a:r>
              <a:rPr lang="uk-UA" sz="4800" dirty="0">
                <a:latin typeface="Monotype Corsiva" pitchFamily="66" charset="0"/>
              </a:rPr>
              <a:t> </a:t>
            </a:r>
            <a:r>
              <a:rPr lang="uk-UA" sz="4800" dirty="0" smtClean="0">
                <a:latin typeface="Monotype Corsiva" pitchFamily="66" charset="0"/>
              </a:rPr>
              <a:t>- порушення природнього балансу</a:t>
            </a:r>
          </a:p>
          <a:p>
            <a:pPr marL="0" indent="0">
              <a:buNone/>
            </a:pPr>
            <a:r>
              <a:rPr lang="uk-UA" sz="4800" dirty="0">
                <a:latin typeface="Monotype Corsiva" pitchFamily="66" charset="0"/>
              </a:rPr>
              <a:t> </a:t>
            </a:r>
            <a:r>
              <a:rPr lang="uk-UA" sz="4800" dirty="0" smtClean="0">
                <a:latin typeface="Monotype Corsiva" pitchFamily="66" charset="0"/>
              </a:rPr>
              <a:t>- втрата певних генів в природі</a:t>
            </a:r>
          </a:p>
          <a:p>
            <a:pPr marL="0" indent="0">
              <a:buNone/>
            </a:pPr>
            <a:r>
              <a:rPr lang="uk-UA" sz="4800" dirty="0">
                <a:latin typeface="Monotype Corsiva" pitchFamily="66" charset="0"/>
              </a:rPr>
              <a:t> </a:t>
            </a:r>
            <a:r>
              <a:rPr lang="uk-UA" sz="4800" dirty="0" smtClean="0">
                <a:latin typeface="Monotype Corsiva" pitchFamily="66" charset="0"/>
              </a:rPr>
              <a:t>- нестабільність екосистем</a:t>
            </a:r>
            <a:endParaRPr lang="ru-RU" sz="4800" dirty="0">
              <a:latin typeface="Monotype Corsiva" pitchFamily="66" charset="0"/>
            </a:endParaRPr>
          </a:p>
        </p:txBody>
      </p:sp>
    </p:spTree>
    <p:extLst>
      <p:ext uri="{BB962C8B-B14F-4D97-AF65-F5344CB8AC3E}">
        <p14:creationId xmlns:p14="http://schemas.microsoft.com/office/powerpoint/2010/main" xmlns="" val="2069746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latin typeface="Monotype Corsiva" pitchFamily="66" charset="0"/>
              </a:rPr>
              <a:t>Біорізноманіття</a:t>
            </a:r>
            <a:endParaRPr lang="ru-RU" dirty="0">
              <a:latin typeface="Monotype Corsiva" pitchFamily="66" charset="0"/>
            </a:endParaRPr>
          </a:p>
        </p:txBody>
      </p:sp>
      <p:sp>
        <p:nvSpPr>
          <p:cNvPr id="3" name="Объект 2"/>
          <p:cNvSpPr>
            <a:spLocks noGrp="1"/>
          </p:cNvSpPr>
          <p:nvPr>
            <p:ph idx="1"/>
          </p:nvPr>
        </p:nvSpPr>
        <p:spPr/>
        <p:txBody>
          <a:bodyPr/>
          <a:lstStyle/>
          <a:p>
            <a:r>
              <a:rPr lang="uk-UA" dirty="0">
                <a:latin typeface="Monotype Corsiva" pitchFamily="66" charset="0"/>
              </a:rPr>
              <a:t>У Конвенції про охорону біологічного різноманіття термін «біологічне </a:t>
            </a:r>
            <a:r>
              <a:rPr lang="uk-UA" dirty="0" smtClean="0">
                <a:latin typeface="Monotype Corsiva" pitchFamily="66" charset="0"/>
              </a:rPr>
              <a:t>різноманіття</a:t>
            </a:r>
            <a:r>
              <a:rPr lang="uk-UA" dirty="0">
                <a:latin typeface="Monotype Corsiva" pitchFamily="66" charset="0"/>
              </a:rPr>
              <a:t>» визначається як різноманітність живих організмів з усіх джерел, включаючи наземні, морські та інші водні екосистеми й екологічні </a:t>
            </a:r>
            <a:r>
              <a:rPr lang="uk-UA" dirty="0" smtClean="0">
                <a:latin typeface="Monotype Corsiva" pitchFamily="66" charset="0"/>
              </a:rPr>
              <a:t>комплекси</a:t>
            </a:r>
            <a:r>
              <a:rPr lang="uk-UA" dirty="0">
                <a:latin typeface="Monotype Corsiva" pitchFamily="66" charset="0"/>
              </a:rPr>
              <a:t>, частиною яких вони є; це поняття включає в себе різноманітність у рамках виду, між видами й різноманітність екосистем».</a:t>
            </a:r>
            <a:endParaRPr lang="ru-RU" dirty="0">
              <a:latin typeface="Monotype Corsiva" pitchFamily="66" charset="0"/>
            </a:endParaRPr>
          </a:p>
          <a:p>
            <a:endParaRPr lang="ru-RU" dirty="0"/>
          </a:p>
        </p:txBody>
      </p:sp>
    </p:spTree>
    <p:extLst>
      <p:ext uri="{BB962C8B-B14F-4D97-AF65-F5344CB8AC3E}">
        <p14:creationId xmlns:p14="http://schemas.microsoft.com/office/powerpoint/2010/main" xmlns="" val="1013258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C:\Users\Katrin\Desktop\biodiversity-terrestrial.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1650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Monotype Corsiva" pitchFamily="66" charset="0"/>
              </a:rPr>
              <a:t>Застосування терміну</a:t>
            </a:r>
            <a:endParaRPr lang="ru-RU" dirty="0">
              <a:latin typeface="Monotype Corsiva" pitchFamily="66" charset="0"/>
            </a:endParaRPr>
          </a:p>
        </p:txBody>
      </p:sp>
      <p:sp>
        <p:nvSpPr>
          <p:cNvPr id="3" name="Объект 2"/>
          <p:cNvSpPr>
            <a:spLocks noGrp="1"/>
          </p:cNvSpPr>
          <p:nvPr>
            <p:ph idx="1"/>
          </p:nvPr>
        </p:nvSpPr>
        <p:spPr/>
        <p:txBody>
          <a:bodyPr>
            <a:normAutofit lnSpcReduction="10000"/>
          </a:bodyPr>
          <a:lstStyle/>
          <a:p>
            <a:r>
              <a:rPr lang="uk-UA" sz="4000" dirty="0">
                <a:latin typeface="Monotype Corsiva" pitchFamily="66" charset="0"/>
              </a:rPr>
              <a:t>Поняття «</a:t>
            </a:r>
            <a:r>
              <a:rPr lang="uk-UA" sz="4000" dirty="0" err="1">
                <a:latin typeface="Monotype Corsiva" pitchFamily="66" charset="0"/>
              </a:rPr>
              <a:t>біорізноманіття</a:t>
            </a:r>
            <a:r>
              <a:rPr lang="uk-UA" sz="4000" dirty="0">
                <a:latin typeface="Monotype Corsiva" pitchFamily="66" charset="0"/>
              </a:rPr>
              <a:t>» почало широко застосовуватися після того, як </a:t>
            </a:r>
            <a:r>
              <a:rPr lang="uk-UA" sz="4000" dirty="0" smtClean="0">
                <a:latin typeface="Monotype Corsiva" pitchFamily="66" charset="0"/>
              </a:rPr>
              <a:t> 1986 </a:t>
            </a:r>
            <a:r>
              <a:rPr lang="uk-UA" sz="4000" dirty="0">
                <a:latin typeface="Monotype Corsiva" pitchFamily="66" charset="0"/>
              </a:rPr>
              <a:t>року в США відбувся Національний форум з </a:t>
            </a:r>
            <a:r>
              <a:rPr lang="uk-UA" sz="4000" dirty="0" err="1">
                <a:latin typeface="Monotype Corsiva" pitchFamily="66" charset="0"/>
              </a:rPr>
              <a:t>біорізноманіття</a:t>
            </a:r>
            <a:r>
              <a:rPr lang="uk-UA" sz="4000" dirty="0">
                <a:latin typeface="Monotype Corsiva" pitchFamily="66" charset="0"/>
              </a:rPr>
              <a:t>, а 1988 року за результатами його діяльності відомий американський біолог Едвард </a:t>
            </a:r>
            <a:r>
              <a:rPr lang="uk-UA" sz="4000" dirty="0" err="1">
                <a:latin typeface="Monotype Corsiva" pitchFamily="66" charset="0"/>
              </a:rPr>
              <a:t>Вілсон</a:t>
            </a:r>
            <a:r>
              <a:rPr lang="uk-UA" sz="4000" dirty="0">
                <a:latin typeface="Monotype Corsiva" pitchFamily="66" charset="0"/>
              </a:rPr>
              <a:t> видав книжку «</a:t>
            </a:r>
            <a:r>
              <a:rPr lang="uk-UA" sz="4000" dirty="0" err="1">
                <a:latin typeface="Monotype Corsiva" pitchFamily="66" charset="0"/>
              </a:rPr>
              <a:t>Біорізноманіття</a:t>
            </a:r>
            <a:r>
              <a:rPr lang="uk-UA" sz="4000" dirty="0">
                <a:latin typeface="Monotype Corsiva" pitchFamily="66" charset="0"/>
              </a:rPr>
              <a:t>».</a:t>
            </a:r>
            <a:endParaRPr lang="ru-RU" sz="4000" dirty="0">
              <a:latin typeface="Monotype Corsiva" pitchFamily="66" charset="0"/>
            </a:endParaRPr>
          </a:p>
          <a:p>
            <a:endParaRPr lang="ru-RU" dirty="0"/>
          </a:p>
        </p:txBody>
      </p:sp>
    </p:spTree>
    <p:extLst>
      <p:ext uri="{BB962C8B-B14F-4D97-AF65-F5344CB8AC3E}">
        <p14:creationId xmlns:p14="http://schemas.microsoft.com/office/powerpoint/2010/main" xmlns="" val="2286066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C:\Users\Katrin\Desktop\images.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77392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a:p>
        </p:txBody>
      </p:sp>
      <p:pic>
        <p:nvPicPr>
          <p:cNvPr id="7170" name="Picture 2" descr="C:\Users\Katrin\Desktop\5488228.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60648"/>
            <a:ext cx="8748464" cy="61206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80729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Monotype Corsiva" pitchFamily="66" charset="0"/>
              </a:rPr>
              <a:t>Причини деградації</a:t>
            </a:r>
            <a:endParaRPr lang="ru-RU" dirty="0">
              <a:latin typeface="Monotype Corsiva" pitchFamily="66" charset="0"/>
            </a:endParaRPr>
          </a:p>
        </p:txBody>
      </p:sp>
      <p:sp>
        <p:nvSpPr>
          <p:cNvPr id="3" name="Объект 2"/>
          <p:cNvSpPr>
            <a:spLocks noGrp="1"/>
          </p:cNvSpPr>
          <p:nvPr>
            <p:ph idx="1"/>
          </p:nvPr>
        </p:nvSpPr>
        <p:spPr/>
        <p:txBody>
          <a:bodyPr>
            <a:normAutofit lnSpcReduction="10000"/>
          </a:bodyPr>
          <a:lstStyle/>
          <a:p>
            <a:r>
              <a:rPr lang="uk-UA" sz="4000" i="1" dirty="0">
                <a:latin typeface="Monotype Corsiva" pitchFamily="66" charset="0"/>
              </a:rPr>
              <a:t>Руйнування природного середовища </a:t>
            </a:r>
            <a:r>
              <a:rPr lang="uk-UA" sz="4000" i="1" dirty="0" smtClean="0">
                <a:latin typeface="Monotype Corsiva" pitchFamily="66" charset="0"/>
              </a:rPr>
              <a:t>життя</a:t>
            </a:r>
          </a:p>
          <a:p>
            <a:r>
              <a:rPr lang="uk-UA" sz="4000" i="1" dirty="0">
                <a:latin typeface="Monotype Corsiva" pitchFamily="66" charset="0"/>
              </a:rPr>
              <a:t>Чужорідні види</a:t>
            </a:r>
            <a:endParaRPr lang="ru-RU" sz="4000" dirty="0">
              <a:latin typeface="Monotype Corsiva" pitchFamily="66" charset="0"/>
            </a:endParaRPr>
          </a:p>
          <a:p>
            <a:r>
              <a:rPr lang="uk-UA" sz="4000" i="1" dirty="0">
                <a:latin typeface="Monotype Corsiva" pitchFamily="66" charset="0"/>
              </a:rPr>
              <a:t>Надмірна експлуатація природних </a:t>
            </a:r>
            <a:r>
              <a:rPr lang="uk-UA" sz="4000" i="1" dirty="0" smtClean="0">
                <a:latin typeface="Monotype Corsiva" pitchFamily="66" charset="0"/>
              </a:rPr>
              <a:t>ресурсів</a:t>
            </a:r>
          </a:p>
          <a:p>
            <a:r>
              <a:rPr lang="uk-UA" sz="4000" i="1" dirty="0">
                <a:latin typeface="Monotype Corsiva" pitchFamily="66" charset="0"/>
              </a:rPr>
              <a:t>Швидке зростання населення</a:t>
            </a:r>
            <a:endParaRPr lang="ru-RU" sz="4000" dirty="0">
              <a:latin typeface="Monotype Corsiva" pitchFamily="66" charset="0"/>
            </a:endParaRPr>
          </a:p>
          <a:p>
            <a:r>
              <a:rPr lang="uk-UA" sz="4000" i="1" dirty="0">
                <a:latin typeface="Monotype Corsiva" pitchFamily="66" charset="0"/>
              </a:rPr>
              <a:t>Загроза глобального потепління</a:t>
            </a:r>
            <a:endParaRPr lang="ru-RU" sz="4000" dirty="0">
              <a:latin typeface="Monotype Corsiva" pitchFamily="66" charset="0"/>
            </a:endParaRPr>
          </a:p>
          <a:p>
            <a:endParaRPr lang="ru-RU"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xmlns="" val="3578377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smtClean="0">
                <a:latin typeface="Monotype Corsiva" pitchFamily="66" charset="0"/>
              </a:rPr>
              <a:t>Руйнування природного середовища життя</a:t>
            </a:r>
            <a:r>
              <a:rPr lang="uk-UA" i="1" dirty="0" smtClean="0"/>
              <a:t/>
            </a:r>
            <a:br>
              <a:rPr lang="uk-UA" i="1" dirty="0" smtClean="0"/>
            </a:br>
            <a:endParaRPr lang="ru-RU" dirty="0"/>
          </a:p>
        </p:txBody>
      </p:sp>
      <p:sp>
        <p:nvSpPr>
          <p:cNvPr id="3" name="Объект 2"/>
          <p:cNvSpPr>
            <a:spLocks noGrp="1"/>
          </p:cNvSpPr>
          <p:nvPr>
            <p:ph idx="1"/>
          </p:nvPr>
        </p:nvSpPr>
        <p:spPr/>
        <p:txBody>
          <a:bodyPr>
            <a:normAutofit/>
          </a:bodyPr>
          <a:lstStyle/>
          <a:p>
            <a:r>
              <a:rPr lang="uk-UA" dirty="0">
                <a:latin typeface="Monotype Corsiva" pitchFamily="66" charset="0"/>
              </a:rPr>
              <a:t>Це основна причина вимирання біологічних видів. Сюди належить заготовка деревини, добування корисних копалин, вируб лісу під пасовища, будівництво дамб і автомагістралей на місці незайманих ділянок дикої природи. </a:t>
            </a:r>
            <a:r>
              <a:rPr lang="uk-UA" dirty="0" smtClean="0">
                <a:latin typeface="Monotype Corsiva" pitchFamily="66" charset="0"/>
              </a:rPr>
              <a:t>Екосистеми </a:t>
            </a:r>
            <a:r>
              <a:rPr lang="uk-UA" dirty="0">
                <a:latin typeface="Monotype Corsiva" pitchFamily="66" charset="0"/>
              </a:rPr>
              <a:t>змушені «відступати», а флора й фауна, що живе в них, утрачає </a:t>
            </a:r>
            <a:r>
              <a:rPr lang="uk-UA" dirty="0" smtClean="0">
                <a:latin typeface="Monotype Corsiva" pitchFamily="66" charset="0"/>
              </a:rPr>
              <a:t>необхідні</a:t>
            </a:r>
            <a:r>
              <a:rPr lang="ru-RU" dirty="0" smtClean="0">
                <a:latin typeface="Monotype Corsiva" pitchFamily="66" charset="0"/>
              </a:rPr>
              <a:t> </a:t>
            </a:r>
            <a:r>
              <a:rPr lang="uk-UA" dirty="0" smtClean="0">
                <a:latin typeface="Monotype Corsiva" pitchFamily="66" charset="0"/>
              </a:rPr>
              <a:t>умови </a:t>
            </a:r>
            <a:r>
              <a:rPr lang="uk-UA" dirty="0">
                <a:latin typeface="Monotype Corsiva" pitchFamily="66" charset="0"/>
              </a:rPr>
              <a:t>існування. </a:t>
            </a:r>
            <a:endParaRPr lang="ru-RU" dirty="0">
              <a:latin typeface="Monotype Corsiva" pitchFamily="66" charset="0"/>
            </a:endParaRPr>
          </a:p>
        </p:txBody>
      </p:sp>
    </p:spTree>
    <p:extLst>
      <p:ext uri="{BB962C8B-B14F-4D97-AF65-F5344CB8AC3E}">
        <p14:creationId xmlns:p14="http://schemas.microsoft.com/office/powerpoint/2010/main" xmlns="" val="2272320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latin typeface="Monotype Corsiva" pitchFamily="66" charset="0"/>
              </a:rPr>
              <a:t>Руйнування природного середовища життя</a:t>
            </a:r>
            <a:r>
              <a:rPr lang="ru-RU" dirty="0"/>
              <a:t/>
            </a:r>
            <a:br>
              <a:rPr lang="ru-RU" dirty="0"/>
            </a:br>
            <a:endParaRPr lang="ru-RU" dirty="0"/>
          </a:p>
        </p:txBody>
      </p:sp>
      <p:sp>
        <p:nvSpPr>
          <p:cNvPr id="3" name="Объект 2"/>
          <p:cNvSpPr>
            <a:spLocks noGrp="1"/>
          </p:cNvSpPr>
          <p:nvPr>
            <p:ph idx="1"/>
          </p:nvPr>
        </p:nvSpPr>
        <p:spPr/>
        <p:txBody>
          <a:bodyPr/>
          <a:lstStyle/>
          <a:p>
            <a:r>
              <a:rPr lang="uk-UA" dirty="0">
                <a:latin typeface="Monotype Corsiva" pitchFamily="66" charset="0"/>
              </a:rPr>
              <a:t>Природне середовище розчленовується, руйнується і </a:t>
            </a:r>
            <a:r>
              <a:rPr lang="uk-UA" dirty="0" smtClean="0">
                <a:latin typeface="Monotype Corsiva" pitchFamily="66" charset="0"/>
              </a:rPr>
              <a:t>знищується</a:t>
            </a:r>
            <a:r>
              <a:rPr lang="uk-UA" dirty="0">
                <a:latin typeface="Monotype Corsiva" pitchFamily="66" charset="0"/>
              </a:rPr>
              <a:t>. Порушуються маршрути міграцій. Генетичне різноманіття бідніє. </a:t>
            </a:r>
            <a:r>
              <a:rPr lang="uk-UA" dirty="0" smtClean="0">
                <a:latin typeface="Monotype Corsiva" pitchFamily="66" charset="0"/>
              </a:rPr>
              <a:t>Популяції </a:t>
            </a:r>
            <a:r>
              <a:rPr lang="uk-UA" dirty="0">
                <a:latin typeface="Monotype Corsiva" pitchFamily="66" charset="0"/>
              </a:rPr>
              <a:t>тварин і рослин не можуть протистояти хворобам та іншим </a:t>
            </a:r>
            <a:r>
              <a:rPr lang="uk-UA" dirty="0" smtClean="0">
                <a:latin typeface="Monotype Corsiva" pitchFamily="66" charset="0"/>
              </a:rPr>
              <a:t>несприятливим </a:t>
            </a:r>
            <a:r>
              <a:rPr lang="uk-UA" dirty="0">
                <a:latin typeface="Monotype Corsiva" pitchFamily="66" charset="0"/>
              </a:rPr>
              <a:t>факторам. Урешті-решт біологічні види один за одним вимирають.</a:t>
            </a:r>
            <a:endParaRPr lang="ru-RU" dirty="0">
              <a:latin typeface="Monotype Corsiva" pitchFamily="66" charset="0"/>
            </a:endParaRPr>
          </a:p>
          <a:p>
            <a:endParaRPr lang="ru-RU" dirty="0"/>
          </a:p>
        </p:txBody>
      </p:sp>
    </p:spTree>
    <p:extLst>
      <p:ext uri="{BB962C8B-B14F-4D97-AF65-F5344CB8AC3E}">
        <p14:creationId xmlns:p14="http://schemas.microsoft.com/office/powerpoint/2010/main" xmlns="" val="23879987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76</TotalTime>
  <Words>530</Words>
  <Application>Microsoft Office PowerPoint</Application>
  <PresentationFormat>Экран (4:3)</PresentationFormat>
  <Paragraphs>32</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Апекс</vt:lpstr>
      <vt:lpstr>Біорізноманіття. Генетичне видове і екосистемне різноманіття.</vt:lpstr>
      <vt:lpstr>Біорізноманіття</vt:lpstr>
      <vt:lpstr>Слайд 3</vt:lpstr>
      <vt:lpstr>Застосування терміну</vt:lpstr>
      <vt:lpstr>Слайд 5</vt:lpstr>
      <vt:lpstr>Слайд 6</vt:lpstr>
      <vt:lpstr>Причини деградації</vt:lpstr>
      <vt:lpstr>Руйнування природного середовища життя </vt:lpstr>
      <vt:lpstr>Руйнування природного середовища життя </vt:lpstr>
      <vt:lpstr>Слайд 10</vt:lpstr>
      <vt:lpstr>Чужорідні види </vt:lpstr>
      <vt:lpstr>Слайд 12</vt:lpstr>
      <vt:lpstr>Надмірна експлуатація природних ресурсів </vt:lpstr>
      <vt:lpstr>Швидке зростання населення </vt:lpstr>
      <vt:lpstr>Слайд 15</vt:lpstr>
      <vt:lpstr>Загроза глобального потепління</vt:lpstr>
      <vt:lpstr>Слайд 17</vt:lpstr>
      <vt:lpstr>Загроза глобального потепління</vt:lpstr>
      <vt:lpstr>Наслідки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Біорізноманіття. Генетичне видове і екосистемне різноманіття.</dc:title>
  <dc:creator>Katrin</dc:creator>
  <cp:lastModifiedBy>User</cp:lastModifiedBy>
  <cp:revision>8</cp:revision>
  <dcterms:created xsi:type="dcterms:W3CDTF">2012-04-22T19:07:23Z</dcterms:created>
  <dcterms:modified xsi:type="dcterms:W3CDTF">2012-08-14T08:57:31Z</dcterms:modified>
</cp:coreProperties>
</file>