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5%D0%BD%D0%B5%D1%80%D0%B3%D1%96%D1%8F" TargetMode="External"/><Relationship Id="rId7" Type="http://schemas.openxmlformats.org/officeDocument/2006/relationships/image" Target="../media/image2.jpeg"/><Relationship Id="rId2" Type="http://schemas.openxmlformats.org/officeDocument/2006/relationships/hyperlink" Target="http://uk.wikipedia.org/wiki/%D0%A0%D0%B5%D1%87%D0%BE%D0%B2%D0%B8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1%D0%B5%D1%80%D0%B5%D0%B4%D0%BE%D0%B2%D0%B8%D1%89%D0%B5" TargetMode="External"/><Relationship Id="rId5" Type="http://schemas.openxmlformats.org/officeDocument/2006/relationships/hyperlink" Target="http://uk.wikipedia.org/wiki/%D0%9E%D1%80%D0%B3%D0%B0%D0%BD%D1%96%D0%B7%D0%BC" TargetMode="External"/><Relationship Id="rId4" Type="http://schemas.openxmlformats.org/officeDocument/2006/relationships/hyperlink" Target="http://uk.wikipedia.org/wiki/%D0%9F%D0%BB%D0%B0%D0%BD%D0%B5%D1%82%D0%B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048000"/>
            <a:ext cx="8229600" cy="1828800"/>
          </a:xfrm>
        </p:spPr>
        <p:txBody>
          <a:bodyPr/>
          <a:lstStyle/>
          <a:p>
            <a:pPr algn="l"/>
            <a:r>
              <a:rPr lang="uk-UA" dirty="0" smtClean="0">
                <a:solidFill>
                  <a:srgbClr val="C00000"/>
                </a:solidFill>
              </a:rPr>
              <a:t>Кругообіг речовин у природі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Кількість опадів в промислових регіонах, як правило, збільшується. Причиною цього служить велика кількість найдрібніших частинок мінеральних речовин, </a:t>
            </a:r>
            <a:r>
              <a:rPr lang="uk-UA" dirty="0" err="1" smtClean="0"/>
              <a:t>прискорюючих</a:t>
            </a:r>
            <a:r>
              <a:rPr lang="uk-UA" dirty="0" smtClean="0"/>
              <a:t> конденсацію водяної пари. </a:t>
            </a:r>
            <a:endParaRPr lang="uk-UA" dirty="0" smtClean="0"/>
          </a:p>
          <a:p>
            <a:r>
              <a:rPr lang="uk-UA" dirty="0" smtClean="0"/>
              <a:t>Інший приклад — посилення стоку води в результаті знищення рослинного покриву.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uk-UA" dirty="0" smtClean="0"/>
              <a:t>Кругообіг вуглецю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057400"/>
            <a:ext cx="8534400" cy="4267200"/>
          </a:xfrm>
        </p:spPr>
        <p:txBody>
          <a:bodyPr/>
          <a:lstStyle/>
          <a:p>
            <a:r>
              <a:rPr lang="vi-VN" b="1" dirty="0" smtClean="0"/>
              <a:t>Вуглеце́вий цикл</a:t>
            </a:r>
            <a:r>
              <a:rPr lang="vi-VN" dirty="0" smtClean="0"/>
              <a:t> </a:t>
            </a:r>
            <a:r>
              <a:rPr lang="vi-VN" dirty="0" smtClean="0"/>
              <a:t>(</a:t>
            </a:r>
            <a:r>
              <a:rPr lang="uk-UA" dirty="0" smtClean="0"/>
              <a:t>англ.</a:t>
            </a:r>
            <a:r>
              <a:rPr lang="vi-VN" dirty="0" smtClean="0"/>
              <a:t> </a:t>
            </a:r>
            <a:r>
              <a:rPr lang="en-US" i="1" dirty="0" smtClean="0"/>
              <a:t>Carbon cycle</a:t>
            </a:r>
            <a:r>
              <a:rPr lang="en-US" dirty="0" smtClean="0"/>
              <a:t>) — </a:t>
            </a:r>
            <a:r>
              <a:rPr lang="vi-VN" dirty="0" smtClean="0"/>
              <a:t>кругообіг </a:t>
            </a:r>
            <a:r>
              <a:rPr lang="uk-UA" dirty="0" smtClean="0"/>
              <a:t>вуглецю</a:t>
            </a:r>
            <a:r>
              <a:rPr lang="vi-VN" dirty="0" smtClean="0"/>
              <a:t> (у різних формах, наприклад, у </a:t>
            </a:r>
            <a:r>
              <a:rPr lang="vi-VN" dirty="0" smtClean="0"/>
              <a:t>вигляді</a:t>
            </a:r>
            <a:r>
              <a:rPr lang="uk-UA" dirty="0" smtClean="0"/>
              <a:t> двоокису вуглецю</a:t>
            </a:r>
            <a:r>
              <a:rPr lang="vi-VN" dirty="0" smtClean="0"/>
              <a:t>) </a:t>
            </a:r>
            <a:r>
              <a:rPr lang="vi-VN" dirty="0" smtClean="0"/>
              <a:t>між атмосферою, океаном, біосферою та надрами Землі</a:t>
            </a:r>
            <a:r>
              <a:rPr lang="vi-VN" dirty="0" smtClean="0"/>
              <a:t>.</a:t>
            </a:r>
            <a:endParaRPr lang="uk-UA" dirty="0" smtClean="0"/>
          </a:p>
          <a:p>
            <a:r>
              <a:rPr lang="ru-RU" dirty="0" err="1" smtClean="0"/>
              <a:t>Колообіг</a:t>
            </a:r>
            <a:r>
              <a:rPr lang="ru-RU" dirty="0" smtClean="0"/>
              <a:t> </a:t>
            </a:r>
            <a:r>
              <a:rPr lang="ru-RU" dirty="0" err="1" smtClean="0"/>
              <a:t>вуглецю</a:t>
            </a:r>
            <a:r>
              <a:rPr lang="ru-RU" dirty="0" smtClean="0"/>
              <a:t> у </a:t>
            </a:r>
            <a:r>
              <a:rPr lang="ru-RU" dirty="0" err="1" smtClean="0"/>
              <a:t>природі</a:t>
            </a:r>
            <a:r>
              <a:rPr lang="ru-RU" dirty="0" smtClean="0"/>
              <a:t> </a:t>
            </a:r>
            <a:r>
              <a:rPr lang="ru-RU" dirty="0" err="1" smtClean="0"/>
              <a:t>включає</a:t>
            </a:r>
            <a:r>
              <a:rPr lang="ru-RU" dirty="0" smtClean="0"/>
              <a:t> </a:t>
            </a:r>
            <a:r>
              <a:rPr lang="ru-RU" dirty="0" err="1" smtClean="0"/>
              <a:t>біологічний</a:t>
            </a:r>
            <a:r>
              <a:rPr lang="ru-RU" dirty="0" smtClean="0"/>
              <a:t> цикл, </a:t>
            </a:r>
            <a:r>
              <a:rPr lang="ru-RU" dirty="0" err="1" smtClean="0"/>
              <a:t>виділення</a:t>
            </a:r>
            <a:r>
              <a:rPr lang="ru-RU" dirty="0" smtClean="0"/>
              <a:t> СО</a:t>
            </a:r>
            <a:r>
              <a:rPr lang="ru-RU" baseline="-25000" dirty="0" smtClean="0"/>
              <a:t>2</a:t>
            </a:r>
            <a:r>
              <a:rPr lang="ru-RU" dirty="0" smtClean="0"/>
              <a:t> в атмосферу при </a:t>
            </a:r>
            <a:r>
              <a:rPr lang="ru-RU" dirty="0" err="1" smtClean="0"/>
              <a:t>згорянні</a:t>
            </a:r>
            <a:r>
              <a:rPr lang="ru-RU" dirty="0" smtClean="0"/>
              <a:t> </a:t>
            </a:r>
            <a:r>
              <a:rPr lang="ru-RU" dirty="0" err="1" smtClean="0"/>
              <a:t>палива</a:t>
            </a:r>
            <a:r>
              <a:rPr lang="ru-RU" dirty="0" smtClean="0"/>
              <a:t>,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вулканічних</a:t>
            </a:r>
            <a:r>
              <a:rPr lang="ru-RU" dirty="0" smtClean="0"/>
              <a:t> </a:t>
            </a:r>
            <a:r>
              <a:rPr lang="ru-RU" dirty="0" err="1" smtClean="0"/>
              <a:t>газів</a:t>
            </a:r>
            <a:r>
              <a:rPr lang="ru-RU" dirty="0" smtClean="0"/>
              <a:t>, </a:t>
            </a:r>
            <a:r>
              <a:rPr lang="ru-RU" dirty="0" err="1" smtClean="0"/>
              <a:t>гарячих</a:t>
            </a:r>
            <a:r>
              <a:rPr lang="ru-RU" dirty="0" smtClean="0"/>
              <a:t> </a:t>
            </a:r>
            <a:r>
              <a:rPr lang="ru-RU" dirty="0" err="1" smtClean="0"/>
              <a:t>мінеральних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,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поверхневих</a:t>
            </a:r>
            <a:r>
              <a:rPr lang="ru-RU" dirty="0" smtClean="0"/>
              <a:t> </a:t>
            </a:r>
            <a:r>
              <a:rPr lang="ru-RU" dirty="0" err="1" smtClean="0"/>
              <a:t>шарів</a:t>
            </a:r>
            <a:r>
              <a:rPr lang="ru-RU" dirty="0" smtClean="0"/>
              <a:t> </a:t>
            </a:r>
            <a:r>
              <a:rPr lang="ru-RU" dirty="0" err="1" smtClean="0"/>
              <a:t>океанічних</a:t>
            </a:r>
            <a:r>
              <a:rPr lang="ru-RU" dirty="0" smtClean="0"/>
              <a:t> вод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e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" y="0"/>
            <a:ext cx="91154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8200"/>
            <a:ext cx="3733800" cy="5791200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/>
              <a:t>Кругоо́біг</a:t>
            </a:r>
            <a:r>
              <a:rPr lang="ru-RU" b="1" dirty="0" smtClean="0"/>
              <a:t> </a:t>
            </a:r>
            <a:r>
              <a:rPr lang="ru-RU" b="1" dirty="0" err="1" smtClean="0"/>
              <a:t>речови́н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ене́ргії</a:t>
            </a:r>
            <a:r>
              <a:rPr lang="ru-RU" dirty="0" smtClean="0"/>
              <a:t> — </a:t>
            </a:r>
            <a:r>
              <a:rPr lang="ru-RU" dirty="0" err="1" smtClean="0"/>
              <a:t>багаторазова</a:t>
            </a:r>
            <a:r>
              <a:rPr lang="ru-RU" dirty="0" smtClean="0"/>
              <a:t> участь </a:t>
            </a:r>
            <a:r>
              <a:rPr lang="ru-RU" u="sng" dirty="0" err="1" smtClean="0">
                <a:hlinkClick r:id="rId2" tooltip="Речовина"/>
              </a:rPr>
              <a:t>речовин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u="sng" dirty="0" err="1" smtClean="0">
                <a:hlinkClick r:id="rId3" tooltip="Енергія"/>
              </a:rPr>
              <a:t>енергії</a:t>
            </a:r>
            <a:r>
              <a:rPr lang="ru-RU" dirty="0" smtClean="0"/>
              <a:t> в </a:t>
            </a:r>
            <a:r>
              <a:rPr lang="ru-RU" dirty="0" err="1" smtClean="0"/>
              <a:t>процесах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протікають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географічній</a:t>
            </a:r>
            <a:r>
              <a:rPr lang="ru-RU" dirty="0" smtClean="0"/>
              <a:t> </a:t>
            </a:r>
            <a:r>
              <a:rPr lang="ru-RU" dirty="0" err="1" smtClean="0"/>
              <a:t>оболонці</a:t>
            </a:r>
            <a:r>
              <a:rPr lang="ru-RU" dirty="0" smtClean="0"/>
              <a:t> </a:t>
            </a:r>
            <a:r>
              <a:rPr lang="ru-RU" u="sng" dirty="0" err="1" smtClean="0">
                <a:hlinkClick r:id="rId4" tooltip="Планета"/>
              </a:rPr>
              <a:t>планети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Розрізняють</a:t>
            </a:r>
            <a:r>
              <a:rPr lang="ru-RU" dirty="0" smtClean="0"/>
              <a:t> </a:t>
            </a:r>
            <a:r>
              <a:rPr lang="ru-RU" i="1" dirty="0" err="1" smtClean="0"/>
              <a:t>геологічний</a:t>
            </a:r>
            <a:r>
              <a:rPr lang="ru-RU" i="1" dirty="0" smtClean="0"/>
              <a:t> </a:t>
            </a:r>
            <a:r>
              <a:rPr lang="ru-RU" i="1" dirty="0" err="1" smtClean="0"/>
              <a:t>кругообіг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i="1" dirty="0" err="1" smtClean="0"/>
              <a:t>біологічний</a:t>
            </a:r>
            <a:r>
              <a:rPr lang="en-US" dirty="0" smtClean="0"/>
              <a:t>,</a:t>
            </a:r>
            <a:r>
              <a:rPr lang="uk-UA" dirty="0" smtClean="0"/>
              <a:t>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uk-UA" dirty="0" smtClean="0"/>
              <a:t>відбувається </a:t>
            </a:r>
            <a:r>
              <a:rPr lang="uk-UA" dirty="0" smtClean="0"/>
              <a:t>між </a:t>
            </a:r>
            <a:r>
              <a:rPr lang="uk-UA" u="sng" dirty="0" smtClean="0">
                <a:hlinkClick r:id="rId5" tooltip="Організм"/>
              </a:rPr>
              <a:t>організмами</a:t>
            </a:r>
            <a:r>
              <a:rPr lang="uk-UA" dirty="0" smtClean="0"/>
              <a:t> і </a:t>
            </a:r>
            <a:r>
              <a:rPr lang="uk-UA" u="sng" dirty="0" smtClean="0">
                <a:hlinkClick r:id="rId6" tooltip="Середовище"/>
              </a:rPr>
              <a:t>середовищем</a:t>
            </a:r>
            <a:r>
              <a:rPr lang="uk-UA" dirty="0" smtClean="0"/>
              <a:t> існування.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Troph-leve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1371600"/>
            <a:ext cx="5257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334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C00000"/>
                </a:solidFill>
              </a:rPr>
              <a:t>Взаємодія основних форм життєдіяльності.</a:t>
            </a:r>
            <a:endParaRPr lang="ru-RU" sz="3600" dirty="0">
              <a:solidFill>
                <a:srgbClr val="C0000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52400" y="1935164"/>
          <a:ext cx="8763000" cy="4618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750"/>
                <a:gridCol w="2190750"/>
                <a:gridCol w="2190750"/>
                <a:gridCol w="2190750"/>
              </a:tblGrid>
              <a:tr h="9236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dirty="0" smtClean="0"/>
                        <a:t>Базові предметні характеристики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Речовина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Енергія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Інформація</a:t>
                      </a:r>
                      <a:endParaRPr lang="ru-RU" dirty="0"/>
                    </a:p>
                  </a:txBody>
                  <a:tcPr anchor="ctr"/>
                </a:tc>
              </a:tr>
              <a:tr h="923607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Збереження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Конституція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Енергетичний баланс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Стереотип</a:t>
                      </a:r>
                      <a:endParaRPr lang="ru-RU" dirty="0"/>
                    </a:p>
                  </a:txBody>
                  <a:tcPr anchor="ctr"/>
                </a:tc>
              </a:tr>
              <a:tr h="923607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Відтворення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Обмін речовин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Енергообмін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Зворотній зв’язок</a:t>
                      </a:r>
                      <a:endParaRPr lang="ru-RU" dirty="0"/>
                    </a:p>
                  </a:txBody>
                  <a:tcPr anchor="ctr"/>
                </a:tc>
              </a:tr>
              <a:tr h="923607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Розвиток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Асиміляція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Активізація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Випереджувальне відображення</a:t>
                      </a:r>
                      <a:endParaRPr lang="ru-RU" dirty="0"/>
                    </a:p>
                  </a:txBody>
                  <a:tcPr anchor="ctr"/>
                </a:tc>
              </a:tr>
              <a:tr h="923607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Руйнування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Дисиміляція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Мінімізація енергії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Гальмування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896112"/>
          </a:xfrm>
        </p:spPr>
        <p:txBody>
          <a:bodyPr/>
          <a:lstStyle/>
          <a:p>
            <a:pPr algn="ctr"/>
            <a:r>
              <a:rPr lang="uk-UA" dirty="0" smtClean="0"/>
              <a:t>Біологічний кругообіг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62200"/>
            <a:ext cx="8305800" cy="25146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b="1" i="1" dirty="0" err="1" smtClean="0"/>
              <a:t>біологічним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кругообігом</a:t>
            </a:r>
            <a:r>
              <a:rPr lang="ru-RU" b="1" i="1" dirty="0" smtClean="0"/>
              <a:t> </a:t>
            </a:r>
            <a:r>
              <a:rPr lang="ru-RU" i="1" dirty="0" err="1" smtClean="0"/>
              <a:t>речовин</a:t>
            </a:r>
            <a:r>
              <a:rPr lang="ru-RU" dirty="0" smtClean="0"/>
              <a:t> </a:t>
            </a:r>
            <a:r>
              <a:rPr lang="ru-RU" dirty="0" err="1" smtClean="0"/>
              <a:t>розуміють</a:t>
            </a:r>
            <a:r>
              <a:rPr lang="ru-RU" dirty="0" smtClean="0"/>
              <a:t> </a:t>
            </a:r>
            <a:r>
              <a:rPr lang="ru-RU" dirty="0" err="1" smtClean="0"/>
              <a:t>надходження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ґрунту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атмосфери</a:t>
            </a:r>
            <a:r>
              <a:rPr lang="ru-RU" dirty="0" smtClean="0"/>
              <a:t> до </a:t>
            </a:r>
            <a:r>
              <a:rPr lang="ru-RU" dirty="0" err="1" smtClean="0"/>
              <a:t>живих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en-US" dirty="0" smtClean="0"/>
              <a:t>, </a:t>
            </a:r>
            <a:r>
              <a:rPr lang="ru-RU" dirty="0" err="1" smtClean="0"/>
              <a:t>утворення</a:t>
            </a:r>
            <a:r>
              <a:rPr lang="ru-RU" dirty="0" smtClean="0"/>
              <a:t> в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тілах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складних</a:t>
            </a:r>
            <a:r>
              <a:rPr lang="ru-RU" dirty="0" smtClean="0"/>
              <a:t> </a:t>
            </a:r>
            <a:r>
              <a:rPr lang="ru-RU" dirty="0" err="1" smtClean="0"/>
              <a:t>сполук</a:t>
            </a:r>
            <a:r>
              <a:rPr lang="ru-RU" dirty="0" smtClean="0"/>
              <a:t> та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повернення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розкладу</a:t>
            </a:r>
            <a:r>
              <a:rPr lang="ru-RU" dirty="0" smtClean="0"/>
              <a:t> до </a:t>
            </a:r>
            <a:r>
              <a:rPr lang="ru-RU" dirty="0" err="1" smtClean="0"/>
              <a:t>ґрунту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атмосфери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биол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Геологічний кругообіг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865120"/>
          </a:xfrm>
        </p:spPr>
        <p:txBody>
          <a:bodyPr/>
          <a:lstStyle/>
          <a:p>
            <a:r>
              <a:rPr lang="uk-UA" b="1" dirty="0" smtClean="0"/>
              <a:t>Геологічний  кругообіг </a:t>
            </a:r>
            <a:r>
              <a:rPr lang="uk-UA" dirty="0" smtClean="0"/>
              <a:t>- це обмін речовинами між сушею та Світовим океаном. </a:t>
            </a:r>
            <a:r>
              <a:rPr lang="ru-RU" dirty="0" err="1" smtClean="0"/>
              <a:t>Насамперед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глобальна </a:t>
            </a:r>
            <a:r>
              <a:rPr lang="ru-RU" dirty="0" err="1" smtClean="0"/>
              <a:t>циркуляція</a:t>
            </a:r>
            <a:r>
              <a:rPr lang="ru-RU" dirty="0" smtClean="0"/>
              <a:t> води,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випадання</a:t>
            </a:r>
            <a:r>
              <a:rPr lang="ru-RU" dirty="0" smtClean="0"/>
              <a:t> </a:t>
            </a:r>
            <a:r>
              <a:rPr lang="ru-RU" dirty="0" err="1" smtClean="0"/>
              <a:t>атмосферних</a:t>
            </a:r>
            <a:r>
              <a:rPr lang="ru-RU" dirty="0" smtClean="0"/>
              <a:t> </a:t>
            </a:r>
            <a:r>
              <a:rPr lang="ru-RU" dirty="0" err="1" smtClean="0"/>
              <a:t>опадів</a:t>
            </a:r>
            <a:r>
              <a:rPr lang="ru-RU" dirty="0" smtClean="0"/>
              <a:t>, </a:t>
            </a:r>
            <a:r>
              <a:rPr lang="ru-RU" dirty="0" err="1" smtClean="0"/>
              <a:t>потім</a:t>
            </a:r>
            <a:r>
              <a:rPr lang="ru-RU" dirty="0" smtClean="0"/>
              <a:t> - </a:t>
            </a:r>
            <a:r>
              <a:rPr lang="ru-RU" dirty="0" err="1" smtClean="0"/>
              <a:t>поверхневий</a:t>
            </a:r>
            <a:r>
              <a:rPr lang="ru-RU" dirty="0" smtClean="0"/>
              <a:t> та </a:t>
            </a:r>
            <a:r>
              <a:rPr lang="ru-RU" dirty="0" err="1" smtClean="0"/>
              <a:t>підземний</a:t>
            </a:r>
            <a:r>
              <a:rPr lang="ru-RU" dirty="0" smtClean="0"/>
              <a:t> </a:t>
            </a:r>
            <a:r>
              <a:rPr lang="ru-RU" dirty="0" err="1" smtClean="0"/>
              <a:t>стік</a:t>
            </a:r>
            <a:r>
              <a:rPr lang="ru-RU" dirty="0" smtClean="0"/>
              <a:t>, </a:t>
            </a:r>
            <a:r>
              <a:rPr lang="ru-RU" dirty="0" err="1" smtClean="0"/>
              <a:t>інфільтрація</a:t>
            </a:r>
            <a:r>
              <a:rPr lang="ru-RU" dirty="0" smtClean="0"/>
              <a:t>, </a:t>
            </a:r>
            <a:r>
              <a:rPr lang="ru-RU" dirty="0" err="1" smtClean="0"/>
              <a:t>випаровування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врешті-решт</a:t>
            </a:r>
            <a:r>
              <a:rPr lang="ru-RU" dirty="0" smtClean="0"/>
              <a:t> - </a:t>
            </a:r>
            <a:r>
              <a:rPr lang="ru-RU" dirty="0" err="1" smtClean="0"/>
              <a:t>конденсація</a:t>
            </a:r>
            <a:r>
              <a:rPr lang="ru-RU" dirty="0" smtClean="0"/>
              <a:t>;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знову</a:t>
            </a:r>
            <a:r>
              <a:rPr lang="ru-RU" dirty="0" smtClean="0"/>
              <a:t> </a:t>
            </a:r>
            <a:r>
              <a:rPr lang="ru-RU" dirty="0" err="1" smtClean="0"/>
              <a:t>випадають</a:t>
            </a:r>
            <a:r>
              <a:rPr lang="ru-RU" dirty="0" smtClean="0"/>
              <a:t> опади.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6856_0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46608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Вплив антропогенного фактора на колообіг</a:t>
            </a:r>
            <a:r>
              <a:rPr lang="uk-UA" b="1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2" y="2286000"/>
            <a:ext cx="8053387" cy="4191000"/>
          </a:xfrm>
        </p:spPr>
        <p:txBody>
          <a:bodyPr/>
          <a:lstStyle/>
          <a:p>
            <a:r>
              <a:rPr lang="uk-UA" b="1" i="1" dirty="0" smtClean="0"/>
              <a:t>Людина небувало прискорила колообіг деяких речовин</a:t>
            </a:r>
            <a:r>
              <a:rPr lang="uk-UA" dirty="0" smtClean="0"/>
              <a:t> - родовища заліза, цинку, свинцю інших елементів, які природа накопичувала мільйони років, швидко вичерпуються.</a:t>
            </a:r>
            <a:endParaRPr lang="ru-RU" dirty="0" smtClean="0"/>
          </a:p>
          <a:p>
            <a:r>
              <a:rPr lang="uk-UA" b="1" dirty="0" smtClean="0"/>
              <a:t>Антропогенна дія </a:t>
            </a:r>
            <a:r>
              <a:rPr lang="uk-UA" dirty="0" smtClean="0"/>
              <a:t>робить помітний вплив на круговорот кисню в біосфері. З розвитком промисловості і транспорту кисень використовується на процеси горіння.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</TotalTime>
  <Words>221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Кругообіг речовин у природі</vt:lpstr>
      <vt:lpstr>Слайд 2</vt:lpstr>
      <vt:lpstr> </vt:lpstr>
      <vt:lpstr>Біологічний кругообіг</vt:lpstr>
      <vt:lpstr>Слайд 5</vt:lpstr>
      <vt:lpstr>Геологічний кругообіг</vt:lpstr>
      <vt:lpstr>Слайд 7</vt:lpstr>
      <vt:lpstr>Вплив антропогенного фактора на колообіг.</vt:lpstr>
      <vt:lpstr>Слайд 9</vt:lpstr>
      <vt:lpstr>Слайд 10</vt:lpstr>
      <vt:lpstr>Слайд 11</vt:lpstr>
      <vt:lpstr>Кругообіг вуглецю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Кругообіг речовин у природі</dc:title>
  <dc:creator>LORA</dc:creator>
  <cp:lastModifiedBy>LORA</cp:lastModifiedBy>
  <cp:revision>13</cp:revision>
  <dcterms:created xsi:type="dcterms:W3CDTF">2014-02-03T19:20:52Z</dcterms:created>
  <dcterms:modified xsi:type="dcterms:W3CDTF">2014-02-03T20:28:38Z</dcterms:modified>
</cp:coreProperties>
</file>