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3" r:id="rId1"/>
    <p:sldMasterId id="214748372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7559675" cy="1069181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511920"/>
            <a:ext cx="7772040" cy="9144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914400" y="1783440"/>
            <a:ext cx="7772040" cy="4572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fld id="{0D7D2143-316C-48D0-9108-86A95E74DFC1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uk-UA" sz="1100" smtClean="0">
                <a:solidFill>
                  <a:srgbClr val="FFDB82"/>
                </a:solidFill>
                <a:latin typeface="Corbel"/>
              </a:rPr>
              <a:t>21/10/14</a:t>
            </a:r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lnSpc>
                <a:spcPct val="100000"/>
              </a:lnSpc>
            </a:pPr>
            <a:fld id="{275D157B-6D84-4D7F-AE63-E9DC018D6F8F}" type="slidenum">
              <a:rPr lang="uk-UA" sz="1200" smtClean="0">
                <a:solidFill>
                  <a:srgbClr val="FFDB82"/>
                </a:solidFill>
                <a:latin typeface="Corbel"/>
              </a:r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914400" y="2643120"/>
            <a:ext cx="7772040" cy="2214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800" b="1" i="1" dirty="0" err="1">
                <a:solidFill>
                  <a:srgbClr val="FFDB82"/>
                </a:solidFill>
                <a:latin typeface="Consolas"/>
              </a:rPr>
              <a:t>Молекулярна</a:t>
            </a:r>
            <a:r>
              <a:rPr lang="ru-RU" sz="4800" b="1" i="1" dirty="0">
                <a:solidFill>
                  <a:srgbClr val="FFDB82"/>
                </a:solidFill>
                <a:latin typeface="Consolas"/>
              </a:rPr>
              <a:t> </a:t>
            </a:r>
            <a:r>
              <a:rPr lang="ru-RU" sz="4800" b="1" i="1" dirty="0" err="1">
                <a:solidFill>
                  <a:srgbClr val="FFDB82"/>
                </a:solidFill>
                <a:latin typeface="Consolas"/>
              </a:rPr>
              <a:t>діагностика</a:t>
            </a:r>
            <a:r>
              <a:rPr lang="ru-RU" sz="4800" b="1" i="1" dirty="0">
                <a:solidFill>
                  <a:srgbClr val="FFDB82"/>
                </a:solidFill>
                <a:latin typeface="Consolas"/>
              </a:rPr>
              <a:t> </a:t>
            </a:r>
            <a:r>
              <a:rPr lang="ru-RU" sz="4800" b="1" i="1" dirty="0" err="1">
                <a:solidFill>
                  <a:srgbClr val="FFDB82"/>
                </a:solidFill>
                <a:latin typeface="Consolas"/>
              </a:rPr>
              <a:t>генів</a:t>
            </a:r>
            <a:r>
              <a:rPr lang="ru-RU" sz="4800" b="1" i="1" dirty="0">
                <a:solidFill>
                  <a:srgbClr val="FFDB82"/>
                </a:solidFill>
                <a:latin typeface="Consolas"/>
              </a:rPr>
              <a:t> </a:t>
            </a:r>
            <a:r>
              <a:rPr lang="ru-RU" sz="4800" b="1" i="1" dirty="0" err="1">
                <a:solidFill>
                  <a:srgbClr val="FFDB82"/>
                </a:solidFill>
                <a:latin typeface="Consolas"/>
              </a:rPr>
              <a:t>людини</a:t>
            </a:r>
            <a:endParaRPr dirty="0"/>
          </a:p>
        </p:txBody>
      </p:sp>
      <p:pic>
        <p:nvPicPr>
          <p:cNvPr id="106" name="Рисунок 105"/>
          <p:cNvPicPr/>
          <p:nvPr/>
        </p:nvPicPr>
        <p:blipFill>
          <a:blip r:embed="rId2"/>
          <a:stretch>
            <a:fillRect/>
          </a:stretch>
        </p:blipFill>
        <p:spPr>
          <a:xfrm>
            <a:off x="687240" y="4257000"/>
            <a:ext cx="1904760" cy="2295000"/>
          </a:xfrm>
          <a:prstGeom prst="rect">
            <a:avLst/>
          </a:prstGeom>
          <a:ln>
            <a:noFill/>
          </a:ln>
        </p:spPr>
      </p:pic>
      <p:pic>
        <p:nvPicPr>
          <p:cNvPr id="107" name="Рисунок 106"/>
          <p:cNvPicPr/>
          <p:nvPr/>
        </p:nvPicPr>
        <p:blipFill>
          <a:blip r:embed="rId3"/>
          <a:stretch>
            <a:fillRect/>
          </a:stretch>
        </p:blipFill>
        <p:spPr>
          <a:xfrm>
            <a:off x="936000" y="576000"/>
            <a:ext cx="2664000" cy="2160000"/>
          </a:xfrm>
          <a:prstGeom prst="rect">
            <a:avLst/>
          </a:prstGeom>
          <a:ln>
            <a:noFill/>
          </a:ln>
        </p:spPr>
      </p:pic>
      <p:pic>
        <p:nvPicPr>
          <p:cNvPr id="108" name="Рисунок 107"/>
          <p:cNvPicPr/>
          <p:nvPr/>
        </p:nvPicPr>
        <p:blipFill>
          <a:blip r:embed="rId4"/>
          <a:stretch>
            <a:fillRect/>
          </a:stretch>
        </p:blipFill>
        <p:spPr>
          <a:xfrm>
            <a:off x="5373360" y="504000"/>
            <a:ext cx="3050640" cy="1944000"/>
          </a:xfrm>
          <a:prstGeom prst="rect">
            <a:avLst/>
          </a:prstGeom>
          <a:ln>
            <a:noFill/>
          </a:ln>
        </p:spPr>
      </p:pic>
      <p:pic>
        <p:nvPicPr>
          <p:cNvPr id="109" name="Рисунок 108"/>
          <p:cNvPicPr/>
          <p:nvPr/>
        </p:nvPicPr>
        <p:blipFill>
          <a:blip r:embed="rId5"/>
          <a:stretch>
            <a:fillRect/>
          </a:stretch>
        </p:blipFill>
        <p:spPr>
          <a:xfrm>
            <a:off x="5580112" y="4857480"/>
            <a:ext cx="2915888" cy="1550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1224000"/>
            <a:ext cx="8424000" cy="5256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buSzPct val="45000"/>
              <a:buFont typeface="StarSymbol"/>
              <a:buChar char=""/>
            </a:pPr>
            <a:r>
              <a:rPr lang="ru-RU" sz="2800" dirty="0">
                <a:latin typeface="Corbel"/>
              </a:rPr>
              <a:t>Уже через 10 </a:t>
            </a:r>
            <a:r>
              <a:rPr lang="ru-RU" sz="2800" dirty="0" err="1">
                <a:latin typeface="Corbel"/>
              </a:rPr>
              <a:t>років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традиційна</a:t>
            </a:r>
            <a:r>
              <a:rPr lang="ru-RU" sz="2800" dirty="0">
                <a:latin typeface="Corbel"/>
              </a:rPr>
              <a:t> медицина </a:t>
            </a:r>
            <a:r>
              <a:rPr lang="ru-RU" sz="2800" dirty="0" err="1">
                <a:latin typeface="Corbel"/>
              </a:rPr>
              <a:t>відійде</a:t>
            </a:r>
            <a:r>
              <a:rPr lang="ru-RU" sz="2800" dirty="0">
                <a:latin typeface="Corbel"/>
              </a:rPr>
              <a:t> у </a:t>
            </a:r>
            <a:r>
              <a:rPr lang="ru-RU" sz="2800" dirty="0" err="1">
                <a:latin typeface="Corbel"/>
              </a:rPr>
              <a:t>небуття</a:t>
            </a:r>
            <a:r>
              <a:rPr lang="ru-RU" sz="2800" dirty="0">
                <a:latin typeface="Corbel"/>
              </a:rPr>
              <a:t>. </a:t>
            </a:r>
            <a:r>
              <a:rPr lang="ru-RU" sz="2800" dirty="0" err="1">
                <a:latin typeface="Corbel"/>
              </a:rPr>
              <a:t>Її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місце</a:t>
            </a:r>
            <a:r>
              <a:rPr lang="ru-RU" sz="2800" dirty="0">
                <a:latin typeface="Corbel"/>
              </a:rPr>
              <a:t> займе </a:t>
            </a:r>
            <a:r>
              <a:rPr lang="ru-RU" sz="2800" dirty="0" err="1">
                <a:latin typeface="Corbel"/>
              </a:rPr>
              <a:t>ще</a:t>
            </a:r>
            <a:r>
              <a:rPr lang="ru-RU" sz="2800" dirty="0">
                <a:latin typeface="Corbel"/>
              </a:rPr>
              <a:t> мало </a:t>
            </a:r>
            <a:r>
              <a:rPr lang="ru-RU" sz="2800" dirty="0" err="1">
                <a:latin typeface="Corbel"/>
              </a:rPr>
              <a:t>відома</a:t>
            </a:r>
            <a:r>
              <a:rPr lang="ru-RU" sz="2800" dirty="0">
                <a:latin typeface="Corbel"/>
              </a:rPr>
              <a:t> в </a:t>
            </a:r>
            <a:r>
              <a:rPr lang="ru-RU" sz="2800" dirty="0" err="1">
                <a:latin typeface="Corbel"/>
              </a:rPr>
              <a:t>Україні</a:t>
            </a:r>
            <a:r>
              <a:rPr lang="ru-RU" sz="2800" dirty="0">
                <a:latin typeface="Corbel"/>
              </a:rPr>
              <a:t>, </a:t>
            </a:r>
            <a:r>
              <a:rPr lang="ru-RU" sz="2800" dirty="0" err="1">
                <a:latin typeface="Corbel"/>
              </a:rPr>
              <a:t>однак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доволі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ефективна</a:t>
            </a:r>
            <a:r>
              <a:rPr lang="ru-RU" sz="2800" dirty="0">
                <a:latin typeface="Corbel"/>
              </a:rPr>
              <a:t> у </a:t>
            </a:r>
            <a:r>
              <a:rPr lang="ru-RU" sz="2800" dirty="0" err="1">
                <a:latin typeface="Corbel"/>
              </a:rPr>
              <a:t>світі</a:t>
            </a:r>
            <a:r>
              <a:rPr lang="ru-RU" sz="2800" dirty="0">
                <a:latin typeface="Corbel"/>
              </a:rPr>
              <a:t>, </a:t>
            </a:r>
            <a:r>
              <a:rPr lang="ru-RU" sz="2800" dirty="0" err="1">
                <a:latin typeface="Corbel"/>
              </a:rPr>
              <a:t>молекулярна</a:t>
            </a:r>
            <a:r>
              <a:rPr lang="ru-RU" sz="2800" dirty="0">
                <a:latin typeface="Corbel"/>
              </a:rPr>
              <a:t> медицина. </a:t>
            </a:r>
            <a:r>
              <a:rPr lang="ru-RU" sz="2800" dirty="0" err="1">
                <a:latin typeface="Corbel"/>
              </a:rPr>
              <a:t>Молекулярна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діагностика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дозволяє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заглянути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всередину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людини</a:t>
            </a:r>
            <a:r>
              <a:rPr lang="ru-RU" sz="2800" dirty="0">
                <a:latin typeface="Corbel"/>
              </a:rPr>
              <a:t> і </a:t>
            </a:r>
            <a:r>
              <a:rPr lang="ru-RU" sz="2800" dirty="0" err="1">
                <a:latin typeface="Corbel"/>
              </a:rPr>
              <a:t>всього</a:t>
            </a:r>
            <a:r>
              <a:rPr lang="ru-RU" sz="2800" dirty="0">
                <a:latin typeface="Corbel"/>
              </a:rPr>
              <a:t> за </a:t>
            </a:r>
            <a:r>
              <a:rPr lang="ru-RU" sz="2800" dirty="0" err="1">
                <a:latin typeface="Corbel"/>
              </a:rPr>
              <a:t>кілька</a:t>
            </a:r>
            <a:r>
              <a:rPr lang="ru-RU" sz="2800" dirty="0">
                <a:latin typeface="Corbel"/>
              </a:rPr>
              <a:t> годин </a:t>
            </a:r>
            <a:r>
              <a:rPr lang="ru-RU" sz="2800" dirty="0" err="1">
                <a:latin typeface="Corbel"/>
              </a:rPr>
              <a:t>дослідити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її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гени</a:t>
            </a:r>
            <a:r>
              <a:rPr lang="ru-RU" sz="2800" dirty="0">
                <a:latin typeface="Corbel"/>
              </a:rPr>
              <a:t>. Вона </a:t>
            </a:r>
            <a:r>
              <a:rPr lang="ru-RU" sz="2800" dirty="0" err="1">
                <a:latin typeface="Corbel"/>
              </a:rPr>
              <a:t>спрогнозує</a:t>
            </a:r>
            <a:r>
              <a:rPr lang="ru-RU" sz="2800" dirty="0">
                <a:latin typeface="Corbel"/>
              </a:rPr>
              <a:t>, на </a:t>
            </a:r>
            <a:r>
              <a:rPr lang="ru-RU" sz="2800" dirty="0" err="1">
                <a:latin typeface="Corbel"/>
              </a:rPr>
              <a:t>що</a:t>
            </a:r>
            <a:r>
              <a:rPr lang="ru-RU" sz="2800" dirty="0">
                <a:latin typeface="Corbel"/>
              </a:rPr>
              <a:t> особа </a:t>
            </a:r>
            <a:r>
              <a:rPr lang="ru-RU" sz="2800" dirty="0" err="1" smtClean="0">
                <a:latin typeface="Corbel"/>
              </a:rPr>
              <a:t>захворіє</a:t>
            </a:r>
            <a:r>
              <a:rPr lang="ru-RU" sz="2800" dirty="0" smtClean="0">
                <a:latin typeface="Corbel"/>
              </a:rPr>
              <a:t> </a:t>
            </a:r>
            <a:r>
              <a:rPr lang="ru-RU" sz="2800" dirty="0">
                <a:latin typeface="Corbel"/>
              </a:rPr>
              <a:t>через 10 </a:t>
            </a:r>
            <a:r>
              <a:rPr lang="ru-RU" sz="2800" dirty="0" err="1">
                <a:latin typeface="Corbel"/>
              </a:rPr>
              <a:t>років</a:t>
            </a:r>
            <a:r>
              <a:rPr lang="ru-RU" sz="2800" dirty="0">
                <a:latin typeface="Corbel"/>
              </a:rPr>
              <a:t> і </a:t>
            </a:r>
            <a:r>
              <a:rPr lang="ru-RU" sz="2800" dirty="0" err="1">
                <a:latin typeface="Corbel"/>
              </a:rPr>
              <a:t>допоможе</a:t>
            </a:r>
            <a:r>
              <a:rPr lang="ru-RU" sz="2800" dirty="0">
                <a:latin typeface="Corbel"/>
              </a:rPr>
              <a:t> </a:t>
            </a:r>
            <a:r>
              <a:rPr lang="ru-RU" sz="2800" dirty="0" err="1">
                <a:latin typeface="Corbel"/>
              </a:rPr>
              <a:t>вилікувати</a:t>
            </a:r>
            <a:r>
              <a:rPr lang="ru-RU" sz="2800" dirty="0">
                <a:latin typeface="Corbel"/>
              </a:rPr>
              <a:t> рак.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pic>
        <p:nvPicPr>
          <p:cNvPr id="112" name="Рисунок 111"/>
          <p:cNvPicPr/>
          <p:nvPr/>
        </p:nvPicPr>
        <p:blipFill>
          <a:blip r:embed="rId2"/>
          <a:stretch>
            <a:fillRect/>
          </a:stretch>
        </p:blipFill>
        <p:spPr>
          <a:xfrm>
            <a:off x="576000" y="144000"/>
            <a:ext cx="8352000" cy="662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720000" y="1152000"/>
            <a:ext cx="777204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buSzPct val="45000"/>
              <a:buFont typeface="StarSymbol"/>
              <a:buChar char=""/>
            </a:pPr>
            <a:r>
              <a:rPr lang="ru-RU" sz="3000">
                <a:latin typeface="Corbel"/>
              </a:rPr>
              <a:t>Молекулярна медицина дає можливість заглянути в організм людини і визначити причину хвороби. Ми можемо дослідити усі гени, з яких складається організм. Використовуючи молекулярну діагностику, лікар не дивиться на морфологію змін, а досліджує причину змін.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Рисунок 113"/>
          <p:cNvPicPr/>
          <p:nvPr/>
        </p:nvPicPr>
        <p:blipFill>
          <a:blip r:embed="rId2"/>
          <a:stretch>
            <a:fillRect/>
          </a:stretch>
        </p:blipFill>
        <p:spPr>
          <a:xfrm>
            <a:off x="405000" y="72000"/>
            <a:ext cx="8667000" cy="669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864000" y="1080000"/>
            <a:ext cx="777204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buSzPct val="45000"/>
              <a:buFont typeface="StarSymbol"/>
              <a:buChar char=""/>
            </a:pPr>
            <a:r>
              <a:rPr lang="ru-RU" sz="3000">
                <a:latin typeface="Corbel"/>
              </a:rPr>
              <a:t>Даний метод є найбільш достовірним методом дослідження спадкових захворювань. Перевага ДНК-діагностики у порівнянні із іншими методами молекулярної генетики людини у тому, що цей метод дозволяє виявити та дослідити саме першопричину захворювання (ген, його локалізація, тип ушкоджень).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buSzPct val="45000"/>
              <a:buFont typeface="StarSymbol"/>
              <a:buChar char=""/>
            </a:pPr>
            <a:r>
              <a:rPr lang="ru-RU" sz="3000">
                <a:latin typeface="Corbel"/>
              </a:rPr>
              <a:t>Цей метод дозволяє виявити навіть мінімальні порушення первинної структури ДНК (в тому числі однонуклеотидні заміни), які неможливо дослідити іншими методами.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pic>
        <p:nvPicPr>
          <p:cNvPr id="118" name="Рисунок 117"/>
          <p:cNvPicPr/>
          <p:nvPr/>
        </p:nvPicPr>
        <p:blipFill>
          <a:blip r:embed="rId2"/>
          <a:stretch>
            <a:fillRect/>
          </a:stretch>
        </p:blipFill>
        <p:spPr>
          <a:xfrm>
            <a:off x="432000" y="49680"/>
            <a:ext cx="8640000" cy="6646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167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Остин</vt:lpstr>
      <vt:lpstr>1_Остин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Сергій</cp:lastModifiedBy>
  <cp:revision>2</cp:revision>
  <dcterms:modified xsi:type="dcterms:W3CDTF">2014-10-22T11:23:14Z</dcterms:modified>
</cp:coreProperties>
</file>