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Базедова хвороба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Підготував </a:t>
            </a:r>
          </a:p>
          <a:p>
            <a:r>
              <a:rPr lang="uk-UA" dirty="0" err="1" smtClean="0"/>
              <a:t>Воротинцев</a:t>
            </a:r>
            <a:r>
              <a:rPr lang="uk-UA" smtClean="0"/>
              <a:t> </a:t>
            </a:r>
            <a:r>
              <a:rPr lang="uk-UA" smtClean="0"/>
              <a:t>А</a:t>
            </a:r>
            <a:r>
              <a:rPr lang="uk-UA" smtClean="0"/>
              <a:t>ртем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Базедова хвороба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імунної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яке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надлишкової</a:t>
            </a:r>
            <a:r>
              <a:rPr lang="ru-RU" dirty="0" smtClean="0"/>
              <a:t> </a:t>
            </a:r>
            <a:r>
              <a:rPr lang="ru-RU" dirty="0" err="1" smtClean="0"/>
              <a:t>виробленню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 (</a:t>
            </a:r>
            <a:r>
              <a:rPr lang="ru-RU" dirty="0" err="1" smtClean="0"/>
              <a:t>гіпертиреоз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</a:p>
          <a:p>
            <a:r>
              <a:rPr lang="ru-RU" dirty="0" smtClean="0"/>
              <a:t>Базедова хвороба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у </a:t>
            </a:r>
            <a:r>
              <a:rPr lang="ru-RU" dirty="0" err="1" smtClean="0"/>
              <a:t>жінок</a:t>
            </a:r>
            <a:r>
              <a:rPr lang="ru-RU" dirty="0" smtClean="0"/>
              <a:t> (80%) </a:t>
            </a:r>
            <a:r>
              <a:rPr lang="ru-RU" dirty="0" err="1" smtClean="0"/>
              <a:t>дітородного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рідше</a:t>
            </a:r>
            <a:r>
              <a:rPr lang="ru-RU" dirty="0" smtClean="0"/>
              <a:t> у </a:t>
            </a:r>
            <a:r>
              <a:rPr lang="ru-RU" dirty="0" err="1" smtClean="0"/>
              <a:t>жінок</a:t>
            </a:r>
            <a:r>
              <a:rPr lang="ru-RU" dirty="0" smtClean="0"/>
              <a:t> старше 50-55 </a:t>
            </a:r>
            <a:r>
              <a:rPr lang="ru-RU" dirty="0" err="1" smtClean="0"/>
              <a:t>років</a:t>
            </a:r>
            <a:r>
              <a:rPr lang="ru-RU" dirty="0" smtClean="0"/>
              <a:t>. У </a:t>
            </a:r>
            <a:r>
              <a:rPr lang="ru-RU" dirty="0" err="1" smtClean="0"/>
              <a:t>чоловіків</a:t>
            </a:r>
            <a:r>
              <a:rPr lang="ru-RU" dirty="0" smtClean="0"/>
              <a:t> </a:t>
            </a:r>
            <a:r>
              <a:rPr lang="ru-RU" dirty="0" err="1" smtClean="0"/>
              <a:t>захворюваність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в 8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рідше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жінок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2" name="Picture 2" descr="Ботинки Кружевные чулки Pag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254698"/>
            <a:ext cx="3714744" cy="3603302"/>
          </a:xfrm>
          <a:prstGeom prst="rect">
            <a:avLst/>
          </a:prstGeom>
          <a:noFill/>
        </p:spPr>
      </p:pic>
      <p:pic>
        <p:nvPicPr>
          <p:cNvPr id="15364" name="Picture 4" descr="Graves Disease Graves Disease Symptoms Graves Disease Treatm…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6"/>
            <a:ext cx="3354993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Шоу Трумана. By Vant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1" y="518725"/>
            <a:ext cx="3857620" cy="498195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643702" cy="6858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                    СИМПТОМИ</a:t>
            </a:r>
            <a:endParaRPr lang="en-US" dirty="0" smtClean="0"/>
          </a:p>
          <a:p>
            <a:r>
              <a:rPr lang="ru-RU" dirty="0" err="1" smtClean="0"/>
              <a:t>Підвищенатривожність</a:t>
            </a:r>
            <a:endParaRPr lang="en-US" dirty="0" smtClean="0"/>
          </a:p>
          <a:p>
            <a:r>
              <a:rPr lang="ru-RU" dirty="0" err="1" smtClean="0"/>
              <a:t>Дратівливість</a:t>
            </a:r>
            <a:endParaRPr lang="en-US" dirty="0" smtClean="0"/>
          </a:p>
          <a:p>
            <a:r>
              <a:rPr lang="ru-RU" dirty="0" err="1" smtClean="0"/>
              <a:t>Порушення</a:t>
            </a:r>
            <a:r>
              <a:rPr lang="ru-RU" dirty="0" smtClean="0"/>
              <a:t> сну</a:t>
            </a:r>
            <a:endParaRPr lang="en-US" dirty="0" smtClean="0"/>
          </a:p>
          <a:p>
            <a:r>
              <a:rPr lang="ru-RU" dirty="0" err="1" smtClean="0"/>
              <a:t>Слабкість</a:t>
            </a:r>
            <a:endParaRPr lang="en-US" dirty="0" smtClean="0"/>
          </a:p>
          <a:p>
            <a:r>
              <a:rPr lang="ru-RU" dirty="0" err="1" smtClean="0"/>
              <a:t>Прискорений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/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нерегулярний</a:t>
            </a:r>
            <a:r>
              <a:rPr lang="ru-RU" dirty="0" smtClean="0"/>
              <a:t> </a:t>
            </a:r>
            <a:r>
              <a:rPr lang="ru-RU" dirty="0" smtClean="0"/>
              <a:t>пульс</a:t>
            </a:r>
            <a:endParaRPr lang="en-US" dirty="0" smtClean="0"/>
          </a:p>
          <a:p>
            <a:r>
              <a:rPr lang="ru-RU" dirty="0" err="1" smtClean="0"/>
              <a:t>Дрібний</a:t>
            </a:r>
            <a:r>
              <a:rPr lang="ru-RU" dirty="0" smtClean="0"/>
              <a:t> </a:t>
            </a:r>
            <a:r>
              <a:rPr lang="ru-RU" dirty="0" smtClean="0"/>
              <a:t>тремор кистей рук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пальців</a:t>
            </a:r>
            <a:endParaRPr lang="en-US" dirty="0" smtClean="0"/>
          </a:p>
          <a:p>
            <a:r>
              <a:rPr lang="ru-RU" dirty="0" err="1" smtClean="0"/>
              <a:t>Підвищене</a:t>
            </a:r>
            <a:r>
              <a:rPr lang="ru-RU" dirty="0" smtClean="0"/>
              <a:t> </a:t>
            </a:r>
            <a:r>
              <a:rPr lang="ru-RU" dirty="0" err="1" smtClean="0"/>
              <a:t>потовиділення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незвично</a:t>
            </a:r>
            <a:r>
              <a:rPr lang="ru-RU" dirty="0" smtClean="0"/>
              <a:t> тепла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волога</a:t>
            </a:r>
            <a:r>
              <a:rPr lang="ru-RU" dirty="0" smtClean="0"/>
              <a:t> </a:t>
            </a:r>
            <a:r>
              <a:rPr lang="ru-RU" dirty="0" err="1" smtClean="0"/>
              <a:t>шкіра</a:t>
            </a:r>
            <a:endParaRPr lang="en-US" dirty="0" smtClean="0"/>
          </a:p>
          <a:p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 (зоб)</a:t>
            </a:r>
            <a:endParaRPr lang="en-US" dirty="0" smtClean="0"/>
          </a:p>
          <a:p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часті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, </a:t>
            </a:r>
            <a:r>
              <a:rPr lang="ru-RU" dirty="0" err="1" smtClean="0"/>
              <a:t>позиви</a:t>
            </a:r>
            <a:r>
              <a:rPr lang="ru-RU" dirty="0" smtClean="0"/>
              <a:t> до </a:t>
            </a:r>
            <a:r>
              <a:rPr lang="ru-RU" dirty="0" err="1" smtClean="0"/>
              <a:t>дефекації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діарея</a:t>
            </a:r>
            <a:endParaRPr lang="en-US" dirty="0" smtClean="0"/>
          </a:p>
          <a:p>
            <a:r>
              <a:rPr lang="ru-RU" dirty="0" err="1" smtClean="0"/>
              <a:t>Опуклі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(</a:t>
            </a:r>
            <a:r>
              <a:rPr lang="ru-RU" dirty="0" err="1" smtClean="0"/>
              <a:t>офтальмопатія</a:t>
            </a:r>
            <a:r>
              <a:rPr lang="ru-RU" dirty="0" smtClean="0"/>
              <a:t> </a:t>
            </a:r>
            <a:r>
              <a:rPr lang="ru-RU" dirty="0" err="1" smtClean="0"/>
              <a:t>Грейвса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err="1" smtClean="0"/>
              <a:t>Щільна</a:t>
            </a:r>
            <a:r>
              <a:rPr lang="ru-RU" dirty="0" smtClean="0"/>
              <a:t>,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шкіра</a:t>
            </a:r>
            <a:r>
              <a:rPr lang="ru-RU" dirty="0" smtClean="0"/>
              <a:t> на стегнах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верхніх</a:t>
            </a:r>
            <a:r>
              <a:rPr lang="ru-RU" dirty="0" smtClean="0"/>
              <a:t> сторонах ступень (</a:t>
            </a:r>
            <a:r>
              <a:rPr lang="ru-RU" dirty="0" err="1" smtClean="0"/>
              <a:t>тиреоїдна</a:t>
            </a:r>
            <a:r>
              <a:rPr lang="ru-RU" dirty="0" smtClean="0"/>
              <a:t> </a:t>
            </a:r>
            <a:r>
              <a:rPr lang="ru-RU" dirty="0" err="1" smtClean="0"/>
              <a:t>дермопатія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357818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Причиною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базедової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дисфункція</a:t>
            </a:r>
            <a:r>
              <a:rPr lang="ru-RU" dirty="0" smtClean="0"/>
              <a:t> </a:t>
            </a:r>
            <a:r>
              <a:rPr lang="ru-RU" dirty="0" err="1" smtClean="0"/>
              <a:t>імунної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Антитіла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smtClean="0"/>
              <a:t>базедова хвороба — </a:t>
            </a:r>
            <a:r>
              <a:rPr lang="ru-RU" dirty="0" err="1" smtClean="0"/>
              <a:t>антитіла</a:t>
            </a:r>
            <a:r>
              <a:rPr lang="ru-RU" dirty="0" smtClean="0"/>
              <a:t> до рецептора </a:t>
            </a:r>
            <a:r>
              <a:rPr lang="ru-RU" dirty="0" err="1" smtClean="0"/>
              <a:t>тиреотропного</a:t>
            </a:r>
            <a:r>
              <a:rPr lang="ru-RU" dirty="0" smtClean="0"/>
              <a:t> гормону (ТТГ) </a:t>
            </a:r>
            <a:r>
              <a:rPr lang="ru-RU" dirty="0" err="1" smtClean="0"/>
              <a:t>мімікрують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гормони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виробляються</a:t>
            </a:r>
            <a:r>
              <a:rPr lang="ru-RU" dirty="0" smtClean="0"/>
              <a:t> </a:t>
            </a:r>
            <a:r>
              <a:rPr lang="ru-RU" dirty="0" err="1" smtClean="0"/>
              <a:t>гіпофізом</a:t>
            </a:r>
            <a:r>
              <a:rPr lang="ru-RU" dirty="0" smtClean="0"/>
              <a:t>. Таким чином </a:t>
            </a:r>
            <a:r>
              <a:rPr lang="ru-RU" dirty="0" err="1" smtClean="0"/>
              <a:t>антитіла</a:t>
            </a:r>
            <a:r>
              <a:rPr lang="ru-RU" dirty="0" smtClean="0"/>
              <a:t> до рецептора ТТГ </a:t>
            </a:r>
            <a:r>
              <a:rPr lang="ru-RU" dirty="0" err="1" smtClean="0"/>
              <a:t>порушують</a:t>
            </a:r>
            <a:r>
              <a:rPr lang="ru-RU" dirty="0" smtClean="0"/>
              <a:t> </a:t>
            </a:r>
            <a:r>
              <a:rPr lang="ru-RU" dirty="0" err="1" smtClean="0"/>
              <a:t>нормальне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, результатом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надлишкове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гіпертиреоз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3314" name="Picture 2" descr="Як позбутися від базедової хвороб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442988"/>
            <a:ext cx="3428992" cy="4415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72132" cy="6858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дифузного</a:t>
            </a:r>
            <a:r>
              <a:rPr lang="ru-RU" dirty="0" smtClean="0"/>
              <a:t> токсичного зобу </a:t>
            </a:r>
            <a:r>
              <a:rPr lang="ru-RU" dirty="0" err="1" smtClean="0"/>
              <a:t>засноване</a:t>
            </a:r>
            <a:r>
              <a:rPr lang="ru-RU" dirty="0" smtClean="0"/>
              <a:t> на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лікарської</a:t>
            </a:r>
            <a:r>
              <a:rPr lang="ru-RU" dirty="0" smtClean="0"/>
              <a:t> </a:t>
            </a:r>
            <a:r>
              <a:rPr lang="ru-RU" dirty="0" err="1" smtClean="0"/>
              <a:t>терапії</a:t>
            </a:r>
            <a:r>
              <a:rPr lang="ru-RU" dirty="0" smtClean="0"/>
              <a:t>, оперативного </a:t>
            </a:r>
            <a:r>
              <a:rPr lang="ru-RU" dirty="0" err="1" smtClean="0"/>
              <a:t>втручання</a:t>
            </a:r>
            <a:r>
              <a:rPr lang="ru-RU" dirty="0" smtClean="0"/>
              <a:t>, </a:t>
            </a:r>
            <a:r>
              <a:rPr lang="ru-RU" dirty="0" err="1" smtClean="0"/>
              <a:t>радиойодтерапии</a:t>
            </a:r>
            <a:r>
              <a:rPr lang="ru-RU" dirty="0" smtClean="0"/>
              <a:t> (РЙТ),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дієтичного</a:t>
            </a:r>
            <a:r>
              <a:rPr lang="ru-RU" dirty="0" smtClean="0"/>
              <a:t> режиму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Дієвим</a:t>
            </a:r>
            <a:r>
              <a:rPr lang="ru-RU" dirty="0" smtClean="0"/>
              <a:t> методом </a:t>
            </a:r>
            <a:r>
              <a:rPr lang="ru-RU" dirty="0" err="1" smtClean="0"/>
              <a:t>лікування</a:t>
            </a:r>
            <a:r>
              <a:rPr lang="ru-RU" dirty="0" smtClean="0"/>
              <a:t> на </a:t>
            </a:r>
            <a:r>
              <a:rPr lang="ru-RU" dirty="0" err="1" smtClean="0"/>
              <a:t>даний</a:t>
            </a:r>
            <a:r>
              <a:rPr lang="ru-RU" dirty="0" smtClean="0"/>
              <a:t> момент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хірургічне</a:t>
            </a:r>
            <a:r>
              <a:rPr lang="ru-RU" dirty="0" smtClean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.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вдаються</a:t>
            </a:r>
            <a:r>
              <a:rPr lang="ru-RU" dirty="0" smtClean="0"/>
              <a:t> в </a:t>
            </a:r>
            <a:r>
              <a:rPr lang="ru-RU" dirty="0" err="1" smtClean="0"/>
              <a:t>прогресуючому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коли не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консервативне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Профілактика</a:t>
            </a:r>
            <a:r>
              <a:rPr lang="ru-RU" dirty="0" smtClean="0"/>
              <a:t> </a:t>
            </a:r>
            <a:r>
              <a:rPr lang="ru-RU" dirty="0" err="1" smtClean="0"/>
              <a:t>базедової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дотриманні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гігієнічного</a:t>
            </a:r>
            <a:r>
              <a:rPr lang="ru-RU" dirty="0" smtClean="0"/>
              <a:t> режиму, </a:t>
            </a:r>
            <a:r>
              <a:rPr lang="ru-RU" dirty="0" err="1" smtClean="0"/>
              <a:t>виключенню</a:t>
            </a:r>
            <a:r>
              <a:rPr lang="ru-RU" dirty="0" smtClean="0"/>
              <a:t>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переживань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стресів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9698" name="Picture 2" descr="Базедова болезнь (диффузный токсический зоб) - Б - Болезни - Медицина - Здоровь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4967" y="0"/>
            <a:ext cx="3709033" cy="3143248"/>
          </a:xfrm>
          <a:prstGeom prst="rect">
            <a:avLst/>
          </a:prstGeom>
          <a:noFill/>
        </p:spPr>
      </p:pic>
      <p:pic>
        <p:nvPicPr>
          <p:cNvPr id="29700" name="Picture 4" descr="VE scaly: базедова болезнь лабораторные данны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786058"/>
            <a:ext cx="3643306" cy="24307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7643866" cy="3286140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Дякую за увагу !!!</a:t>
            </a:r>
            <a:endParaRPr lang="ru-RU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4">
      <a:dk1>
        <a:sysClr val="windowText" lastClr="000000"/>
      </a:dk1>
      <a:lt1>
        <a:sysClr val="window" lastClr="FFFFFF"/>
      </a:lt1>
      <a:dk2>
        <a:srgbClr val="FFFF0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246</Words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Базедова хвороба</vt:lpstr>
      <vt:lpstr>Слайд 2</vt:lpstr>
      <vt:lpstr>Слайд 3</vt:lpstr>
      <vt:lpstr>Слайд 4</vt:lpstr>
      <vt:lpstr>Слайд 5</vt:lpstr>
      <vt:lpstr>Дякую за увагу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</dc:creator>
  <cp:lastModifiedBy>Пользователь Windows</cp:lastModifiedBy>
  <cp:revision>3</cp:revision>
  <dcterms:created xsi:type="dcterms:W3CDTF">2015-01-29T16:56:23Z</dcterms:created>
  <dcterms:modified xsi:type="dcterms:W3CDTF">2015-01-29T17:16:19Z</dcterms:modified>
</cp:coreProperties>
</file>