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267B9F-1297-4DEC-939F-7A0B1B6586E1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86DDB26-0565-4D45-A866-662DAFA0FEA3}">
      <dgm:prSet phldrT="[Текст]"/>
      <dgm:spPr/>
      <dgm:t>
        <a:bodyPr/>
        <a:lstStyle/>
        <a:p>
          <a:r>
            <a:rPr lang="uk-UA" dirty="0"/>
            <a:t>Кругообіг</a:t>
          </a:r>
          <a:endParaRPr lang="ru-RU" dirty="0"/>
        </a:p>
      </dgm:t>
    </dgm:pt>
    <dgm:pt modelId="{25218142-18D3-43BE-AECD-31053E5C28EE}" type="parTrans" cxnId="{7AB5835A-8638-45E7-A9D3-F3E25F17D1F8}">
      <dgm:prSet/>
      <dgm:spPr/>
      <dgm:t>
        <a:bodyPr/>
        <a:lstStyle/>
        <a:p>
          <a:endParaRPr lang="ru-RU"/>
        </a:p>
      </dgm:t>
    </dgm:pt>
    <dgm:pt modelId="{ABF0B1E8-E94E-4FE9-801D-2DB8A9894A0A}" type="sibTrans" cxnId="{7AB5835A-8638-45E7-A9D3-F3E25F17D1F8}">
      <dgm:prSet/>
      <dgm:spPr/>
      <dgm:t>
        <a:bodyPr/>
        <a:lstStyle/>
        <a:p>
          <a:endParaRPr lang="ru-RU"/>
        </a:p>
      </dgm:t>
    </dgm:pt>
    <dgm:pt modelId="{008A2CF9-8B4F-458F-9579-B1B1E02EAF5B}">
      <dgm:prSet phldrT="[Текст]" custT="1"/>
      <dgm:spPr/>
      <dgm:t>
        <a:bodyPr/>
        <a:lstStyle/>
        <a:p>
          <a:r>
            <a:rPr lang="uk-UA" sz="1400" dirty="0">
              <a:solidFill>
                <a:srgbClr val="C00000"/>
              </a:solidFill>
            </a:rPr>
            <a:t>Великий(геологічний)</a:t>
          </a:r>
          <a:r>
            <a:rPr lang="uk-UA" sz="1400" dirty="0">
              <a:solidFill>
                <a:schemeClr val="tx1"/>
              </a:solidFill>
            </a:rPr>
            <a:t/>
          </a:r>
          <a:br>
            <a:rPr lang="uk-UA" sz="1400" dirty="0">
              <a:solidFill>
                <a:schemeClr val="tx1"/>
              </a:solidFill>
            </a:rPr>
          </a:br>
          <a:r>
            <a:rPr lang="ru-RU" sz="1400" b="0" i="0" dirty="0" err="1">
              <a:solidFill>
                <a:schemeClr val="tx1"/>
              </a:solidFill>
            </a:rPr>
            <a:t>полягає</a:t>
          </a:r>
          <a:r>
            <a:rPr lang="ru-RU" sz="1400" b="0" i="0" dirty="0">
              <a:solidFill>
                <a:schemeClr val="tx1"/>
              </a:solidFill>
            </a:rPr>
            <a:t> в </a:t>
          </a:r>
          <a:r>
            <a:rPr lang="ru-RU" sz="1400" b="0" i="0" dirty="0" err="1">
              <a:solidFill>
                <a:schemeClr val="tx1"/>
              </a:solidFill>
            </a:rPr>
            <a:t>тому,що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гірські</a:t>
          </a:r>
          <a:r>
            <a:rPr lang="ru-RU" sz="1400" b="0" i="0" dirty="0">
              <a:solidFill>
                <a:schemeClr val="tx1"/>
              </a:solidFill>
            </a:rPr>
            <a:t> породи </a:t>
          </a:r>
          <a:r>
            <a:rPr lang="ru-RU" sz="1400" b="0" i="0" dirty="0" err="1">
              <a:solidFill>
                <a:schemeClr val="tx1"/>
              </a:solidFill>
            </a:rPr>
            <a:t>підлягають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руйнуванню</a:t>
          </a:r>
          <a:r>
            <a:rPr lang="ru-RU" sz="1400" b="0" i="0" dirty="0">
              <a:solidFill>
                <a:schemeClr val="tx1"/>
              </a:solidFill>
            </a:rPr>
            <a:t>, а </a:t>
          </a:r>
          <a:r>
            <a:rPr lang="ru-RU" sz="1400" b="0" i="0" dirty="0" err="1">
              <a:solidFill>
                <a:schemeClr val="tx1"/>
              </a:solidFill>
            </a:rPr>
            <a:t>продукти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вивітрювання</a:t>
          </a:r>
          <a:r>
            <a:rPr lang="ru-RU" sz="1400" b="0" i="0" dirty="0">
              <a:solidFill>
                <a:schemeClr val="tx1"/>
              </a:solidFill>
            </a:rPr>
            <a:t> (в тому </a:t>
          </a:r>
          <a:r>
            <a:rPr lang="ru-RU" sz="1400" b="0" i="0" dirty="0" err="1">
              <a:solidFill>
                <a:schemeClr val="tx1"/>
              </a:solidFill>
            </a:rPr>
            <a:t>числі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розчинні</a:t>
          </a:r>
          <a:r>
            <a:rPr lang="ru-RU" sz="1400" b="0" i="0" dirty="0">
              <a:solidFill>
                <a:schemeClr val="tx1"/>
              </a:solidFill>
            </a:rPr>
            <a:t> у </a:t>
          </a:r>
          <a:r>
            <a:rPr lang="ru-RU" sz="1400" b="0" i="0" dirty="0" err="1">
              <a:solidFill>
                <a:schemeClr val="tx1"/>
              </a:solidFill>
            </a:rPr>
            <a:t>воді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поживні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речовини</a:t>
          </a:r>
          <a:r>
            <a:rPr lang="ru-RU" sz="1400" b="0" i="0" dirty="0">
              <a:solidFill>
                <a:schemeClr val="tx1"/>
              </a:solidFill>
            </a:rPr>
            <a:t>) </a:t>
          </a:r>
          <a:r>
            <a:rPr lang="ru-RU" sz="1400" b="0" i="0" dirty="0" err="1">
              <a:solidFill>
                <a:schemeClr val="tx1"/>
              </a:solidFill>
            </a:rPr>
            <a:t>зносяться</a:t>
          </a:r>
          <a:r>
            <a:rPr lang="ru-RU" sz="1400" b="0" i="0" dirty="0">
              <a:solidFill>
                <a:schemeClr val="tx1"/>
              </a:solidFill>
            </a:rPr>
            <a:t> потоками води в </a:t>
          </a:r>
          <a:r>
            <a:rPr lang="ru-RU" sz="1400" dirty="0">
              <a:solidFill>
                <a:schemeClr val="tx1"/>
              </a:solidFill>
            </a:rPr>
            <a:t/>
          </a:r>
          <a:br>
            <a:rPr lang="ru-RU" sz="1400" dirty="0">
              <a:solidFill>
                <a:schemeClr val="tx1"/>
              </a:solidFill>
            </a:rPr>
          </a:br>
          <a:r>
            <a:rPr lang="ru-RU" sz="1400" b="0" i="0" dirty="0" err="1">
              <a:solidFill>
                <a:schemeClr val="tx1"/>
              </a:solidFill>
            </a:rPr>
            <a:t>Світовий</a:t>
          </a:r>
          <a:r>
            <a:rPr lang="ru-RU" sz="1400" b="0" i="0" dirty="0">
              <a:solidFill>
                <a:schemeClr val="tx1"/>
              </a:solidFill>
            </a:rPr>
            <a:t> океан.</a:t>
          </a:r>
          <a:endParaRPr lang="ru-RU" sz="1400" dirty="0">
            <a:solidFill>
              <a:schemeClr val="tx1"/>
            </a:solidFill>
          </a:endParaRPr>
        </a:p>
      </dgm:t>
    </dgm:pt>
    <dgm:pt modelId="{6EBA3A95-EB96-4064-BB20-E8D74498990E}" type="parTrans" cxnId="{B781CD28-53C8-4911-96C8-F127B033208D}">
      <dgm:prSet/>
      <dgm:spPr/>
      <dgm:t>
        <a:bodyPr/>
        <a:lstStyle/>
        <a:p>
          <a:endParaRPr lang="ru-RU"/>
        </a:p>
      </dgm:t>
    </dgm:pt>
    <dgm:pt modelId="{52EB7DDD-08E1-4F83-8B62-65C3982CFC32}" type="sibTrans" cxnId="{B781CD28-53C8-4911-96C8-F127B033208D}">
      <dgm:prSet/>
      <dgm:spPr/>
      <dgm:t>
        <a:bodyPr/>
        <a:lstStyle/>
        <a:p>
          <a:endParaRPr lang="ru-RU"/>
        </a:p>
      </dgm:t>
    </dgm:pt>
    <dgm:pt modelId="{DE0E9EA2-756D-491B-8940-EB743DE20ED8}">
      <dgm:prSet phldrT="[Текст]" custT="1"/>
      <dgm:spPr/>
      <dgm:t>
        <a:bodyPr/>
        <a:lstStyle/>
        <a:p>
          <a:r>
            <a:rPr lang="uk-UA" sz="1400" dirty="0">
              <a:solidFill>
                <a:schemeClr val="bg1"/>
              </a:solidFill>
            </a:rPr>
            <a:t>Малий(біотичний)</a:t>
          </a:r>
          <a:r>
            <a:rPr lang="uk-UA" sz="1400" dirty="0">
              <a:solidFill>
                <a:schemeClr val="tx1"/>
              </a:solidFill>
            </a:rPr>
            <a:t/>
          </a:r>
          <a:br>
            <a:rPr lang="uk-UA" sz="1400" dirty="0">
              <a:solidFill>
                <a:schemeClr val="tx1"/>
              </a:solidFill>
            </a:rPr>
          </a:br>
          <a:r>
            <a:rPr lang="ru-RU" sz="1400" b="0" i="0" dirty="0" err="1">
              <a:solidFill>
                <a:schemeClr val="tx1"/>
              </a:solidFill>
            </a:rPr>
            <a:t>відбувається</a:t>
          </a:r>
          <a:r>
            <a:rPr lang="ru-RU" sz="1400" b="0" i="0" dirty="0">
              <a:solidFill>
                <a:schemeClr val="tx1"/>
              </a:solidFill>
            </a:rPr>
            <a:t> на </a:t>
          </a:r>
          <a:r>
            <a:rPr lang="ru-RU" sz="1400" b="0" i="0" dirty="0" err="1">
              <a:solidFill>
                <a:schemeClr val="tx1"/>
              </a:solidFill>
            </a:rPr>
            <a:t>рівні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екосистеми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іполягає</a:t>
          </a:r>
          <a:r>
            <a:rPr lang="ru-RU" sz="1400" b="0" i="0" dirty="0">
              <a:solidFill>
                <a:schemeClr val="tx1"/>
              </a:solidFill>
            </a:rPr>
            <a:t> в тому, </a:t>
          </a:r>
          <a:r>
            <a:rPr lang="ru-RU" sz="1400" b="0" i="0" dirty="0" err="1">
              <a:solidFill>
                <a:schemeClr val="tx1"/>
              </a:solidFill>
            </a:rPr>
            <a:t>що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поживні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речовини</a:t>
          </a:r>
          <a:r>
            <a:rPr lang="ru-RU" sz="1400" b="0" i="0" dirty="0">
              <a:solidFill>
                <a:schemeClr val="tx1"/>
              </a:solidFill>
            </a:rPr>
            <a:t>, вода </a:t>
          </a:r>
          <a:r>
            <a:rPr lang="ru-RU" sz="1400" b="0" i="0" dirty="0" err="1">
              <a:solidFill>
                <a:schemeClr val="tx1"/>
              </a:solidFill>
            </a:rPr>
            <a:t>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вуглець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акумулюються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вречовині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рослин</a:t>
          </a:r>
          <a:r>
            <a:rPr lang="ru-RU" sz="1400" b="0" i="0" dirty="0">
              <a:solidFill>
                <a:schemeClr val="tx1"/>
              </a:solidFill>
            </a:rPr>
            <a:t>, </a:t>
          </a:r>
          <a:r>
            <a:rPr lang="ru-RU" sz="1400" b="0" i="0" dirty="0" err="1">
              <a:solidFill>
                <a:schemeClr val="tx1"/>
              </a:solidFill>
            </a:rPr>
            <a:t>витрачаються</a:t>
          </a:r>
          <a:r>
            <a:rPr lang="ru-RU" sz="1400" b="0" i="0" dirty="0">
              <a:solidFill>
                <a:schemeClr val="tx1"/>
              </a:solidFill>
            </a:rPr>
            <a:t> на </a:t>
          </a:r>
          <a:r>
            <a:rPr lang="ru-RU" sz="1400" b="0" i="0" dirty="0" err="1">
              <a:solidFill>
                <a:schemeClr val="tx1"/>
              </a:solidFill>
            </a:rPr>
            <a:t>побудову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тіла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на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життєві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процесияк</a:t>
          </a:r>
          <a:r>
            <a:rPr lang="ru-RU" sz="1400" b="0" i="0" dirty="0">
              <a:solidFill>
                <a:schemeClr val="tx1"/>
              </a:solidFill>
            </a:rPr>
            <a:t> самих </a:t>
          </a:r>
          <a:r>
            <a:rPr lang="ru-RU" sz="1400" b="0" i="0" dirty="0" err="1">
              <a:solidFill>
                <a:schemeClr val="tx1"/>
              </a:solidFill>
            </a:rPr>
            <a:t>цих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рослин</a:t>
          </a:r>
          <a:r>
            <a:rPr lang="ru-RU" sz="1400" b="0" i="0" dirty="0">
              <a:solidFill>
                <a:schemeClr val="tx1"/>
              </a:solidFill>
            </a:rPr>
            <a:t>, так </a:t>
          </a:r>
          <a:r>
            <a:rPr lang="ru-RU" sz="1400" b="0" i="0" dirty="0" err="1">
              <a:solidFill>
                <a:schemeClr val="tx1"/>
              </a:solidFill>
            </a:rPr>
            <a:t>і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інших</a:t>
          </a:r>
          <a:r>
            <a:rPr lang="ru-RU" sz="1400" b="0" i="0" dirty="0">
              <a:solidFill>
                <a:schemeClr val="tx1"/>
              </a:solidFill>
            </a:rPr>
            <a:t> </a:t>
          </a:r>
          <a:r>
            <a:rPr lang="ru-RU" sz="1400" b="0" i="0" dirty="0" err="1">
              <a:solidFill>
                <a:schemeClr val="tx1"/>
              </a:solidFill>
            </a:rPr>
            <a:t>організмів</a:t>
          </a:r>
          <a:r>
            <a:rPr lang="ru-RU" sz="1400" b="0" i="0" dirty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00BC6D3B-65DB-4F90-B541-F8A0B5633A43}" type="parTrans" cxnId="{86A05A4B-EE96-4D11-B187-BC0D28D8FD00}">
      <dgm:prSet/>
      <dgm:spPr/>
      <dgm:t>
        <a:bodyPr/>
        <a:lstStyle/>
        <a:p>
          <a:endParaRPr lang="ru-RU"/>
        </a:p>
      </dgm:t>
    </dgm:pt>
    <dgm:pt modelId="{F04F77A7-A26B-4113-B5F4-0BB8A7C22FB9}" type="sibTrans" cxnId="{86A05A4B-EE96-4D11-B187-BC0D28D8FD00}">
      <dgm:prSet/>
      <dgm:spPr/>
      <dgm:t>
        <a:bodyPr/>
        <a:lstStyle/>
        <a:p>
          <a:endParaRPr lang="ru-RU"/>
        </a:p>
      </dgm:t>
    </dgm:pt>
    <dgm:pt modelId="{45323CB8-D3E2-443F-99E2-453489019E1F}" type="pres">
      <dgm:prSet presAssocID="{4C267B9F-1297-4DEC-939F-7A0B1B6586E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A310C2-9C91-415B-89B3-D8E3D38339A1}" type="pres">
      <dgm:prSet presAssocID="{086DDB26-0565-4D45-A866-662DAFA0FEA3}" presName="centerShape" presStyleLbl="node0" presStyleIdx="0" presStyleCnt="1" custScaleX="188243" custScaleY="188928" custLinFactNeighborX="1671" custLinFactNeighborY="-47278"/>
      <dgm:spPr/>
      <dgm:t>
        <a:bodyPr/>
        <a:lstStyle/>
        <a:p>
          <a:endParaRPr lang="ru-RU"/>
        </a:p>
      </dgm:t>
    </dgm:pt>
    <dgm:pt modelId="{96DC2167-2895-4B1C-8003-BC3083EFF926}" type="pres">
      <dgm:prSet presAssocID="{6EBA3A95-EB96-4064-BB20-E8D74498990E}" presName="parTrans" presStyleLbl="sibTrans2D1" presStyleIdx="0" presStyleCnt="2"/>
      <dgm:spPr/>
      <dgm:t>
        <a:bodyPr/>
        <a:lstStyle/>
        <a:p>
          <a:endParaRPr lang="ru-RU"/>
        </a:p>
      </dgm:t>
    </dgm:pt>
    <dgm:pt modelId="{AD45755E-7832-49C0-BB9B-234910DBC3DE}" type="pres">
      <dgm:prSet presAssocID="{6EBA3A95-EB96-4064-BB20-E8D74498990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56F16DF-263F-4B93-8C23-7D6D6F303233}" type="pres">
      <dgm:prSet presAssocID="{008A2CF9-8B4F-458F-9579-B1B1E02EAF5B}" presName="node" presStyleLbl="node1" presStyleIdx="0" presStyleCnt="2" custScaleX="207694" custScaleY="206643" custRadScaleRad="143519" custRadScaleInc="-128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50A407-E036-43AB-A4BF-BF9AA3625805}" type="pres">
      <dgm:prSet presAssocID="{00BC6D3B-65DB-4F90-B541-F8A0B5633A43}" presName="parTrans" presStyleLbl="sibTrans2D1" presStyleIdx="1" presStyleCnt="2"/>
      <dgm:spPr/>
      <dgm:t>
        <a:bodyPr/>
        <a:lstStyle/>
        <a:p>
          <a:endParaRPr lang="ru-RU"/>
        </a:p>
      </dgm:t>
    </dgm:pt>
    <dgm:pt modelId="{1189F5A8-E213-4D68-8234-1D34423138BB}" type="pres">
      <dgm:prSet presAssocID="{00BC6D3B-65DB-4F90-B541-F8A0B5633A4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6C9AE39-A1E2-4BE4-8D21-39605D8DC9CE}" type="pres">
      <dgm:prSet presAssocID="{DE0E9EA2-756D-491B-8940-EB743DE20ED8}" presName="node" presStyleLbl="node1" presStyleIdx="1" presStyleCnt="2" custScaleX="204031" custScaleY="203538" custRadScaleRad="138453" custRadScaleInc="-70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D651A3-D9B9-4CA4-85B5-903D050FBFD2}" type="presOf" srcId="{6EBA3A95-EB96-4064-BB20-E8D74498990E}" destId="{AD45755E-7832-49C0-BB9B-234910DBC3DE}" srcOrd="1" destOrd="0" presId="urn:microsoft.com/office/officeart/2005/8/layout/radial5"/>
    <dgm:cxn modelId="{7AB5835A-8638-45E7-A9D3-F3E25F17D1F8}" srcId="{4C267B9F-1297-4DEC-939F-7A0B1B6586E1}" destId="{086DDB26-0565-4D45-A866-662DAFA0FEA3}" srcOrd="0" destOrd="0" parTransId="{25218142-18D3-43BE-AECD-31053E5C28EE}" sibTransId="{ABF0B1E8-E94E-4FE9-801D-2DB8A9894A0A}"/>
    <dgm:cxn modelId="{9BC48E10-B6FB-4F0D-ABBA-F3D261C25829}" type="presOf" srcId="{4C267B9F-1297-4DEC-939F-7A0B1B6586E1}" destId="{45323CB8-D3E2-443F-99E2-453489019E1F}" srcOrd="0" destOrd="0" presId="urn:microsoft.com/office/officeart/2005/8/layout/radial5"/>
    <dgm:cxn modelId="{B00C776B-17F1-4B6C-9C8A-530C74AB50C0}" type="presOf" srcId="{008A2CF9-8B4F-458F-9579-B1B1E02EAF5B}" destId="{B56F16DF-263F-4B93-8C23-7D6D6F303233}" srcOrd="0" destOrd="0" presId="urn:microsoft.com/office/officeart/2005/8/layout/radial5"/>
    <dgm:cxn modelId="{B781CD28-53C8-4911-96C8-F127B033208D}" srcId="{086DDB26-0565-4D45-A866-662DAFA0FEA3}" destId="{008A2CF9-8B4F-458F-9579-B1B1E02EAF5B}" srcOrd="0" destOrd="0" parTransId="{6EBA3A95-EB96-4064-BB20-E8D74498990E}" sibTransId="{52EB7DDD-08E1-4F83-8B62-65C3982CFC32}"/>
    <dgm:cxn modelId="{C3F033A2-2C6C-4EE8-A435-B3377B9F0FB9}" type="presOf" srcId="{086DDB26-0565-4D45-A866-662DAFA0FEA3}" destId="{C2A310C2-9C91-415B-89B3-D8E3D38339A1}" srcOrd="0" destOrd="0" presId="urn:microsoft.com/office/officeart/2005/8/layout/radial5"/>
    <dgm:cxn modelId="{70A4AF35-B79D-4D10-8DD4-7E208C9F1A8D}" type="presOf" srcId="{00BC6D3B-65DB-4F90-B541-F8A0B5633A43}" destId="{CC50A407-E036-43AB-A4BF-BF9AA3625805}" srcOrd="0" destOrd="0" presId="urn:microsoft.com/office/officeart/2005/8/layout/radial5"/>
    <dgm:cxn modelId="{86A05A4B-EE96-4D11-B187-BC0D28D8FD00}" srcId="{086DDB26-0565-4D45-A866-662DAFA0FEA3}" destId="{DE0E9EA2-756D-491B-8940-EB743DE20ED8}" srcOrd="1" destOrd="0" parTransId="{00BC6D3B-65DB-4F90-B541-F8A0B5633A43}" sibTransId="{F04F77A7-A26B-4113-B5F4-0BB8A7C22FB9}"/>
    <dgm:cxn modelId="{2C119482-6BB5-4790-8AC8-17F73A231E6F}" type="presOf" srcId="{DE0E9EA2-756D-491B-8940-EB743DE20ED8}" destId="{96C9AE39-A1E2-4BE4-8D21-39605D8DC9CE}" srcOrd="0" destOrd="0" presId="urn:microsoft.com/office/officeart/2005/8/layout/radial5"/>
    <dgm:cxn modelId="{5423EAA8-3C87-44F0-B638-FCE0F8CD99D6}" type="presOf" srcId="{6EBA3A95-EB96-4064-BB20-E8D74498990E}" destId="{96DC2167-2895-4B1C-8003-BC3083EFF926}" srcOrd="0" destOrd="0" presId="urn:microsoft.com/office/officeart/2005/8/layout/radial5"/>
    <dgm:cxn modelId="{6B959625-B331-49E3-B58C-119D8542CAFA}" type="presOf" srcId="{00BC6D3B-65DB-4F90-B541-F8A0B5633A43}" destId="{1189F5A8-E213-4D68-8234-1D34423138BB}" srcOrd="1" destOrd="0" presId="urn:microsoft.com/office/officeart/2005/8/layout/radial5"/>
    <dgm:cxn modelId="{E9F1637F-F0CA-4527-97E2-348A5B536AFF}" type="presParOf" srcId="{45323CB8-D3E2-443F-99E2-453489019E1F}" destId="{C2A310C2-9C91-415B-89B3-D8E3D38339A1}" srcOrd="0" destOrd="0" presId="urn:microsoft.com/office/officeart/2005/8/layout/radial5"/>
    <dgm:cxn modelId="{F8643797-8612-4E2B-A8D0-9B0B3D7EA0C6}" type="presParOf" srcId="{45323CB8-D3E2-443F-99E2-453489019E1F}" destId="{96DC2167-2895-4B1C-8003-BC3083EFF926}" srcOrd="1" destOrd="0" presId="urn:microsoft.com/office/officeart/2005/8/layout/radial5"/>
    <dgm:cxn modelId="{3F4578A5-8B35-4C45-B394-2372A4111171}" type="presParOf" srcId="{96DC2167-2895-4B1C-8003-BC3083EFF926}" destId="{AD45755E-7832-49C0-BB9B-234910DBC3DE}" srcOrd="0" destOrd="0" presId="urn:microsoft.com/office/officeart/2005/8/layout/radial5"/>
    <dgm:cxn modelId="{5A5A0B57-D664-4D12-A1DB-C74D9040F367}" type="presParOf" srcId="{45323CB8-D3E2-443F-99E2-453489019E1F}" destId="{B56F16DF-263F-4B93-8C23-7D6D6F303233}" srcOrd="2" destOrd="0" presId="urn:microsoft.com/office/officeart/2005/8/layout/radial5"/>
    <dgm:cxn modelId="{D439B825-4FC7-44C1-86E3-F755842AA9D0}" type="presParOf" srcId="{45323CB8-D3E2-443F-99E2-453489019E1F}" destId="{CC50A407-E036-43AB-A4BF-BF9AA3625805}" srcOrd="3" destOrd="0" presId="urn:microsoft.com/office/officeart/2005/8/layout/radial5"/>
    <dgm:cxn modelId="{135C7F3C-953E-4A4D-816F-CEA919F708B4}" type="presParOf" srcId="{CC50A407-E036-43AB-A4BF-BF9AA3625805}" destId="{1189F5A8-E213-4D68-8234-1D34423138BB}" srcOrd="0" destOrd="0" presId="urn:microsoft.com/office/officeart/2005/8/layout/radial5"/>
    <dgm:cxn modelId="{5C75498D-69CB-41F9-AD25-1ED29E6CA568}" type="presParOf" srcId="{45323CB8-D3E2-443F-99E2-453489019E1F}" destId="{96C9AE39-A1E2-4BE4-8D21-39605D8DC9CE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310C2-9C91-415B-89B3-D8E3D38339A1}">
      <dsp:nvSpPr>
        <dsp:cNvPr id="0" name=""/>
        <dsp:cNvSpPr/>
      </dsp:nvSpPr>
      <dsp:spPr>
        <a:xfrm>
          <a:off x="2939909" y="0"/>
          <a:ext cx="2758289" cy="27683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/>
            <a:t>Кругообіг</a:t>
          </a:r>
          <a:endParaRPr lang="ru-RU" sz="2900" kern="1200" dirty="0"/>
        </a:p>
      </dsp:txBody>
      <dsp:txXfrm>
        <a:off x="3343851" y="405412"/>
        <a:ext cx="1950405" cy="1957502"/>
      </dsp:txXfrm>
    </dsp:sp>
    <dsp:sp modelId="{96DC2167-2895-4B1C-8003-BC3083EFF926}">
      <dsp:nvSpPr>
        <dsp:cNvPr id="0" name=""/>
        <dsp:cNvSpPr/>
      </dsp:nvSpPr>
      <dsp:spPr>
        <a:xfrm rot="8133083">
          <a:off x="2770984" y="2414707"/>
          <a:ext cx="487117" cy="4981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2896213" y="2463179"/>
        <a:ext cx="340982" cy="298917"/>
      </dsp:txXfrm>
    </dsp:sp>
    <dsp:sp modelId="{B56F16DF-263F-4B93-8C23-7D6D6F303233}">
      <dsp:nvSpPr>
        <dsp:cNvPr id="0" name=""/>
        <dsp:cNvSpPr/>
      </dsp:nvSpPr>
      <dsp:spPr>
        <a:xfrm>
          <a:off x="71423" y="2544224"/>
          <a:ext cx="3043301" cy="30279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>
              <a:solidFill>
                <a:srgbClr val="C00000"/>
              </a:solidFill>
            </a:rPr>
            <a:t>Великий(геологічний)</a:t>
          </a:r>
          <a:r>
            <a:rPr lang="uk-UA" sz="1400" kern="1200" dirty="0">
              <a:solidFill>
                <a:schemeClr val="tx1"/>
              </a:solidFill>
            </a:rPr>
            <a:t/>
          </a:r>
          <a:br>
            <a:rPr lang="uk-UA" sz="1400" kern="1200" dirty="0">
              <a:solidFill>
                <a:schemeClr val="tx1"/>
              </a:solidFill>
            </a:rPr>
          </a:br>
          <a:r>
            <a:rPr lang="ru-RU" sz="1400" b="0" i="0" kern="1200" dirty="0" err="1">
              <a:solidFill>
                <a:schemeClr val="tx1"/>
              </a:solidFill>
            </a:rPr>
            <a:t>полягає</a:t>
          </a:r>
          <a:r>
            <a:rPr lang="ru-RU" sz="1400" b="0" i="0" kern="1200" dirty="0">
              <a:solidFill>
                <a:schemeClr val="tx1"/>
              </a:solidFill>
            </a:rPr>
            <a:t> в </a:t>
          </a:r>
          <a:r>
            <a:rPr lang="ru-RU" sz="1400" b="0" i="0" kern="1200" dirty="0" err="1">
              <a:solidFill>
                <a:schemeClr val="tx1"/>
              </a:solidFill>
            </a:rPr>
            <a:t>тому,що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гірські</a:t>
          </a:r>
          <a:r>
            <a:rPr lang="ru-RU" sz="1400" b="0" i="0" kern="1200" dirty="0">
              <a:solidFill>
                <a:schemeClr val="tx1"/>
              </a:solidFill>
            </a:rPr>
            <a:t> породи </a:t>
          </a:r>
          <a:r>
            <a:rPr lang="ru-RU" sz="1400" b="0" i="0" kern="1200" dirty="0" err="1">
              <a:solidFill>
                <a:schemeClr val="tx1"/>
              </a:solidFill>
            </a:rPr>
            <a:t>підлягають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руйнуванню</a:t>
          </a:r>
          <a:r>
            <a:rPr lang="ru-RU" sz="1400" b="0" i="0" kern="1200" dirty="0">
              <a:solidFill>
                <a:schemeClr val="tx1"/>
              </a:solidFill>
            </a:rPr>
            <a:t>, а </a:t>
          </a:r>
          <a:r>
            <a:rPr lang="ru-RU" sz="1400" b="0" i="0" kern="1200" dirty="0" err="1">
              <a:solidFill>
                <a:schemeClr val="tx1"/>
              </a:solidFill>
            </a:rPr>
            <a:t>продукти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вивітрювання</a:t>
          </a:r>
          <a:r>
            <a:rPr lang="ru-RU" sz="1400" b="0" i="0" kern="1200" dirty="0">
              <a:solidFill>
                <a:schemeClr val="tx1"/>
              </a:solidFill>
            </a:rPr>
            <a:t> (в тому </a:t>
          </a:r>
          <a:r>
            <a:rPr lang="ru-RU" sz="1400" b="0" i="0" kern="1200" dirty="0" err="1">
              <a:solidFill>
                <a:schemeClr val="tx1"/>
              </a:solidFill>
            </a:rPr>
            <a:t>числі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розчинні</a:t>
          </a:r>
          <a:r>
            <a:rPr lang="ru-RU" sz="1400" b="0" i="0" kern="1200" dirty="0">
              <a:solidFill>
                <a:schemeClr val="tx1"/>
              </a:solidFill>
            </a:rPr>
            <a:t> у </a:t>
          </a:r>
          <a:r>
            <a:rPr lang="ru-RU" sz="1400" b="0" i="0" kern="1200" dirty="0" err="1">
              <a:solidFill>
                <a:schemeClr val="tx1"/>
              </a:solidFill>
            </a:rPr>
            <a:t>воді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поживні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речовини</a:t>
          </a:r>
          <a:r>
            <a:rPr lang="ru-RU" sz="1400" b="0" i="0" kern="1200" dirty="0">
              <a:solidFill>
                <a:schemeClr val="tx1"/>
              </a:solidFill>
            </a:rPr>
            <a:t>) </a:t>
          </a:r>
          <a:r>
            <a:rPr lang="ru-RU" sz="1400" b="0" i="0" kern="1200" dirty="0" err="1">
              <a:solidFill>
                <a:schemeClr val="tx1"/>
              </a:solidFill>
            </a:rPr>
            <a:t>зносяться</a:t>
          </a:r>
          <a:r>
            <a:rPr lang="ru-RU" sz="1400" b="0" i="0" kern="1200" dirty="0">
              <a:solidFill>
                <a:schemeClr val="tx1"/>
              </a:solidFill>
            </a:rPr>
            <a:t> потоками води в </a:t>
          </a:r>
          <a:r>
            <a:rPr lang="ru-RU" sz="1400" kern="1200" dirty="0">
              <a:solidFill>
                <a:schemeClr val="tx1"/>
              </a:solidFill>
            </a:rPr>
            <a:t/>
          </a:r>
          <a:br>
            <a:rPr lang="ru-RU" sz="1400" kern="1200" dirty="0">
              <a:solidFill>
                <a:schemeClr val="tx1"/>
              </a:solidFill>
            </a:rPr>
          </a:br>
          <a:r>
            <a:rPr lang="ru-RU" sz="1400" b="0" i="0" kern="1200" dirty="0" err="1">
              <a:solidFill>
                <a:schemeClr val="tx1"/>
              </a:solidFill>
            </a:rPr>
            <a:t>Світовий</a:t>
          </a:r>
          <a:r>
            <a:rPr lang="ru-RU" sz="1400" b="0" i="0" kern="1200" dirty="0">
              <a:solidFill>
                <a:schemeClr val="tx1"/>
              </a:solidFill>
            </a:rPr>
            <a:t> океан.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17104" y="2987650"/>
        <a:ext cx="2151939" cy="2141049"/>
      </dsp:txXfrm>
    </dsp:sp>
    <dsp:sp modelId="{CC50A407-E036-43AB-A4BF-BF9AA3625805}">
      <dsp:nvSpPr>
        <dsp:cNvPr id="0" name=""/>
        <dsp:cNvSpPr/>
      </dsp:nvSpPr>
      <dsp:spPr>
        <a:xfrm rot="2856214">
          <a:off x="5298976" y="2433870"/>
          <a:ext cx="411802" cy="4981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7035"/>
            <a:satOff val="4289"/>
            <a:lumOff val="-4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319097" y="2487892"/>
        <a:ext cx="288261" cy="298917"/>
      </dsp:txXfrm>
    </dsp:sp>
    <dsp:sp modelId="{96C9AE39-A1E2-4BE4-8D21-39605D8DC9CE}">
      <dsp:nvSpPr>
        <dsp:cNvPr id="0" name=""/>
        <dsp:cNvSpPr/>
      </dsp:nvSpPr>
      <dsp:spPr>
        <a:xfrm>
          <a:off x="5286424" y="2589733"/>
          <a:ext cx="2989628" cy="2982404"/>
        </a:xfrm>
        <a:prstGeom prst="ellipse">
          <a:avLst/>
        </a:prstGeom>
        <a:solidFill>
          <a:schemeClr val="accent5">
            <a:hueOff val="7035"/>
            <a:satOff val="4289"/>
            <a:lumOff val="-40784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>
              <a:solidFill>
                <a:schemeClr val="bg1"/>
              </a:solidFill>
            </a:rPr>
            <a:t>Малий(біотичний)</a:t>
          </a:r>
          <a:r>
            <a:rPr lang="uk-UA" sz="1400" kern="1200" dirty="0">
              <a:solidFill>
                <a:schemeClr val="tx1"/>
              </a:solidFill>
            </a:rPr>
            <a:t/>
          </a:r>
          <a:br>
            <a:rPr lang="uk-UA" sz="1400" kern="1200" dirty="0">
              <a:solidFill>
                <a:schemeClr val="tx1"/>
              </a:solidFill>
            </a:rPr>
          </a:br>
          <a:r>
            <a:rPr lang="ru-RU" sz="1400" b="0" i="0" kern="1200" dirty="0" err="1">
              <a:solidFill>
                <a:schemeClr val="tx1"/>
              </a:solidFill>
            </a:rPr>
            <a:t>відбувається</a:t>
          </a:r>
          <a:r>
            <a:rPr lang="ru-RU" sz="1400" b="0" i="0" kern="1200" dirty="0">
              <a:solidFill>
                <a:schemeClr val="tx1"/>
              </a:solidFill>
            </a:rPr>
            <a:t> на </a:t>
          </a:r>
          <a:r>
            <a:rPr lang="ru-RU" sz="1400" b="0" i="0" kern="1200" dirty="0" err="1">
              <a:solidFill>
                <a:schemeClr val="tx1"/>
              </a:solidFill>
            </a:rPr>
            <a:t>рівні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екосистеми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іполягає</a:t>
          </a:r>
          <a:r>
            <a:rPr lang="ru-RU" sz="1400" b="0" i="0" kern="1200" dirty="0">
              <a:solidFill>
                <a:schemeClr val="tx1"/>
              </a:solidFill>
            </a:rPr>
            <a:t> в тому, </a:t>
          </a:r>
          <a:r>
            <a:rPr lang="ru-RU" sz="1400" b="0" i="0" kern="1200" dirty="0" err="1">
              <a:solidFill>
                <a:schemeClr val="tx1"/>
              </a:solidFill>
            </a:rPr>
            <a:t>що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поживні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речовини</a:t>
          </a:r>
          <a:r>
            <a:rPr lang="ru-RU" sz="1400" b="0" i="0" kern="1200" dirty="0">
              <a:solidFill>
                <a:schemeClr val="tx1"/>
              </a:solidFill>
            </a:rPr>
            <a:t>, вода </a:t>
          </a:r>
          <a:r>
            <a:rPr lang="ru-RU" sz="1400" b="0" i="0" kern="1200" dirty="0" err="1">
              <a:solidFill>
                <a:schemeClr val="tx1"/>
              </a:solidFill>
            </a:rPr>
            <a:t>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вуглець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акумулюються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вречовині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рослин</a:t>
          </a:r>
          <a:r>
            <a:rPr lang="ru-RU" sz="1400" b="0" i="0" kern="1200" dirty="0">
              <a:solidFill>
                <a:schemeClr val="tx1"/>
              </a:solidFill>
            </a:rPr>
            <a:t>, </a:t>
          </a:r>
          <a:r>
            <a:rPr lang="ru-RU" sz="1400" b="0" i="0" kern="1200" dirty="0" err="1">
              <a:solidFill>
                <a:schemeClr val="tx1"/>
              </a:solidFill>
            </a:rPr>
            <a:t>витрачаються</a:t>
          </a:r>
          <a:r>
            <a:rPr lang="ru-RU" sz="1400" b="0" i="0" kern="1200" dirty="0">
              <a:solidFill>
                <a:schemeClr val="tx1"/>
              </a:solidFill>
            </a:rPr>
            <a:t> на </a:t>
          </a:r>
          <a:r>
            <a:rPr lang="ru-RU" sz="1400" b="0" i="0" kern="1200" dirty="0" err="1">
              <a:solidFill>
                <a:schemeClr val="tx1"/>
              </a:solidFill>
            </a:rPr>
            <a:t>побудову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тіла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на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життєві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процесияк</a:t>
          </a:r>
          <a:r>
            <a:rPr lang="ru-RU" sz="1400" b="0" i="0" kern="1200" dirty="0">
              <a:solidFill>
                <a:schemeClr val="tx1"/>
              </a:solidFill>
            </a:rPr>
            <a:t> самих </a:t>
          </a:r>
          <a:r>
            <a:rPr lang="ru-RU" sz="1400" b="0" i="0" kern="1200" dirty="0" err="1">
              <a:solidFill>
                <a:schemeClr val="tx1"/>
              </a:solidFill>
            </a:rPr>
            <a:t>цих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рослин</a:t>
          </a:r>
          <a:r>
            <a:rPr lang="ru-RU" sz="1400" b="0" i="0" kern="1200" dirty="0">
              <a:solidFill>
                <a:schemeClr val="tx1"/>
              </a:solidFill>
            </a:rPr>
            <a:t>, так </a:t>
          </a:r>
          <a:r>
            <a:rPr lang="ru-RU" sz="1400" b="0" i="0" kern="1200" dirty="0" err="1">
              <a:solidFill>
                <a:schemeClr val="tx1"/>
              </a:solidFill>
            </a:rPr>
            <a:t>і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інших</a:t>
          </a:r>
          <a:r>
            <a:rPr lang="ru-RU" sz="1400" b="0" i="0" kern="1200" dirty="0">
              <a:solidFill>
                <a:schemeClr val="tx1"/>
              </a:solidFill>
            </a:rPr>
            <a:t> </a:t>
          </a:r>
          <a:r>
            <a:rPr lang="ru-RU" sz="1400" b="0" i="0" kern="1200" dirty="0" err="1">
              <a:solidFill>
                <a:schemeClr val="tx1"/>
              </a:solidFill>
            </a:rPr>
            <a:t>організмів</a:t>
          </a:r>
          <a:r>
            <a:rPr lang="ru-RU" sz="1400" b="0" i="0" kern="1200" dirty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724245" y="3026496"/>
        <a:ext cx="2113986" cy="2108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694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11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942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04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6029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30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62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15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63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82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82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6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564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21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482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66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D04A14-0B2C-4830-AC33-CE9B96251F35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9782CA-D928-479A-812F-04098B25395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49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359080" cy="3124201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chemeClr val="accent3">
                    <a:lumMod val="50000"/>
                  </a:schemeClr>
                </a:solidFill>
              </a:rPr>
              <a:t>Кругообіг</a:t>
            </a:r>
            <a:r>
              <a:rPr lang="uk-UA" sz="6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6600" dirty="0" smtClean="0">
                <a:solidFill>
                  <a:schemeClr val="accent3">
                    <a:lumMod val="50000"/>
                  </a:schemeClr>
                </a:solidFill>
              </a:rPr>
              <a:t>речовин у природі</a:t>
            </a:r>
            <a:endParaRPr lang="ru-RU" sz="6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3400404" cy="216024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Роботу підготувала: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учениця </a:t>
            </a:r>
            <a:r>
              <a:rPr lang="uk-UA" sz="2400" dirty="0" smtClean="0">
                <a:solidFill>
                  <a:schemeClr val="tx1"/>
                </a:solidFill>
              </a:rPr>
              <a:t>11 </a:t>
            </a:r>
            <a:r>
              <a:rPr lang="uk-UA" sz="2400" dirty="0" smtClean="0">
                <a:solidFill>
                  <a:schemeClr val="tx1"/>
                </a:solidFill>
              </a:rPr>
              <a:t>класу</a:t>
            </a: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ЗОШ№3</a:t>
            </a: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Вишинська Юлія</a:t>
            </a: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2015р. </a:t>
            </a:r>
            <a:endParaRPr lang="uk-UA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15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50"/>
                            </p:stCondLst>
                            <p:childTnLst>
                              <p:par>
                                <p:cTn id="2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5043494" cy="8572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Кругообіг</a:t>
            </a:r>
            <a:r>
              <a:rPr lang="ru-RU" dirty="0" smtClean="0"/>
              <a:t> води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2286016" cy="49291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ru-RU" dirty="0" err="1" smtClean="0">
                <a:solidFill>
                  <a:schemeClr val="bg1"/>
                </a:solidFill>
              </a:rPr>
              <a:t>Випаровування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водних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просторів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створює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атмосферну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вологу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Волога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конденсується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формі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хмар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охолоджування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хмар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викликає</a:t>
            </a:r>
            <a:r>
              <a:rPr lang="ru-RU" dirty="0">
                <a:solidFill>
                  <a:schemeClr val="bg1"/>
                </a:solidFill>
              </a:rPr>
              <a:t> опади у </a:t>
            </a:r>
            <a:r>
              <a:rPr lang="ru-RU" dirty="0" err="1">
                <a:solidFill>
                  <a:schemeClr val="bg1"/>
                </a:solidFill>
              </a:rPr>
              <a:t>вигляді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дощу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снігу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поглинаються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ґрунтом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стікають</a:t>
            </a:r>
            <a:r>
              <a:rPr lang="ru-RU" dirty="0">
                <a:solidFill>
                  <a:schemeClr val="bg1"/>
                </a:solidFill>
              </a:rPr>
              <a:t> в моря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океани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watercycleukrainianhig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2214554"/>
            <a:ext cx="6430245" cy="44291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1357298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ru-RU" sz="2000" dirty="0" smtClean="0"/>
              <a:t>На </a:t>
            </a:r>
            <a:r>
              <a:rPr lang="ru-RU" sz="2000" dirty="0" err="1" smtClean="0"/>
              <a:t>колообіг</a:t>
            </a:r>
            <a:r>
              <a:rPr lang="ru-RU" sz="2000" dirty="0" smtClean="0"/>
              <a:t> води на </a:t>
            </a:r>
            <a:r>
              <a:rPr lang="ru-RU" sz="2000" dirty="0" err="1" smtClean="0"/>
              <a:t>поверхні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витрачається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</a:t>
            </a:r>
            <a:r>
              <a:rPr lang="ru-RU" sz="2000" dirty="0" err="1" smtClean="0"/>
              <a:t>третини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всієї</a:t>
            </a:r>
            <a:r>
              <a:rPr lang="ru-RU" sz="2000" dirty="0" smtClean="0"/>
              <a:t> </a:t>
            </a:r>
            <a:r>
              <a:rPr lang="ru-RU" sz="2000" dirty="0" err="1" smtClean="0"/>
              <a:t>сонячної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поступає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554867" cy="1524000"/>
          </a:xfrm>
        </p:spPr>
        <p:txBody>
          <a:bodyPr>
            <a:normAutofit/>
          </a:bodyPr>
          <a:lstStyle/>
          <a:p>
            <a:r>
              <a:rPr lang="ru-RU" dirty="0" err="1"/>
              <a:t>Антропогенні</a:t>
            </a:r>
            <a:r>
              <a:rPr lang="ru-RU" dirty="0"/>
              <a:t> </a:t>
            </a:r>
            <a:r>
              <a:rPr lang="ru-RU" dirty="0" err="1"/>
              <a:t>впливи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 smtClean="0"/>
              <a:t>середовище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5184576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В </a:t>
            </a:r>
            <a:r>
              <a:rPr lang="ru-RU" b="1" i="1" dirty="0" err="1">
                <a:solidFill>
                  <a:schemeClr val="bg1"/>
                </a:solidFill>
              </a:rPr>
              <a:t>результаті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антропогенної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діяльності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ступінь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замкненості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біогеохімічних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кругообігів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зменшується</a:t>
            </a:r>
            <a:r>
              <a:rPr lang="ru-RU" b="1" i="1" dirty="0">
                <a:solidFill>
                  <a:schemeClr val="bg1"/>
                </a:solidFill>
              </a:rPr>
              <a:t>. </a:t>
            </a:r>
            <a:r>
              <a:rPr lang="ru-RU" b="1" i="1" dirty="0" err="1">
                <a:solidFill>
                  <a:schemeClr val="bg1"/>
                </a:solidFill>
              </a:rPr>
              <a:t>Хоча</a:t>
            </a:r>
            <a:r>
              <a:rPr lang="ru-RU" b="1" i="1" dirty="0">
                <a:solidFill>
                  <a:schemeClr val="bg1"/>
                </a:solidFill>
              </a:rPr>
              <a:t> вона </a:t>
            </a:r>
            <a:r>
              <a:rPr lang="ru-RU" b="1" i="1" dirty="0" err="1">
                <a:solidFill>
                  <a:schemeClr val="bg1"/>
                </a:solidFill>
              </a:rPr>
              <a:t>досить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висока</a:t>
            </a:r>
            <a:r>
              <a:rPr lang="ru-RU" b="1" i="1" dirty="0" smtClean="0">
                <a:solidFill>
                  <a:schemeClr val="bg1"/>
                </a:solidFill>
              </a:rPr>
              <a:t>, </a:t>
            </a:r>
            <a:r>
              <a:rPr lang="ru-RU" b="1" i="1" dirty="0" err="1">
                <a:solidFill>
                  <a:schemeClr val="bg1"/>
                </a:solidFill>
              </a:rPr>
              <a:t>але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тим</a:t>
            </a:r>
            <a:r>
              <a:rPr lang="ru-RU" b="1" i="1" dirty="0">
                <a:solidFill>
                  <a:schemeClr val="bg1"/>
                </a:solidFill>
              </a:rPr>
              <a:t> не </a:t>
            </a:r>
            <a:r>
              <a:rPr lang="ru-RU" b="1" i="1" dirty="0" err="1">
                <a:solidFill>
                  <a:schemeClr val="bg1"/>
                </a:solidFill>
              </a:rPr>
              <a:t>менше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неабсолютна</a:t>
            </a:r>
            <a:r>
              <a:rPr lang="ru-RU" b="1" i="1" dirty="0">
                <a:solidFill>
                  <a:schemeClr val="bg1"/>
                </a:solidFill>
              </a:rPr>
              <a:t>, </a:t>
            </a:r>
            <a:r>
              <a:rPr lang="ru-RU" b="1" i="1" dirty="0" err="1">
                <a:solidFill>
                  <a:schemeClr val="bg1"/>
                </a:solidFill>
              </a:rPr>
              <a:t>що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показує</a:t>
            </a:r>
            <a:r>
              <a:rPr lang="ru-RU" b="1" i="1" dirty="0">
                <a:solidFill>
                  <a:schemeClr val="bg1"/>
                </a:solidFill>
              </a:rPr>
              <a:t> приклад </a:t>
            </a:r>
            <a:r>
              <a:rPr lang="ru-RU" b="1" i="1" dirty="0" err="1">
                <a:solidFill>
                  <a:schemeClr val="bg1"/>
                </a:solidFill>
              </a:rPr>
              <a:t>виникнення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кисневої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атмосфери</a:t>
            </a:r>
            <a:r>
              <a:rPr lang="ru-RU" b="1" i="1" dirty="0">
                <a:solidFill>
                  <a:schemeClr val="bg1"/>
                </a:solidFill>
              </a:rPr>
              <a:t>. </a:t>
            </a:r>
            <a:r>
              <a:rPr lang="ru-RU" b="1" i="1" dirty="0" smtClean="0">
                <a:solidFill>
                  <a:schemeClr val="bg1"/>
                </a:solidFill>
              </a:rPr>
              <a:t/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err="1">
                <a:solidFill>
                  <a:schemeClr val="bg1"/>
                </a:solidFill>
              </a:rPr>
              <a:t>Інакше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неможлива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була</a:t>
            </a:r>
            <a:r>
              <a:rPr lang="ru-RU" b="1" i="1" dirty="0">
                <a:solidFill>
                  <a:schemeClr val="bg1"/>
                </a:solidFill>
              </a:rPr>
              <a:t> б </a:t>
            </a:r>
            <a:r>
              <a:rPr lang="ru-RU" b="1" i="1" dirty="0" err="1">
                <a:solidFill>
                  <a:schemeClr val="bg1"/>
                </a:solidFill>
              </a:rPr>
              <a:t>еволюція</a:t>
            </a:r>
            <a:r>
              <a:rPr lang="ru-RU" b="1" i="1" dirty="0">
                <a:solidFill>
                  <a:schemeClr val="bg1"/>
                </a:solidFill>
              </a:rPr>
              <a:t> (</a:t>
            </a:r>
            <a:r>
              <a:rPr lang="ru-RU" b="1" i="1" dirty="0" err="1">
                <a:solidFill>
                  <a:schemeClr val="bg1"/>
                </a:solidFill>
              </a:rPr>
              <a:t>найвища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ступінь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замкненості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біогеохімічних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кругообігів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спостерігається</a:t>
            </a:r>
            <a:r>
              <a:rPr lang="ru-RU" b="1" i="1" dirty="0">
                <a:solidFill>
                  <a:schemeClr val="bg1"/>
                </a:solidFill>
              </a:rPr>
              <a:t> в </a:t>
            </a:r>
            <a:r>
              <a:rPr lang="ru-RU" b="1" i="1" dirty="0" err="1">
                <a:solidFill>
                  <a:schemeClr val="bg1"/>
                </a:solidFill>
              </a:rPr>
              <a:t>тропічних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екосистемах</a:t>
            </a:r>
            <a:r>
              <a:rPr lang="ru-RU" b="1" i="1" dirty="0">
                <a:solidFill>
                  <a:schemeClr val="bg1"/>
                </a:solidFill>
              </a:rPr>
              <a:t> --</a:t>
            </a:r>
            <a:r>
              <a:rPr lang="ru-RU" b="1" i="1" dirty="0" err="1">
                <a:solidFill>
                  <a:schemeClr val="bg1"/>
                </a:solidFill>
              </a:rPr>
              <a:t>найбільш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давніх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консервативних</a:t>
            </a:r>
            <a:r>
              <a:rPr lang="ru-RU" b="1" i="1" dirty="0" smtClean="0">
                <a:solidFill>
                  <a:schemeClr val="bg1"/>
                </a:solidFill>
              </a:rPr>
              <a:t>).</a:t>
            </a:r>
            <a:r>
              <a:rPr lang="ru-RU" b="1" i="1" dirty="0">
                <a:solidFill>
                  <a:schemeClr val="bg1"/>
                </a:solidFill>
              </a:rPr>
              <a:t> Таким чином, </a:t>
            </a:r>
            <a:r>
              <a:rPr lang="ru-RU" b="1" i="1" dirty="0" err="1">
                <a:solidFill>
                  <a:schemeClr val="bg1"/>
                </a:solidFill>
              </a:rPr>
              <a:t>слід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говорити</a:t>
            </a:r>
            <a:r>
              <a:rPr lang="ru-RU" b="1" i="1" dirty="0">
                <a:solidFill>
                  <a:schemeClr val="bg1"/>
                </a:solidFill>
              </a:rPr>
              <a:t> не про </a:t>
            </a:r>
            <a:r>
              <a:rPr lang="ru-RU" b="1" i="1" dirty="0" err="1">
                <a:solidFill>
                  <a:schemeClr val="bg1"/>
                </a:solidFill>
              </a:rPr>
              <a:t>зміну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людиною</a:t>
            </a:r>
            <a:r>
              <a:rPr lang="ru-RU" b="1" i="1" dirty="0">
                <a:solidFill>
                  <a:schemeClr val="bg1"/>
                </a:solidFill>
              </a:rPr>
              <a:t> того, </a:t>
            </a:r>
            <a:r>
              <a:rPr lang="ru-RU" b="1" i="1" dirty="0" err="1">
                <a:solidFill>
                  <a:schemeClr val="bg1"/>
                </a:solidFill>
              </a:rPr>
              <a:t>що</a:t>
            </a:r>
            <a:r>
              <a:rPr lang="ru-RU" b="1" i="1" dirty="0">
                <a:solidFill>
                  <a:schemeClr val="bg1"/>
                </a:solidFill>
              </a:rPr>
              <a:t> неповинно </a:t>
            </a:r>
            <a:r>
              <a:rPr lang="ru-RU" b="1" i="1" dirty="0" err="1">
                <a:solidFill>
                  <a:schemeClr val="bg1"/>
                </a:solidFill>
              </a:rPr>
              <a:t>змінюватися</a:t>
            </a:r>
            <a:r>
              <a:rPr lang="ru-RU" b="1" i="1" dirty="0">
                <a:solidFill>
                  <a:schemeClr val="bg1"/>
                </a:solidFill>
              </a:rPr>
              <a:t>, а </a:t>
            </a:r>
            <a:r>
              <a:rPr lang="ru-RU" b="1" i="1" dirty="0" err="1">
                <a:solidFill>
                  <a:schemeClr val="bg1"/>
                </a:solidFill>
              </a:rPr>
              <a:t>скоріше</a:t>
            </a:r>
            <a:r>
              <a:rPr lang="ru-RU" b="1" i="1" dirty="0">
                <a:solidFill>
                  <a:schemeClr val="bg1"/>
                </a:solidFill>
              </a:rPr>
              <a:t> про </a:t>
            </a:r>
            <a:r>
              <a:rPr lang="ru-RU" b="1" i="1" dirty="0" err="1">
                <a:solidFill>
                  <a:schemeClr val="bg1"/>
                </a:solidFill>
              </a:rPr>
              <a:t>вплив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людини</a:t>
            </a:r>
            <a:r>
              <a:rPr lang="ru-RU" b="1" i="1" dirty="0">
                <a:solidFill>
                  <a:schemeClr val="bg1"/>
                </a:solidFill>
              </a:rPr>
              <a:t> на </a:t>
            </a:r>
            <a:r>
              <a:rPr lang="ru-RU" b="1" i="1" dirty="0" err="1">
                <a:solidFill>
                  <a:schemeClr val="bg1"/>
                </a:solidFill>
              </a:rPr>
              <a:t>швидкість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напрямок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змін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>
                <a:solidFill>
                  <a:schemeClr val="bg1"/>
                </a:solidFill>
              </a:rPr>
              <a:t>та на </a:t>
            </a:r>
            <a:r>
              <a:rPr lang="ru-RU" b="1" i="1" dirty="0" err="1">
                <a:solidFill>
                  <a:schemeClr val="bg1"/>
                </a:solidFill>
              </a:rPr>
              <a:t>поширення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їх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границь</a:t>
            </a:r>
            <a:r>
              <a:rPr lang="ru-RU" b="1" i="1" dirty="0">
                <a:solidFill>
                  <a:schemeClr val="bg1"/>
                </a:solidFill>
              </a:rPr>
              <a:t>, </a:t>
            </a:r>
            <a:r>
              <a:rPr lang="ru-RU" b="1" i="1" dirty="0" err="1">
                <a:solidFill>
                  <a:schemeClr val="bg1"/>
                </a:solidFill>
              </a:rPr>
              <a:t>що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порушує</a:t>
            </a:r>
            <a:r>
              <a:rPr lang="ru-RU" b="1" i="1" dirty="0">
                <a:solidFill>
                  <a:schemeClr val="bg1"/>
                </a:solidFill>
              </a:rPr>
              <a:t> правило </a:t>
            </a:r>
            <a:r>
              <a:rPr lang="ru-RU" b="1" i="1" dirty="0" err="1">
                <a:solidFill>
                  <a:schemeClr val="bg1"/>
                </a:solidFill>
              </a:rPr>
              <a:t>міри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перетворення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природи</a:t>
            </a:r>
            <a:r>
              <a:rPr lang="ru-RU" b="1" i="1" dirty="0">
                <a:solidFill>
                  <a:schemeClr val="bg1"/>
                </a:solidFill>
              </a:rPr>
              <a:t>. </a:t>
            </a:r>
            <a:r>
              <a:rPr lang="ru-RU" b="1" i="1" dirty="0" err="1">
                <a:solidFill>
                  <a:schemeClr val="bg1"/>
                </a:solidFill>
              </a:rPr>
              <a:t>Останнє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формулюється</a:t>
            </a:r>
            <a:r>
              <a:rPr lang="ru-RU" b="1" i="1" dirty="0">
                <a:solidFill>
                  <a:schemeClr val="bg1"/>
                </a:solidFill>
              </a:rPr>
              <a:t> таким чином: в </a:t>
            </a:r>
            <a:r>
              <a:rPr lang="ru-RU" b="1" i="1" dirty="0" err="1">
                <a:solidFill>
                  <a:schemeClr val="bg1"/>
                </a:solidFill>
              </a:rPr>
              <a:t>ході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експлуатації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природних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>
                <a:solidFill>
                  <a:schemeClr val="bg1"/>
                </a:solidFill>
              </a:rPr>
              <a:t>систем не </a:t>
            </a:r>
            <a:r>
              <a:rPr lang="ru-RU" b="1" i="1" dirty="0" err="1">
                <a:solidFill>
                  <a:schemeClr val="bg1"/>
                </a:solidFill>
              </a:rPr>
              <a:t>можна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перевищувати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деякі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межі</a:t>
            </a:r>
            <a:r>
              <a:rPr lang="ru-RU" b="1" i="1" dirty="0">
                <a:solidFill>
                  <a:schemeClr val="bg1"/>
                </a:solidFill>
              </a:rPr>
              <a:t>, </a:t>
            </a:r>
            <a:r>
              <a:rPr lang="ru-RU" b="1" i="1" dirty="0" err="1">
                <a:solidFill>
                  <a:schemeClr val="bg1"/>
                </a:solidFill>
              </a:rPr>
              <a:t>що</a:t>
            </a:r>
            <a:r>
              <a:rPr lang="ru-RU" b="1" i="1" dirty="0">
                <a:solidFill>
                  <a:schemeClr val="bg1"/>
                </a:solidFill>
              </a:rPr>
              <a:t> дозволять </a:t>
            </a:r>
            <a:r>
              <a:rPr lang="ru-RU" b="1" i="1" dirty="0" err="1" smtClean="0">
                <a:solidFill>
                  <a:schemeClr val="bg1"/>
                </a:solidFill>
              </a:rPr>
              <a:t>цим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системам </a:t>
            </a:r>
            <a:r>
              <a:rPr lang="ru-RU" b="1" i="1" dirty="0" err="1">
                <a:solidFill>
                  <a:schemeClr val="bg1"/>
                </a:solidFill>
              </a:rPr>
              <a:t>зберігати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властивості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самопідтримки</a:t>
            </a:r>
            <a:r>
              <a:rPr lang="ru-RU" b="1" i="1" dirty="0">
                <a:solidFill>
                  <a:schemeClr val="bg1"/>
                </a:solidFill>
              </a:rPr>
              <a:t>. </a:t>
            </a:r>
            <a:r>
              <a:rPr lang="ru-RU" b="1" i="1" dirty="0" err="1">
                <a:solidFill>
                  <a:schemeClr val="bg1"/>
                </a:solidFill>
              </a:rPr>
              <a:t>Порушення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міри</a:t>
            </a:r>
            <a:r>
              <a:rPr lang="ru-RU" b="1" i="1" dirty="0">
                <a:solidFill>
                  <a:schemeClr val="bg1"/>
                </a:solidFill>
              </a:rPr>
              <a:t> як в </a:t>
            </a:r>
            <a:r>
              <a:rPr lang="ru-RU" b="1" i="1" dirty="0" smtClean="0">
                <a:solidFill>
                  <a:schemeClr val="bg1"/>
                </a:solidFill>
              </a:rPr>
              <a:t>сторону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збільшення</a:t>
            </a:r>
            <a:r>
              <a:rPr lang="ru-RU" b="1" i="1" dirty="0">
                <a:solidFill>
                  <a:schemeClr val="bg1"/>
                </a:solidFill>
              </a:rPr>
              <a:t>, так </a:t>
            </a:r>
            <a:r>
              <a:rPr lang="ru-RU" b="1" i="1" dirty="0" err="1">
                <a:solidFill>
                  <a:schemeClr val="bg1"/>
                </a:solidFill>
              </a:rPr>
              <a:t>і</a:t>
            </a:r>
            <a:r>
              <a:rPr lang="ru-RU" b="1" i="1" dirty="0">
                <a:solidFill>
                  <a:schemeClr val="bg1"/>
                </a:solidFill>
              </a:rPr>
              <a:t> в сторону </a:t>
            </a:r>
            <a:r>
              <a:rPr lang="ru-RU" b="1" i="1" dirty="0" err="1">
                <a:solidFill>
                  <a:schemeClr val="bg1"/>
                </a:solidFill>
              </a:rPr>
              <a:t>зменшення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призводить</a:t>
            </a:r>
            <a:r>
              <a:rPr lang="ru-RU" b="1" i="1" dirty="0">
                <a:solidFill>
                  <a:schemeClr val="bg1"/>
                </a:solidFill>
              </a:rPr>
              <a:t> до </a:t>
            </a:r>
            <a:r>
              <a:rPr lang="ru-RU" b="1" i="1" dirty="0" err="1" smtClean="0">
                <a:solidFill>
                  <a:schemeClr val="bg1"/>
                </a:solidFill>
              </a:rPr>
              <a:t>негативних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результатами</a:t>
            </a:r>
            <a:r>
              <a:rPr lang="ru-RU" b="1" i="1" dirty="0">
                <a:solidFill>
                  <a:schemeClr val="bg1"/>
                </a:solidFill>
              </a:rPr>
              <a:t>. </a:t>
            </a:r>
            <a:r>
              <a:rPr lang="ru-RU" b="1" i="1" dirty="0" err="1">
                <a:solidFill>
                  <a:schemeClr val="bg1"/>
                </a:solidFill>
              </a:rPr>
              <a:t>Наприклад</a:t>
            </a:r>
            <a:r>
              <a:rPr lang="ru-RU" b="1" i="1" dirty="0">
                <a:solidFill>
                  <a:schemeClr val="bg1"/>
                </a:solidFill>
              </a:rPr>
              <a:t>, </a:t>
            </a:r>
            <a:r>
              <a:rPr lang="ru-RU" b="1" i="1" dirty="0" err="1">
                <a:solidFill>
                  <a:schemeClr val="bg1"/>
                </a:solidFill>
              </a:rPr>
              <a:t>надлишок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внесених</a:t>
            </a:r>
            <a:r>
              <a:rPr lang="ru-RU" b="1" i="1" dirty="0">
                <a:solidFill>
                  <a:schemeClr val="bg1"/>
                </a:solidFill>
              </a:rPr>
              <a:t> добрив </a:t>
            </a:r>
            <a:r>
              <a:rPr lang="ru-RU" b="1" i="1" dirty="0" err="1">
                <a:solidFill>
                  <a:schemeClr val="bg1"/>
                </a:solidFill>
              </a:rPr>
              <a:t>настільки</a:t>
            </a:r>
            <a:r>
              <a:rPr lang="ru-RU" b="1" i="1" dirty="0">
                <a:solidFill>
                  <a:schemeClr val="bg1"/>
                </a:solidFill>
              </a:rPr>
              <a:t> ж </a:t>
            </a:r>
            <a:r>
              <a:rPr lang="ru-RU" b="1" i="1" dirty="0" err="1">
                <a:solidFill>
                  <a:schemeClr val="bg1"/>
                </a:solidFill>
              </a:rPr>
              <a:t>шкідливий</a:t>
            </a:r>
            <a:r>
              <a:rPr lang="ru-RU" b="1" i="1" dirty="0">
                <a:solidFill>
                  <a:schemeClr val="bg1"/>
                </a:solidFill>
              </a:rPr>
              <a:t>, як </a:t>
            </a:r>
            <a:r>
              <a:rPr lang="ru-RU" b="1" i="1" dirty="0" err="1" smtClean="0">
                <a:solidFill>
                  <a:schemeClr val="bg1"/>
                </a:solidFill>
              </a:rPr>
              <a:t>і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недолік</a:t>
            </a:r>
            <a:r>
              <a:rPr lang="ru-RU" b="1" i="1" dirty="0">
                <a:solidFill>
                  <a:schemeClr val="bg1"/>
                </a:solidFill>
              </a:rPr>
              <a:t>. </a:t>
            </a:r>
            <a:r>
              <a:rPr lang="ru-RU" b="1" i="1" dirty="0" err="1">
                <a:solidFill>
                  <a:schemeClr val="bg1"/>
                </a:solidFill>
              </a:rPr>
              <a:t>Це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почуття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міри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загублене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сучасною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людиною</a:t>
            </a:r>
            <a:r>
              <a:rPr lang="ru-RU" b="1" i="1" dirty="0">
                <a:solidFill>
                  <a:schemeClr val="bg1"/>
                </a:solidFill>
              </a:rPr>
              <a:t>, яка </a:t>
            </a:r>
            <a:r>
              <a:rPr lang="ru-RU" b="1" i="1" dirty="0" err="1">
                <a:solidFill>
                  <a:schemeClr val="bg1"/>
                </a:solidFill>
              </a:rPr>
              <a:t>вважає</a:t>
            </a:r>
            <a:r>
              <a:rPr lang="ru-RU" b="1" i="1" dirty="0">
                <a:solidFill>
                  <a:schemeClr val="bg1"/>
                </a:solidFill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</a:rPr>
              <a:t>що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в </a:t>
            </a:r>
            <a:r>
              <a:rPr lang="ru-RU" b="1" i="1" dirty="0" err="1">
                <a:solidFill>
                  <a:schemeClr val="bg1"/>
                </a:solidFill>
              </a:rPr>
              <a:t>біосфері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їй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вс</a:t>
            </a:r>
            <a:r>
              <a:rPr lang="uk-UA" b="1" i="1" dirty="0">
                <a:solidFill>
                  <a:schemeClr val="bg1"/>
                </a:solidFill>
              </a:rPr>
              <a:t>е</a:t>
            </a:r>
            <a:r>
              <a:rPr lang="ru-RU" b="1" i="1" dirty="0" smtClean="0">
                <a:solidFill>
                  <a:schemeClr val="bg1"/>
                </a:solidFill>
              </a:rPr>
              <a:t> дозволено.</a:t>
            </a:r>
            <a:endParaRPr lang="en-US" b="1" i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88640"/>
            <a:ext cx="6554867" cy="1524000"/>
          </a:xfrm>
        </p:spPr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79396"/>
            <a:ext cx="6554867" cy="3767670"/>
          </a:xfrm>
        </p:spPr>
        <p:txBody>
          <a:bodyPr>
            <a:normAutofit fontScale="70000" lnSpcReduction="20000"/>
          </a:bodyPr>
          <a:lstStyle/>
          <a:p>
            <a:r>
              <a:rPr lang="uk-UA" sz="2800" dirty="0" smtClean="0"/>
              <a:t>Кругообіг</a:t>
            </a:r>
            <a:r>
              <a:rPr lang="vi-VN" sz="2800" dirty="0" smtClean="0"/>
              <a:t>— </a:t>
            </a:r>
            <a:r>
              <a:rPr lang="vi-VN" sz="2800" dirty="0"/>
              <a:t>основна властивість, характерна риса </a:t>
            </a:r>
            <a:r>
              <a:rPr lang="uk-UA" sz="2800" dirty="0" smtClean="0"/>
              <a:t>біосфери.</a:t>
            </a:r>
            <a:endParaRPr lang="vi-VN" sz="2800" dirty="0"/>
          </a:p>
          <a:p>
            <a:r>
              <a:rPr lang="vi-VN" sz="2800" dirty="0"/>
              <a:t>Повторюваний процес взаємопов'язаного перетворення, переміщення речовин у природі, який має циклічний характер, відбувається за обов'язко</a:t>
            </a:r>
            <a:r>
              <a:rPr lang="vi-VN" sz="2800" dirty="0">
                <a:solidFill>
                  <a:schemeClr val="bg1"/>
                </a:solidFill>
              </a:rPr>
              <a:t>вої участі живих </a:t>
            </a:r>
            <a:r>
              <a:rPr lang="vi-VN" sz="2800" dirty="0"/>
              <a:t>організмів і часто порушуєть</a:t>
            </a:r>
            <a:r>
              <a:rPr lang="vi-VN" sz="2800" dirty="0">
                <a:solidFill>
                  <a:schemeClr val="bg1"/>
                </a:solidFill>
              </a:rPr>
              <a:t>ся</a:t>
            </a:r>
            <a:r>
              <a:rPr lang="vi-VN" sz="2800" dirty="0"/>
              <a:t> </a:t>
            </a:r>
            <a:r>
              <a:rPr lang="vi-VN" sz="2800" dirty="0">
                <a:solidFill>
                  <a:schemeClr val="bg1"/>
                </a:solidFill>
              </a:rPr>
              <a:t>людською</a:t>
            </a:r>
            <a:r>
              <a:rPr lang="vi-VN" sz="2800" dirty="0"/>
              <a:t> </a:t>
            </a:r>
            <a:r>
              <a:rPr lang="vi-VN" sz="2800" dirty="0">
                <a:solidFill>
                  <a:schemeClr val="bg1"/>
                </a:solidFill>
              </a:rPr>
              <a:t>діял</a:t>
            </a:r>
            <a:r>
              <a:rPr lang="vi-VN" sz="2800" dirty="0"/>
              <a:t>ьністю</a:t>
            </a:r>
            <a:r>
              <a:rPr lang="vi-VN" sz="2800" dirty="0" smtClean="0"/>
              <a:t>.</a:t>
            </a:r>
            <a:r>
              <a:rPr lang="uk-UA" sz="2800" dirty="0" smtClean="0"/>
              <a:t> Тому для того, щоб не поруш</a:t>
            </a:r>
            <a:r>
              <a:rPr lang="uk-UA" sz="2800" dirty="0" smtClean="0">
                <a:solidFill>
                  <a:schemeClr val="bg1"/>
                </a:solidFill>
              </a:rPr>
              <a:t>ити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chemeClr val="bg1"/>
                </a:solidFill>
              </a:rPr>
              <a:t>кругообіг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chemeClr val="bg1"/>
                </a:solidFill>
              </a:rPr>
              <a:t>речовин, </a:t>
            </a:r>
            <a:r>
              <a:rPr lang="uk-UA" sz="2800" dirty="0" smtClean="0"/>
              <a:t>баланс у природі людина повинна </a:t>
            </a:r>
            <a:r>
              <a:rPr lang="uk-UA" sz="2800" dirty="0" smtClean="0">
                <a:solidFill>
                  <a:schemeClr val="bg1"/>
                </a:solidFill>
              </a:rPr>
              <a:t>зменшити свій</a:t>
            </a:r>
            <a:r>
              <a:rPr lang="uk-UA" sz="2800" dirty="0" smtClean="0"/>
              <a:t> вплив на навколишнє середовище, таким </a:t>
            </a:r>
            <a:r>
              <a:rPr lang="uk-UA" sz="2800" dirty="0" smtClean="0">
                <a:solidFill>
                  <a:schemeClr val="bg1"/>
                </a:solidFill>
              </a:rPr>
              <a:t>чином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chemeClr val="bg1"/>
                </a:solidFill>
              </a:rPr>
              <a:t>забе</a:t>
            </a:r>
            <a:r>
              <a:rPr lang="uk-UA" sz="2800" dirty="0" smtClean="0"/>
              <a:t>зпечивши щасливе існування всього живо</a:t>
            </a:r>
            <a:r>
              <a:rPr lang="uk-UA" sz="2800" dirty="0" smtClean="0">
                <a:solidFill>
                  <a:schemeClr val="bg1"/>
                </a:solidFill>
              </a:rPr>
              <a:t>го на </a:t>
            </a:r>
            <a:r>
              <a:rPr lang="uk-UA" sz="2800" dirty="0" smtClean="0"/>
              <a:t>Землі.</a:t>
            </a:r>
            <a:endParaRPr lang="vi-VN" sz="2800" dirty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8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007"/>
            <a:ext cx="6554867" cy="1524000"/>
          </a:xfrm>
        </p:spPr>
        <p:txBody>
          <a:bodyPr>
            <a:normAutofit/>
          </a:bodyPr>
          <a:lstStyle/>
          <a:p>
            <a:r>
              <a:rPr lang="uk-UA" dirty="0" smtClean="0"/>
              <a:t>Зміст роботи: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6554867" cy="37676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bg1"/>
                </a:solidFill>
              </a:rPr>
              <a:t>1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Біогеохімічний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. 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біосфері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3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вуглецю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4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кисню</a:t>
            </a:r>
            <a:r>
              <a:rPr lang="ru-RU" dirty="0">
                <a:solidFill>
                  <a:schemeClr val="bg1"/>
                </a:solidFill>
              </a:rPr>
              <a:t>. 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5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азоту. 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6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фосфору. 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7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сірки</a:t>
            </a:r>
            <a:r>
              <a:rPr lang="ru-RU" dirty="0">
                <a:solidFill>
                  <a:schemeClr val="bg1"/>
                </a:solidFill>
              </a:rPr>
              <a:t>. 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8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води. 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9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Антропогенні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впливи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навколишнє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</a:t>
            </a:r>
            <a:r>
              <a:rPr lang="ru-RU" dirty="0" err="1" smtClean="0">
                <a:solidFill>
                  <a:schemeClr val="bg1"/>
                </a:solidFill>
              </a:rPr>
              <a:t>середовище</a:t>
            </a:r>
            <a:r>
              <a:rPr lang="ru-RU" dirty="0">
                <a:solidFill>
                  <a:schemeClr val="bg1"/>
                </a:solidFill>
              </a:rPr>
              <a:t>.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10. </a:t>
            </a:r>
            <a:r>
              <a:rPr lang="ru-RU" dirty="0" err="1" smtClean="0">
                <a:solidFill>
                  <a:schemeClr val="bg1"/>
                </a:solidFill>
              </a:rPr>
              <a:t>Висновок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8931"/>
            <a:ext cx="6554867" cy="1524000"/>
          </a:xfrm>
        </p:spPr>
        <p:txBody>
          <a:bodyPr/>
          <a:lstStyle/>
          <a:p>
            <a:r>
              <a:rPr lang="uk-UA" dirty="0" smtClean="0"/>
              <a:t>Біогеохімічний кругообіг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43932" cy="492922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 err="1">
                <a:solidFill>
                  <a:schemeClr val="bg1"/>
                </a:solidFill>
              </a:rPr>
              <a:t>відміну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енергії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котра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використовувалася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організмом,перетворюється</a:t>
            </a:r>
            <a:r>
              <a:rPr lang="ru-RU" dirty="0">
                <a:solidFill>
                  <a:schemeClr val="bg1"/>
                </a:solidFill>
              </a:rPr>
              <a:t> в тепло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втрачається</a:t>
            </a:r>
            <a:r>
              <a:rPr lang="ru-RU" dirty="0">
                <a:solidFill>
                  <a:schemeClr val="bg1"/>
                </a:solidFill>
              </a:rPr>
              <a:t> для </a:t>
            </a:r>
            <a:r>
              <a:rPr lang="ru-RU" dirty="0" err="1">
                <a:solidFill>
                  <a:schemeClr val="bg1"/>
                </a:solidFill>
              </a:rPr>
              <a:t>екосистеми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циркулюють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біосфері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називається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біогеохімічними</a:t>
            </a:r>
            <a:r>
              <a:rPr lang="ru-RU" dirty="0">
                <a:solidFill>
                  <a:schemeClr val="bg1"/>
                </a:solidFill>
              </a:rPr>
              <a:t> круговоротами. З 90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елементів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зустрічаються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природі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близько</a:t>
            </a:r>
            <a:r>
              <a:rPr lang="ru-RU" dirty="0">
                <a:solidFill>
                  <a:schemeClr val="bg1"/>
                </a:solidFill>
              </a:rPr>
              <a:t> 40 </a:t>
            </a:r>
            <a:r>
              <a:rPr lang="ru-RU" dirty="0" err="1">
                <a:solidFill>
                  <a:schemeClr val="bg1"/>
                </a:solidFill>
              </a:rPr>
              <a:t>потрібні</a:t>
            </a:r>
            <a:r>
              <a:rPr lang="ru-RU" dirty="0">
                <a:solidFill>
                  <a:schemeClr val="bg1"/>
                </a:solidFill>
              </a:rPr>
              <a:t> живим </a:t>
            </a:r>
            <a:r>
              <a:rPr lang="ru-RU" dirty="0" err="1">
                <a:solidFill>
                  <a:schemeClr val="bg1"/>
                </a:solidFill>
              </a:rPr>
              <a:t>організмам</a:t>
            </a:r>
            <a:r>
              <a:rPr lang="ru-RU" dirty="0">
                <a:solidFill>
                  <a:schemeClr val="bg1"/>
                </a:solidFill>
              </a:rPr>
              <a:t>. </a:t>
            </a:r>
            <a:r>
              <a:rPr lang="ru-RU" dirty="0" err="1" smtClean="0">
                <a:solidFill>
                  <a:schemeClr val="bg1"/>
                </a:solidFill>
              </a:rPr>
              <a:t>Найбільш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важливі</a:t>
            </a:r>
            <a:r>
              <a:rPr lang="ru-RU" dirty="0" smtClean="0">
                <a:solidFill>
                  <a:schemeClr val="bg1"/>
                </a:solidFill>
              </a:rPr>
              <a:t> для них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потрібні</a:t>
            </a:r>
            <a:r>
              <a:rPr lang="ru-RU" dirty="0" smtClean="0">
                <a:solidFill>
                  <a:schemeClr val="bg1"/>
                </a:solidFill>
              </a:rPr>
              <a:t> у великих </a:t>
            </a:r>
            <a:r>
              <a:rPr lang="ru-RU" dirty="0" err="1" smtClean="0">
                <a:solidFill>
                  <a:schemeClr val="bg1"/>
                </a:solidFill>
              </a:rPr>
              <a:t>кількостях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вуглець,водень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кисень</a:t>
            </a:r>
            <a:r>
              <a:rPr lang="ru-RU" dirty="0" smtClean="0">
                <a:solidFill>
                  <a:schemeClr val="bg1"/>
                </a:solidFill>
              </a:rPr>
              <a:t>, азот. </a:t>
            </a:r>
            <a:r>
              <a:rPr lang="ru-RU" dirty="0" err="1" smtClean="0">
                <a:solidFill>
                  <a:schemeClr val="bg1"/>
                </a:solidFill>
              </a:rPr>
              <a:t>Кругообіг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елементів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здійснюються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рахунок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саморегулюючихся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</a:rPr>
              <a:t>, в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беруть</a:t>
            </a:r>
            <a:r>
              <a:rPr lang="ru-RU" dirty="0" smtClean="0">
                <a:solidFill>
                  <a:schemeClr val="bg1"/>
                </a:solidFill>
              </a:rPr>
              <a:t> участь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складові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екосистем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безвідходними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54867" cy="1524000"/>
          </a:xfrm>
        </p:spPr>
        <p:txBody>
          <a:bodyPr/>
          <a:lstStyle/>
          <a:p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біосфері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687774"/>
              </p:ext>
            </p:extLst>
          </p:nvPr>
        </p:nvGraphicFramePr>
        <p:xfrm>
          <a:off x="395536" y="1285860"/>
          <a:ext cx="8501122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7075" y="0"/>
            <a:ext cx="4786314" cy="1214446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893" y="1485354"/>
            <a:ext cx="4587344" cy="1707672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bg1"/>
                </a:solidFill>
              </a:rPr>
              <a:t>Самий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інтенсивний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біогеохімічний</a:t>
            </a:r>
            <a:r>
              <a:rPr lang="ru-RU" sz="1800" dirty="0">
                <a:solidFill>
                  <a:schemeClr val="bg1"/>
                </a:solidFill>
              </a:rPr>
              <a:t> цикл - </a:t>
            </a:r>
            <a:r>
              <a:rPr lang="ru-RU" sz="1800" dirty="0" err="1">
                <a:solidFill>
                  <a:schemeClr val="bg1"/>
                </a:solidFill>
              </a:rPr>
              <a:t>кругообіг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вуглецю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Уприроді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вуглець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існує</a:t>
            </a:r>
            <a:r>
              <a:rPr lang="ru-RU" sz="1800" dirty="0">
                <a:solidFill>
                  <a:schemeClr val="bg1"/>
                </a:solidFill>
              </a:rPr>
              <a:t> в </a:t>
            </a:r>
            <a:r>
              <a:rPr lang="ru-RU" sz="1800" dirty="0" err="1">
                <a:solidFill>
                  <a:schemeClr val="bg1"/>
                </a:solidFill>
              </a:rPr>
              <a:t>двох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основних</a:t>
            </a:r>
            <a:r>
              <a:rPr lang="ru-RU" sz="1800" dirty="0">
                <a:solidFill>
                  <a:schemeClr val="bg1"/>
                </a:solidFill>
              </a:rPr>
              <a:t> формах - в карбонатах </a:t>
            </a:r>
            <a:r>
              <a:rPr lang="ru-RU" sz="1800" dirty="0" smtClean="0">
                <a:solidFill>
                  <a:schemeClr val="bg1"/>
                </a:solidFill>
              </a:rPr>
              <a:t>(</a:t>
            </a:r>
            <a:r>
              <a:rPr lang="ru-RU" sz="1800" dirty="0" err="1">
                <a:solidFill>
                  <a:schemeClr val="bg1"/>
                </a:solidFill>
              </a:rPr>
              <a:t>вапняках</a:t>
            </a:r>
            <a:r>
              <a:rPr lang="ru-RU" sz="1800" dirty="0">
                <a:solidFill>
                  <a:schemeClr val="bg1"/>
                </a:solidFill>
              </a:rPr>
              <a:t>) та </a:t>
            </a:r>
            <a:r>
              <a:rPr lang="ru-RU" sz="1800" dirty="0" err="1">
                <a:solidFill>
                  <a:schemeClr val="bg1"/>
                </a:solidFill>
              </a:rPr>
              <a:t>вуглекислому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газі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Вміст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останнього</a:t>
            </a:r>
            <a:r>
              <a:rPr lang="ru-RU" sz="1800" dirty="0">
                <a:solidFill>
                  <a:schemeClr val="bg1"/>
                </a:solidFill>
              </a:rPr>
              <a:t> в 50 </a:t>
            </a:r>
            <a:r>
              <a:rPr lang="ru-RU" sz="1800" dirty="0" err="1">
                <a:solidFill>
                  <a:schemeClr val="bg1"/>
                </a:solidFill>
              </a:rPr>
              <a:t>разів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більше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ніж</a:t>
            </a:r>
            <a:r>
              <a:rPr lang="ru-RU" sz="1800" dirty="0" smtClean="0">
                <a:solidFill>
                  <a:schemeClr val="bg1"/>
                </a:solidFill>
              </a:rPr>
              <a:t> в </a:t>
            </a:r>
            <a:r>
              <a:rPr lang="ru-RU" sz="1800" dirty="0" err="1">
                <a:solidFill>
                  <a:schemeClr val="bg1"/>
                </a:solidFill>
              </a:rPr>
              <a:t>атмосфері</a:t>
            </a:r>
            <a:r>
              <a:rPr lang="ru-RU" sz="1800" dirty="0">
                <a:solidFill>
                  <a:schemeClr val="bg1"/>
                </a:solidFill>
              </a:rPr>
              <a:t>. </a:t>
            </a:r>
            <a:r>
              <a:rPr lang="ru-RU" sz="1800" dirty="0" err="1">
                <a:solidFill>
                  <a:schemeClr val="bg1"/>
                </a:solidFill>
              </a:rPr>
              <a:t>Вуглець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бере</a:t>
            </a:r>
            <a:r>
              <a:rPr lang="ru-RU" sz="1800" dirty="0">
                <a:solidFill>
                  <a:schemeClr val="bg1"/>
                </a:solidFill>
              </a:rPr>
              <a:t> участь в </a:t>
            </a:r>
            <a:r>
              <a:rPr lang="ru-RU" sz="1800" dirty="0" err="1">
                <a:solidFill>
                  <a:schemeClr val="bg1"/>
                </a:solidFill>
              </a:rPr>
              <a:t>утворенні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вуглеводів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жирів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білків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і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нуклеїнових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>
                <a:solidFill>
                  <a:schemeClr val="bg1"/>
                </a:solidFill>
              </a:rPr>
              <a:t>кислот.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31670" y="1014302"/>
            <a:ext cx="46434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Основна</a:t>
            </a:r>
            <a:r>
              <a:rPr lang="ru-RU" sz="1600" dirty="0"/>
              <a:t> </a:t>
            </a:r>
            <a:r>
              <a:rPr lang="ru-RU" sz="1600" dirty="0" err="1"/>
              <a:t>маса</a:t>
            </a:r>
            <a:r>
              <a:rPr lang="ru-RU" sz="1600" dirty="0"/>
              <a:t> </a:t>
            </a:r>
            <a:r>
              <a:rPr lang="ru-RU" sz="1600" dirty="0" err="1"/>
              <a:t>акумульована</a:t>
            </a:r>
            <a:r>
              <a:rPr lang="ru-RU" sz="1600" dirty="0"/>
              <a:t> в карбонатах на </a:t>
            </a:r>
            <a:r>
              <a:rPr lang="ru-RU" sz="1600" dirty="0" err="1"/>
              <a:t>дні</a:t>
            </a:r>
            <a:r>
              <a:rPr lang="ru-RU" sz="1600" dirty="0"/>
              <a:t> </a:t>
            </a:r>
            <a:r>
              <a:rPr lang="ru-RU" sz="1600" dirty="0" err="1" smtClean="0"/>
              <a:t>океану,у</a:t>
            </a:r>
            <a:r>
              <a:rPr lang="ru-RU" sz="1600" dirty="0" smtClean="0"/>
              <a:t> </a:t>
            </a:r>
            <a:r>
              <a:rPr lang="ru-RU" sz="1600" dirty="0" err="1" smtClean="0"/>
              <a:t>кристалічних</a:t>
            </a:r>
            <a:r>
              <a:rPr lang="ru-RU" sz="1600" dirty="0" smtClean="0"/>
              <a:t> </a:t>
            </a:r>
            <a:r>
              <a:rPr lang="ru-RU" sz="1600" dirty="0"/>
              <a:t>породах </a:t>
            </a:r>
            <a:r>
              <a:rPr lang="ru-RU" sz="1600" dirty="0" err="1" smtClean="0"/>
              <a:t>кам'яному</a:t>
            </a:r>
            <a:r>
              <a:rPr lang="ru-RU" sz="1600" dirty="0" smtClean="0"/>
              <a:t> </a:t>
            </a:r>
            <a:r>
              <a:rPr lang="ru-RU" sz="1600" dirty="0" err="1"/>
              <a:t>вугіллі</a:t>
            </a:r>
            <a:r>
              <a:rPr lang="ru-RU" sz="1600" dirty="0"/>
              <a:t> та </a:t>
            </a:r>
            <a:r>
              <a:rPr lang="ru-RU" sz="1600" dirty="0" err="1"/>
              <a:t>нафті</a:t>
            </a:r>
            <a:r>
              <a:rPr lang="ru-RU" sz="1600" dirty="0"/>
              <a:t>  </a:t>
            </a:r>
            <a:r>
              <a:rPr lang="ru-RU" sz="1600" dirty="0" err="1" smtClean="0"/>
              <a:t>ібере</a:t>
            </a:r>
            <a:r>
              <a:rPr lang="ru-RU" sz="1600" dirty="0" smtClean="0"/>
              <a:t> </a:t>
            </a:r>
            <a:r>
              <a:rPr lang="ru-RU" sz="1600" dirty="0"/>
              <a:t>участь в великому </a:t>
            </a:r>
            <a:r>
              <a:rPr lang="ru-RU" sz="1600" dirty="0" err="1"/>
              <a:t>циклі</a:t>
            </a:r>
            <a:r>
              <a:rPr lang="ru-RU" sz="1600" dirty="0"/>
              <a:t> </a:t>
            </a:r>
            <a:r>
              <a:rPr lang="ru-RU" sz="1600" dirty="0" err="1"/>
              <a:t>кругообігу</a:t>
            </a:r>
            <a:r>
              <a:rPr lang="ru-RU" sz="1600" dirty="0"/>
              <a:t>.</a:t>
            </a:r>
          </a:p>
          <a:p>
            <a:r>
              <a:rPr lang="ru-RU" sz="1600" dirty="0" err="1"/>
              <a:t>Основна</a:t>
            </a:r>
            <a:r>
              <a:rPr lang="ru-RU" sz="1600" dirty="0"/>
              <a:t> ланка великого </a:t>
            </a:r>
            <a:r>
              <a:rPr lang="ru-RU" sz="1600" dirty="0" err="1"/>
              <a:t>кругообігу</a:t>
            </a:r>
            <a:r>
              <a:rPr lang="ru-RU" sz="1600" dirty="0"/>
              <a:t> </a:t>
            </a:r>
            <a:r>
              <a:rPr lang="ru-RU" sz="1600" dirty="0" err="1"/>
              <a:t>вуглецю</a:t>
            </a:r>
            <a:r>
              <a:rPr lang="ru-RU" sz="1600" dirty="0"/>
              <a:t> - </a:t>
            </a:r>
            <a:r>
              <a:rPr lang="ru-RU" sz="1600" dirty="0" err="1"/>
              <a:t>взаємозв'язок</a:t>
            </a:r>
            <a:r>
              <a:rPr lang="ru-RU" sz="1600" dirty="0"/>
              <a:t> </a:t>
            </a:r>
            <a:r>
              <a:rPr lang="ru-RU" sz="1600" dirty="0" err="1"/>
              <a:t>процесівфотосинтезу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аеробного</a:t>
            </a:r>
            <a:r>
              <a:rPr lang="ru-RU" sz="1600" dirty="0"/>
              <a:t> </a:t>
            </a:r>
            <a:r>
              <a:rPr lang="ru-RU" sz="1600" dirty="0" err="1" smtClean="0"/>
              <a:t>дихання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/>
              <a:t>У малому </a:t>
            </a:r>
            <a:r>
              <a:rPr lang="ru-RU" sz="1600" dirty="0" err="1"/>
              <a:t>циклі</a:t>
            </a:r>
            <a:r>
              <a:rPr lang="ru-RU" sz="1600" dirty="0"/>
              <a:t> </a:t>
            </a:r>
            <a:r>
              <a:rPr lang="ru-RU" sz="1600" dirty="0" err="1"/>
              <a:t>кругообігу</a:t>
            </a:r>
            <a:r>
              <a:rPr lang="ru-RU" sz="1600" dirty="0"/>
              <a:t> </a:t>
            </a:r>
            <a:r>
              <a:rPr lang="ru-RU" sz="1600" dirty="0" err="1"/>
              <a:t>бере</a:t>
            </a:r>
            <a:r>
              <a:rPr lang="ru-RU" sz="1600" dirty="0"/>
              <a:t> участь </a:t>
            </a:r>
            <a:r>
              <a:rPr lang="ru-RU" sz="1600" dirty="0" err="1"/>
              <a:t>вуглець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міститься</a:t>
            </a:r>
            <a:r>
              <a:rPr lang="ru-RU" sz="1600" dirty="0"/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рослинних</a:t>
            </a:r>
            <a:r>
              <a:rPr lang="ru-RU" sz="1600" dirty="0" smtClean="0"/>
              <a:t> </a:t>
            </a:r>
            <a:r>
              <a:rPr lang="ru-RU" sz="1600" dirty="0"/>
              <a:t>тканинах </a:t>
            </a:r>
            <a:r>
              <a:rPr lang="ru-RU" sz="1600" dirty="0" smtClean="0"/>
              <a:t>та </a:t>
            </a:r>
            <a:r>
              <a:rPr lang="ru-RU" sz="1600" dirty="0"/>
              <a:t>тканинах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3" y="3815069"/>
            <a:ext cx="4744244" cy="293307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80890">
              <a:srgbClr val="95E1F3"/>
            </a:gs>
            <a:gs pos="41577">
              <a:srgbClr val="EAF9FD"/>
            </a:gs>
            <a:gs pos="6184">
              <a:srgbClr val="F2FBFE"/>
            </a:gs>
            <a:gs pos="19695">
              <a:srgbClr val="EFFAFD"/>
            </a:gs>
            <a:gs pos="65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39" y="1052736"/>
            <a:ext cx="8501122" cy="2000264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У </a:t>
            </a:r>
            <a:r>
              <a:rPr lang="ru-RU" sz="2000" dirty="0" err="1">
                <a:solidFill>
                  <a:schemeClr val="bg1"/>
                </a:solidFill>
              </a:rPr>
              <a:t>кількісному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відношенні</a:t>
            </a:r>
            <a:r>
              <a:rPr lang="ru-RU" sz="2000" dirty="0">
                <a:solidFill>
                  <a:schemeClr val="bg1"/>
                </a:solidFill>
              </a:rPr>
              <a:t> головною </a:t>
            </a:r>
            <a:r>
              <a:rPr lang="ru-RU" sz="2000" dirty="0" err="1">
                <a:solidFill>
                  <a:schemeClr val="bg1"/>
                </a:solidFill>
              </a:rPr>
              <a:t>складовою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живої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матерії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кисень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кругообіг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якого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ускладнений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здатністю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вступати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 err="1" smtClean="0">
                <a:solidFill>
                  <a:schemeClr val="bg1"/>
                </a:solidFill>
              </a:rPr>
              <a:t>різні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хімічні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реакції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головним</a:t>
            </a:r>
            <a:r>
              <a:rPr lang="ru-RU" sz="2000" dirty="0">
                <a:solidFill>
                  <a:schemeClr val="bg1"/>
                </a:solidFill>
              </a:rPr>
              <a:t> чином </a:t>
            </a:r>
            <a:r>
              <a:rPr lang="ru-RU" sz="2000" dirty="0" err="1">
                <a:solidFill>
                  <a:schemeClr val="bg1"/>
                </a:solidFill>
              </a:rPr>
              <a:t>реакції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окислення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smtClean="0">
                <a:solidFill>
                  <a:schemeClr val="bg1"/>
                </a:solidFill>
              </a:rPr>
              <a:t>У </a:t>
            </a:r>
            <a:r>
              <a:rPr lang="ru-RU" sz="2000" dirty="0" err="1" smtClean="0">
                <a:solidFill>
                  <a:schemeClr val="bg1"/>
                </a:solidFill>
              </a:rPr>
              <a:t>результаті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виникає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безліч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локальних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циклів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відбуваються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між</a:t>
            </a:r>
            <a:r>
              <a:rPr lang="ru-RU" sz="2000" dirty="0" smtClean="0">
                <a:solidFill>
                  <a:schemeClr val="bg1"/>
                </a:solidFill>
              </a:rPr>
              <a:t> атмосферою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гідросферою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літосферою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Певною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міроюкругообіг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кисню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нагадує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зворотний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кругообіг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вуглекислого</a:t>
            </a:r>
            <a:r>
              <a:rPr lang="ru-RU" sz="2000" dirty="0">
                <a:solidFill>
                  <a:schemeClr val="bg1"/>
                </a:solidFill>
              </a:rPr>
              <a:t> газу. </a:t>
            </a:r>
            <a:r>
              <a:rPr lang="ru-RU" sz="2000" dirty="0" smtClean="0">
                <a:solidFill>
                  <a:schemeClr val="bg1"/>
                </a:solidFill>
              </a:rPr>
              <a:t>У основному </a:t>
            </a:r>
            <a:r>
              <a:rPr lang="ru-RU" sz="2000" dirty="0" err="1">
                <a:solidFill>
                  <a:schemeClr val="bg1"/>
                </a:solidFill>
              </a:rPr>
              <a:t>він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відбувається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між</a:t>
            </a:r>
            <a:r>
              <a:rPr lang="ru-RU" sz="2000" dirty="0">
                <a:solidFill>
                  <a:schemeClr val="bg1"/>
                </a:solidFill>
              </a:rPr>
              <a:t> атмосферою та </a:t>
            </a:r>
            <a:r>
              <a:rPr lang="ru-RU" sz="2000" dirty="0" err="1">
                <a:solidFill>
                  <a:schemeClr val="bg1"/>
                </a:solidFill>
              </a:rPr>
              <a:t>живими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організмами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Рисунок 3" descr="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643314"/>
            <a:ext cx="4000528" cy="300039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72000" y="3227390"/>
            <a:ext cx="4572000" cy="3416320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</a:rPr>
              <a:t>Кисень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міститься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атмосфері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поверхневих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мінералах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(</a:t>
            </a:r>
            <a:r>
              <a:rPr lang="ru-RU" dirty="0" err="1">
                <a:solidFill>
                  <a:schemeClr val="bg1"/>
                </a:solidFill>
              </a:rPr>
              <a:t>осадові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кальцити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залізні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руди</a:t>
            </a:r>
            <a:r>
              <a:rPr lang="ru-RU" dirty="0">
                <a:solidFill>
                  <a:schemeClr val="bg1"/>
                </a:solidFill>
              </a:rPr>
              <a:t>), </a:t>
            </a:r>
            <a:r>
              <a:rPr lang="ru-RU" dirty="0" err="1">
                <a:solidFill>
                  <a:schemeClr val="bg1"/>
                </a:solidFill>
              </a:rPr>
              <a:t>має</a:t>
            </a:r>
            <a:r>
              <a:rPr lang="ru-RU" dirty="0">
                <a:solidFill>
                  <a:schemeClr val="bg1"/>
                </a:solidFill>
              </a:rPr>
              <a:t> биогенное </a:t>
            </a:r>
            <a:r>
              <a:rPr lang="ru-RU" dirty="0" err="1">
                <a:solidFill>
                  <a:schemeClr val="bg1"/>
                </a:solidFill>
              </a:rPr>
              <a:t>походження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повинно </a:t>
            </a:r>
            <a:r>
              <a:rPr lang="ru-RU" dirty="0" err="1" smtClean="0">
                <a:solidFill>
                  <a:schemeClr val="bg1"/>
                </a:solidFill>
              </a:rPr>
              <a:t>розглядатися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як продукт фотосинтезу. Цей </a:t>
            </a:r>
            <a:r>
              <a:rPr lang="ru-RU" dirty="0" err="1">
                <a:solidFill>
                  <a:schemeClr val="bg1"/>
                </a:solidFill>
              </a:rPr>
              <a:t>процес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протилежний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споживання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кисню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диханні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супроводжується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руйнуванням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органічних</a:t>
            </a:r>
            <a:r>
              <a:rPr lang="ru-RU" dirty="0">
                <a:solidFill>
                  <a:schemeClr val="bg1"/>
                </a:solidFill>
              </a:rPr>
              <a:t> молекул, </a:t>
            </a:r>
            <a:r>
              <a:rPr lang="ru-RU" dirty="0" err="1">
                <a:solidFill>
                  <a:schemeClr val="bg1"/>
                </a:solidFill>
              </a:rPr>
              <a:t>взаємодією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кисню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воднем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 err="1" smtClean="0">
                <a:solidFill>
                  <a:schemeClr val="bg1"/>
                </a:solidFill>
              </a:rPr>
              <a:t>відщепленим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субстрата) та </a:t>
            </a:r>
            <a:r>
              <a:rPr lang="ru-RU" dirty="0" err="1">
                <a:solidFill>
                  <a:schemeClr val="bg1"/>
                </a:solidFill>
              </a:rPr>
              <a:t>утворенням</a:t>
            </a:r>
            <a:r>
              <a:rPr lang="ru-RU" dirty="0">
                <a:solidFill>
                  <a:schemeClr val="bg1"/>
                </a:solidFill>
              </a:rPr>
              <a:t> води.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-100019"/>
            <a:ext cx="6554867" cy="1524000"/>
          </a:xfrm>
        </p:spPr>
        <p:txBody>
          <a:bodyPr/>
          <a:lstStyle/>
          <a:p>
            <a:r>
              <a:rPr lang="ru-RU" dirty="0" err="1"/>
              <a:t>Кругообіг</a:t>
            </a:r>
            <a:r>
              <a:rPr lang="ru-RU" dirty="0"/>
              <a:t> азоту.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357298"/>
            <a:ext cx="4786346" cy="485778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азоту - один </a:t>
            </a:r>
            <a:r>
              <a:rPr lang="ru-RU" dirty="0" err="1">
                <a:solidFill>
                  <a:schemeClr val="bg1"/>
                </a:solidFill>
              </a:rPr>
              <a:t>із</a:t>
            </a:r>
            <a:r>
              <a:rPr lang="ru-RU" dirty="0">
                <a:solidFill>
                  <a:schemeClr val="bg1"/>
                </a:solidFill>
              </a:rPr>
              <a:t> самих </a:t>
            </a:r>
            <a:r>
              <a:rPr lang="ru-RU" dirty="0" err="1">
                <a:solidFill>
                  <a:schemeClr val="bg1"/>
                </a:solidFill>
              </a:rPr>
              <a:t>складних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але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водночас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самих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ідеальних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кругообігів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Незважаючи</a:t>
            </a:r>
            <a:r>
              <a:rPr lang="ru-RU" dirty="0">
                <a:solidFill>
                  <a:schemeClr val="bg1"/>
                </a:solidFill>
              </a:rPr>
              <a:t> на те,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азот </a:t>
            </a:r>
            <a:r>
              <a:rPr lang="ru-RU" dirty="0" err="1">
                <a:solidFill>
                  <a:schemeClr val="bg1"/>
                </a:solidFill>
              </a:rPr>
              <a:t>складає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близько</a:t>
            </a:r>
            <a:r>
              <a:rPr lang="ru-RU" dirty="0">
                <a:solidFill>
                  <a:schemeClr val="bg1"/>
                </a:solidFill>
              </a:rPr>
              <a:t> 80</a:t>
            </a:r>
            <a:r>
              <a:rPr lang="ru-RU" dirty="0" smtClean="0">
                <a:solidFill>
                  <a:schemeClr val="bg1"/>
                </a:solidFill>
              </a:rPr>
              <a:t>% атмосферного </a:t>
            </a:r>
            <a:r>
              <a:rPr lang="ru-RU" dirty="0" err="1">
                <a:solidFill>
                  <a:schemeClr val="bg1"/>
                </a:solidFill>
              </a:rPr>
              <a:t>повітря</a:t>
            </a:r>
            <a:r>
              <a:rPr lang="ru-RU" dirty="0">
                <a:solidFill>
                  <a:schemeClr val="bg1"/>
                </a:solidFill>
              </a:rPr>
              <a:t>, в </a:t>
            </a:r>
            <a:r>
              <a:rPr lang="ru-RU" dirty="0" err="1">
                <a:solidFill>
                  <a:schemeClr val="bg1"/>
                </a:solidFill>
              </a:rPr>
              <a:t>більшості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випадків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не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бути </a:t>
            </a:r>
            <a:r>
              <a:rPr lang="ru-RU" dirty="0" err="1" smtClean="0">
                <a:solidFill>
                  <a:schemeClr val="bg1"/>
                </a:solidFill>
              </a:rPr>
              <a:t>безпосередньо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використаний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рослинами</a:t>
            </a:r>
            <a:r>
              <a:rPr lang="ru-RU" dirty="0">
                <a:solidFill>
                  <a:schemeClr val="bg1"/>
                </a:solidFill>
              </a:rPr>
              <a:t>, так вони не </a:t>
            </a:r>
            <a:r>
              <a:rPr lang="ru-RU" dirty="0" err="1">
                <a:solidFill>
                  <a:schemeClr val="bg1"/>
                </a:solidFill>
              </a:rPr>
              <a:t>засвоюють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газоподібний</a:t>
            </a:r>
            <a:r>
              <a:rPr lang="ru-RU" dirty="0" smtClean="0">
                <a:solidFill>
                  <a:schemeClr val="bg1"/>
                </a:solidFill>
              </a:rPr>
              <a:t> азот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Втручання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живих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істот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кругообіг</a:t>
            </a:r>
            <a:r>
              <a:rPr lang="ru-RU" dirty="0">
                <a:solidFill>
                  <a:schemeClr val="bg1"/>
                </a:solidFill>
              </a:rPr>
              <a:t> азоту </a:t>
            </a:r>
            <a:r>
              <a:rPr lang="ru-RU" dirty="0" err="1">
                <a:solidFill>
                  <a:schemeClr val="bg1"/>
                </a:solidFill>
              </a:rPr>
              <a:t>підпорядковане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суворій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ієрархії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 err="1">
                <a:solidFill>
                  <a:schemeClr val="bg1"/>
                </a:solidFill>
              </a:rPr>
              <a:t>лише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певні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категорії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організмів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можуть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виявляти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впливна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окремі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фази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цього</a:t>
            </a:r>
            <a:r>
              <a:rPr lang="ru-RU" dirty="0">
                <a:solidFill>
                  <a:schemeClr val="bg1"/>
                </a:solidFill>
              </a:rPr>
              <a:t> циклу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Найбільш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активні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споживачі</a:t>
            </a:r>
            <a:r>
              <a:rPr lang="ru-RU" dirty="0">
                <a:solidFill>
                  <a:schemeClr val="bg1"/>
                </a:solidFill>
              </a:rPr>
              <a:t> азоту - </a:t>
            </a:r>
            <a:r>
              <a:rPr lang="ru-RU" dirty="0" err="1">
                <a:solidFill>
                  <a:schemeClr val="bg1"/>
                </a:solidFill>
              </a:rPr>
              <a:t>бактерії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кореневій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системір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ослин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сімейства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бобових</a:t>
            </a:r>
            <a:r>
              <a:rPr lang="ru-RU" dirty="0">
                <a:solidFill>
                  <a:schemeClr val="bg1"/>
                </a:solidFill>
              </a:rPr>
              <a:t>. Кожному виду </a:t>
            </a:r>
            <a:r>
              <a:rPr lang="ru-RU" dirty="0" err="1">
                <a:solidFill>
                  <a:schemeClr val="bg1"/>
                </a:solidFill>
              </a:rPr>
              <a:t>цих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рослин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притаманні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особливі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бактерії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перетворюють</a:t>
            </a:r>
            <a:r>
              <a:rPr lang="ru-RU" dirty="0">
                <a:solidFill>
                  <a:schemeClr val="bg1"/>
                </a:solidFill>
              </a:rPr>
              <a:t> азот в </a:t>
            </a:r>
            <a:r>
              <a:rPr lang="ru-RU" dirty="0" err="1">
                <a:solidFill>
                  <a:schemeClr val="bg1"/>
                </a:solidFill>
              </a:rPr>
              <a:t>нітрати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Рисунок 3" descr="image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03" y="1490664"/>
            <a:ext cx="4071966" cy="459105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002" y="-234834"/>
            <a:ext cx="8229600" cy="1143000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smtClean="0"/>
              <a:t>фосфору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8960" y="632666"/>
            <a:ext cx="8329642" cy="2714644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2300" dirty="0" smtClean="0">
                <a:solidFill>
                  <a:schemeClr val="bg1"/>
                </a:solidFill>
              </a:rPr>
              <a:t>        </a:t>
            </a:r>
            <a:r>
              <a:rPr lang="ru-RU" sz="2300" dirty="0" err="1" smtClean="0">
                <a:solidFill>
                  <a:schemeClr val="bg1"/>
                </a:solidFill>
              </a:rPr>
              <a:t>Кругообіг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фосфора, як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інших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біогенних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елементів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відбувається</a:t>
            </a:r>
            <a:r>
              <a:rPr lang="ru-RU" sz="2300" dirty="0">
                <a:solidFill>
                  <a:schemeClr val="bg1"/>
                </a:solidFill>
              </a:rPr>
              <a:t> по великому </a:t>
            </a:r>
            <a:r>
              <a:rPr lang="ru-RU" sz="2300" dirty="0" err="1" smtClean="0">
                <a:solidFill>
                  <a:schemeClr val="bg1"/>
                </a:solidFill>
              </a:rPr>
              <a:t>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малому </a:t>
            </a:r>
            <a:r>
              <a:rPr lang="ru-RU" sz="2300" dirty="0" smtClean="0">
                <a:solidFill>
                  <a:schemeClr val="bg1"/>
                </a:solidFill>
              </a:rPr>
              <a:t>циклах.</a:t>
            </a:r>
            <a:endParaRPr lang="ru-RU" sz="2300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300" dirty="0" smtClean="0">
                <a:solidFill>
                  <a:schemeClr val="bg1"/>
                </a:solidFill>
              </a:rPr>
              <a:t>        Запаси </a:t>
            </a:r>
            <a:r>
              <a:rPr lang="ru-RU" sz="2300" dirty="0">
                <a:solidFill>
                  <a:schemeClr val="bg1"/>
                </a:solidFill>
              </a:rPr>
              <a:t>фосфору, </a:t>
            </a:r>
            <a:r>
              <a:rPr lang="ru-RU" sz="2300" dirty="0" err="1">
                <a:solidFill>
                  <a:schemeClr val="bg1"/>
                </a:solidFill>
              </a:rPr>
              <a:t>доступні</a:t>
            </a:r>
            <a:r>
              <a:rPr lang="ru-RU" sz="2300" dirty="0">
                <a:solidFill>
                  <a:schemeClr val="bg1"/>
                </a:solidFill>
              </a:rPr>
              <a:t> живим </a:t>
            </a:r>
            <a:r>
              <a:rPr lang="ru-RU" sz="2300" dirty="0" err="1">
                <a:solidFill>
                  <a:schemeClr val="bg1"/>
                </a:solidFill>
              </a:rPr>
              <a:t>істотам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повністю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сконцентровані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smtClean="0">
                <a:solidFill>
                  <a:schemeClr val="bg1"/>
                </a:solidFill>
              </a:rPr>
              <a:t>в </a:t>
            </a:r>
            <a:r>
              <a:rPr lang="ru-RU" sz="2300" dirty="0" err="1" smtClean="0">
                <a:solidFill>
                  <a:schemeClr val="bg1"/>
                </a:solidFill>
              </a:rPr>
              <a:t>літосфері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Основні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джерела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неорганічного</a:t>
            </a:r>
            <a:r>
              <a:rPr lang="ru-RU" sz="2300" dirty="0">
                <a:solidFill>
                  <a:schemeClr val="bg1"/>
                </a:solidFill>
              </a:rPr>
              <a:t> фосфора - </a:t>
            </a:r>
            <a:r>
              <a:rPr lang="ru-RU" sz="2300" dirty="0" err="1">
                <a:solidFill>
                  <a:schemeClr val="bg1"/>
                </a:solidFill>
              </a:rPr>
              <a:t>виверження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вулканів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або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осадові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породи. У </a:t>
            </a:r>
            <a:r>
              <a:rPr lang="ru-RU" sz="2300" dirty="0" err="1">
                <a:solidFill>
                  <a:schemeClr val="bg1"/>
                </a:solidFill>
              </a:rPr>
              <a:t>земній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корі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вміст</a:t>
            </a:r>
            <a:r>
              <a:rPr lang="ru-RU" sz="2300" dirty="0">
                <a:solidFill>
                  <a:schemeClr val="bg1"/>
                </a:solidFill>
              </a:rPr>
              <a:t> фосфору не </a:t>
            </a:r>
            <a:r>
              <a:rPr lang="ru-RU" sz="2300" dirty="0" err="1">
                <a:solidFill>
                  <a:schemeClr val="bg1"/>
                </a:solidFill>
              </a:rPr>
              <a:t>перевищує</a:t>
            </a:r>
            <a:r>
              <a:rPr lang="ru-RU" sz="2300" dirty="0">
                <a:solidFill>
                  <a:schemeClr val="bg1"/>
                </a:solidFill>
              </a:rPr>
              <a:t> 1%, </a:t>
            </a:r>
            <a:r>
              <a:rPr lang="ru-RU" sz="2300" dirty="0" err="1" smtClean="0">
                <a:solidFill>
                  <a:schemeClr val="bg1"/>
                </a:solidFill>
              </a:rPr>
              <a:t>що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лімітує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продуктивність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екосистем</a:t>
            </a:r>
            <a:r>
              <a:rPr lang="ru-RU" sz="2300" dirty="0">
                <a:solidFill>
                  <a:schemeClr val="bg1"/>
                </a:solidFill>
              </a:rPr>
              <a:t>. З пород </a:t>
            </a:r>
            <a:r>
              <a:rPr lang="ru-RU" sz="2300" dirty="0" err="1">
                <a:solidFill>
                  <a:schemeClr val="bg1"/>
                </a:solidFill>
              </a:rPr>
              <a:t>земної</a:t>
            </a:r>
            <a:r>
              <a:rPr lang="ru-RU" sz="2300" dirty="0">
                <a:solidFill>
                  <a:schemeClr val="bg1"/>
                </a:solidFill>
              </a:rPr>
              <a:t> кори </a:t>
            </a:r>
            <a:r>
              <a:rPr lang="ru-RU" sz="2300" dirty="0" err="1" smtClean="0">
                <a:solidFill>
                  <a:schemeClr val="bg1"/>
                </a:solidFill>
              </a:rPr>
              <a:t>неорганічний</a:t>
            </a:r>
            <a:r>
              <a:rPr lang="ru-RU" sz="2300" dirty="0" smtClean="0">
                <a:solidFill>
                  <a:schemeClr val="bg1"/>
                </a:solidFill>
              </a:rPr>
              <a:t> фосфор </a:t>
            </a:r>
            <a:r>
              <a:rPr lang="ru-RU" sz="2300" dirty="0" err="1">
                <a:solidFill>
                  <a:schemeClr val="bg1"/>
                </a:solidFill>
              </a:rPr>
              <a:t>залучається</a:t>
            </a:r>
            <a:r>
              <a:rPr lang="ru-RU" sz="2300" dirty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циркуляцію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континентальними</a:t>
            </a:r>
            <a:r>
              <a:rPr lang="ru-RU" sz="2300" dirty="0">
                <a:solidFill>
                  <a:schemeClr val="bg1"/>
                </a:solidFill>
              </a:rPr>
              <a:t> водами. </a:t>
            </a:r>
            <a:r>
              <a:rPr lang="ru-RU" sz="2300" dirty="0" err="1">
                <a:solidFill>
                  <a:schemeClr val="bg1"/>
                </a:solidFill>
              </a:rPr>
              <a:t>Він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поглинається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рослинами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 smtClean="0">
                <a:solidFill>
                  <a:schemeClr val="bg1"/>
                </a:solidFill>
              </a:rPr>
              <a:t>котрі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при </a:t>
            </a:r>
            <a:r>
              <a:rPr lang="ru-RU" sz="2300" dirty="0" err="1">
                <a:solidFill>
                  <a:schemeClr val="bg1"/>
                </a:solidFill>
              </a:rPr>
              <a:t>його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участі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синтезують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різні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органічні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сполуки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таким чином </a:t>
            </a:r>
            <a:r>
              <a:rPr lang="ru-RU" sz="2300" dirty="0" err="1">
                <a:solidFill>
                  <a:schemeClr val="bg1"/>
                </a:solidFill>
              </a:rPr>
              <a:t>включаються</a:t>
            </a:r>
            <a:r>
              <a:rPr lang="ru-RU" sz="2300" dirty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трофічні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ланцюги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 smtClean="0">
                <a:solidFill>
                  <a:schemeClr val="bg1"/>
                </a:solidFill>
              </a:rPr>
              <a:t>Потім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органічні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фосфати</a:t>
            </a:r>
            <a:r>
              <a:rPr lang="ru-RU" sz="2300" dirty="0">
                <a:solidFill>
                  <a:schemeClr val="bg1"/>
                </a:solidFill>
              </a:rPr>
              <a:t> разом </a:t>
            </a:r>
            <a:r>
              <a:rPr lang="ru-RU" sz="2300" dirty="0" err="1">
                <a:solidFill>
                  <a:schemeClr val="bg1"/>
                </a:solidFill>
              </a:rPr>
              <a:t>з</a:t>
            </a:r>
            <a:r>
              <a:rPr lang="ru-RU" sz="2300" dirty="0">
                <a:solidFill>
                  <a:schemeClr val="bg1"/>
                </a:solidFill>
              </a:rPr>
              <a:t> трупами, </a:t>
            </a:r>
            <a:r>
              <a:rPr lang="ru-RU" sz="2300" dirty="0" err="1">
                <a:solidFill>
                  <a:schemeClr val="bg1"/>
                </a:solidFill>
              </a:rPr>
              <a:t>відходами</a:t>
            </a:r>
            <a:r>
              <a:rPr lang="ru-RU" sz="2300" dirty="0">
                <a:solidFill>
                  <a:schemeClr val="bg1"/>
                </a:solidFill>
              </a:rPr>
              <a:t> та </a:t>
            </a:r>
            <a:r>
              <a:rPr lang="ru-RU" sz="2300" dirty="0" err="1">
                <a:solidFill>
                  <a:schemeClr val="bg1"/>
                </a:solidFill>
              </a:rPr>
              <a:t>виділеннями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живих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істот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повертаються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в землю, де </a:t>
            </a:r>
            <a:r>
              <a:rPr lang="ru-RU" sz="2300" dirty="0" err="1">
                <a:solidFill>
                  <a:schemeClr val="bg1"/>
                </a:solidFill>
              </a:rPr>
              <a:t>знову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піддаються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впливу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перетворюються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в </a:t>
            </a:r>
            <a:r>
              <a:rPr lang="ru-RU" sz="2300" dirty="0" err="1">
                <a:solidFill>
                  <a:schemeClr val="bg1"/>
                </a:solidFill>
              </a:rPr>
              <a:t>мінеральні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форми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які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використовуються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зеленими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рослинами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</a:p>
          <a:p>
            <a:pPr algn="r"/>
            <a:endParaRPr lang="ru-RU" dirty="0"/>
          </a:p>
        </p:txBody>
      </p:sp>
      <p:pic>
        <p:nvPicPr>
          <p:cNvPr id="4" name="Рисунок 3" descr="0015-015-Krugovorot-fosf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21" y="3071810"/>
            <a:ext cx="7072362" cy="378619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58204" cy="785818"/>
          </a:xfrm>
        </p:spPr>
        <p:txBody>
          <a:bodyPr>
            <a:normAutofit/>
          </a:bodyPr>
          <a:lstStyle/>
          <a:p>
            <a:r>
              <a:rPr lang="ru-RU" dirty="0" err="1"/>
              <a:t>Кругообіг</a:t>
            </a:r>
            <a:r>
              <a:rPr lang="ru-RU" dirty="0"/>
              <a:t> </a:t>
            </a:r>
            <a:r>
              <a:rPr lang="ru-RU" dirty="0" err="1" smtClean="0"/>
              <a:t>сірки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00108"/>
            <a:ext cx="6554867" cy="376767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З </a:t>
            </a:r>
            <a:r>
              <a:rPr lang="ru-RU" dirty="0" err="1">
                <a:solidFill>
                  <a:schemeClr val="bg1"/>
                </a:solidFill>
              </a:rPr>
              <a:t>природних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джерел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сірка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потрапляє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атмосфери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вигляді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сірководню,діоксиду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сірки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часток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сульфатних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солей.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err="1">
                <a:solidFill>
                  <a:schemeClr val="bg1"/>
                </a:solidFill>
              </a:rPr>
              <a:t>Біля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однієї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третини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сполук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сірки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99% </a:t>
            </a:r>
            <a:r>
              <a:rPr lang="ru-RU" dirty="0" err="1">
                <a:solidFill>
                  <a:schemeClr val="bg1"/>
                </a:solidFill>
              </a:rPr>
              <a:t>діоксиду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сірки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– антропогенного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походження</a:t>
            </a:r>
            <a:r>
              <a:rPr lang="ru-RU" dirty="0">
                <a:solidFill>
                  <a:schemeClr val="bg1"/>
                </a:solidFill>
              </a:rPr>
              <a:t>. В </a:t>
            </a:r>
            <a:r>
              <a:rPr lang="ru-RU" dirty="0" err="1">
                <a:solidFill>
                  <a:schemeClr val="bg1"/>
                </a:solidFill>
              </a:rPr>
              <a:t>атмосфері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протікають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реакції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призводять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кислотних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опадів</a:t>
            </a:r>
            <a:r>
              <a:rPr lang="ru-RU" dirty="0">
                <a:solidFill>
                  <a:schemeClr val="bg1"/>
                </a:solidFill>
              </a:rPr>
              <a:t>:</a:t>
            </a:r>
          </a:p>
          <a:p>
            <a:r>
              <a:rPr lang="ru-RU" b="1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O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2SO</a:t>
            </a:r>
            <a:r>
              <a:rPr lang="en-US" b="1" baseline="-25000" dirty="0" smtClean="0"/>
              <a:t>3</a:t>
            </a:r>
            <a:endParaRPr lang="en-US" b="1" dirty="0"/>
          </a:p>
          <a:p>
            <a:r>
              <a:rPr lang="en-US" b="1" dirty="0"/>
              <a:t>SO</a:t>
            </a:r>
            <a:r>
              <a:rPr lang="en-US" b="1" baseline="-25000" dirty="0"/>
              <a:t>3</a:t>
            </a:r>
            <a:r>
              <a:rPr lang="en-US" b="1" dirty="0"/>
              <a:t> + H</a:t>
            </a:r>
            <a:r>
              <a:rPr lang="en-US" b="1" baseline="-25000" dirty="0"/>
              <a:t>2</a:t>
            </a:r>
            <a:r>
              <a:rPr lang="en-US" b="1" dirty="0"/>
              <a:t>O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SO</a:t>
            </a:r>
            <a:r>
              <a:rPr lang="en-US" b="1" baseline="-25000" dirty="0" smtClean="0"/>
              <a:t>4</a:t>
            </a:r>
            <a:endParaRPr lang="en-US" b="1" dirty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5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Сектор">
  <a:themeElements>
    <a:clrScheme name="Настроювані 3">
      <a:dk1>
        <a:sysClr val="windowText" lastClr="000000"/>
      </a:dk1>
      <a:lt1>
        <a:srgbClr val="7030A0"/>
      </a:lt1>
      <a:dk2>
        <a:srgbClr val="ACE9F8"/>
      </a:dk2>
      <a:lt2>
        <a:srgbClr val="22C4ED"/>
      </a:lt2>
      <a:accent1>
        <a:srgbClr val="C8F0FA"/>
      </a:accent1>
      <a:accent2>
        <a:srgbClr val="86C5EE"/>
      </a:accent2>
      <a:accent3>
        <a:srgbClr val="ACE9F8"/>
      </a:accent3>
      <a:accent4>
        <a:srgbClr val="4A9FDD"/>
      </a:accent4>
      <a:accent5>
        <a:srgbClr val="E3F7FC"/>
      </a:accent5>
      <a:accent6>
        <a:srgbClr val="22C4ED"/>
      </a:accent6>
      <a:hlink>
        <a:srgbClr val="C8F0FA"/>
      </a:hlink>
      <a:folHlink>
        <a:srgbClr val="22C4ED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156</TotalTime>
  <Words>518</Words>
  <Application>Microsoft Office PowerPoint</Application>
  <PresentationFormat>Екран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Century Gothic</vt:lpstr>
      <vt:lpstr>Tahoma</vt:lpstr>
      <vt:lpstr>Wingdings</vt:lpstr>
      <vt:lpstr>Wingdings 3</vt:lpstr>
      <vt:lpstr>Сектор</vt:lpstr>
      <vt:lpstr>Кругообіг речовин у природі</vt:lpstr>
      <vt:lpstr>Зміст роботи:</vt:lpstr>
      <vt:lpstr>Біогеохімічний кругообіг</vt:lpstr>
      <vt:lpstr>Кругообіг речовин в біосфері</vt:lpstr>
      <vt:lpstr> Кругообіг вуглецю.</vt:lpstr>
      <vt:lpstr> Кругообіг кисню.</vt:lpstr>
      <vt:lpstr>Кругообіг азоту.</vt:lpstr>
      <vt:lpstr> Кругообіг фосфору</vt:lpstr>
      <vt:lpstr>Кругообіг сірки</vt:lpstr>
      <vt:lpstr> Кругообіг води</vt:lpstr>
      <vt:lpstr>Антропогенні впливи на навколишнє середовище</vt:lpstr>
      <vt:lpstr>Висновок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Колообіг речовин у природі</dc:title>
  <dc:creator>123</dc:creator>
  <cp:lastModifiedBy>Вишинська Юлія</cp:lastModifiedBy>
  <cp:revision>18</cp:revision>
  <dcterms:created xsi:type="dcterms:W3CDTF">2013-01-30T15:44:15Z</dcterms:created>
  <dcterms:modified xsi:type="dcterms:W3CDTF">2015-02-10T19:22:50Z</dcterms:modified>
</cp:coreProperties>
</file>