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314" r:id="rId4"/>
    <p:sldId id="263" r:id="rId5"/>
    <p:sldId id="315" r:id="rId6"/>
    <p:sldId id="307" r:id="rId7"/>
    <p:sldId id="280" r:id="rId8"/>
    <p:sldId id="316" r:id="rId9"/>
    <p:sldId id="288" r:id="rId10"/>
    <p:sldId id="289" r:id="rId11"/>
    <p:sldId id="257" r:id="rId12"/>
    <p:sldId id="294" r:id="rId13"/>
    <p:sldId id="296" r:id="rId14"/>
    <p:sldId id="293" r:id="rId15"/>
    <p:sldId id="297" r:id="rId16"/>
    <p:sldId id="276" r:id="rId17"/>
    <p:sldId id="317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7F06F-92A9-488B-BD63-2AD588FECB54}" type="datetimeFigureOut">
              <a:rPr lang="uk-UA" smtClean="0"/>
              <a:pPr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7758-1C73-405D-A3B4-CD13DA5A562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642919"/>
            <a:ext cx="7558086" cy="3214710"/>
          </a:xfrm>
        </p:spPr>
        <p:txBody>
          <a:bodyPr>
            <a:normAutofit/>
          </a:bodyPr>
          <a:lstStyle/>
          <a:p>
            <a:pPr algn="l"/>
            <a:r>
              <a:rPr lang="uk-UA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Віддалена </a:t>
            </a:r>
            <a:r>
              <a:rPr lang="en-US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/>
            </a:r>
            <a:br>
              <a:rPr lang="en-US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</a:br>
            <a:r>
              <a:rPr lang="en-US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		</a:t>
            </a:r>
            <a:r>
              <a:rPr lang="uk-UA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гібридизація</a:t>
            </a:r>
            <a:r>
              <a:rPr sz="6000" b="1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 </a:t>
            </a:r>
            <a:r>
              <a:rPr lang="en-US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/>
            </a:r>
            <a:br>
              <a:rPr lang="en-US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</a:br>
            <a:r>
              <a:rPr lang="en-US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					</a:t>
            </a:r>
            <a:r>
              <a:rPr lang="uk-UA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рослин </a:t>
            </a:r>
            <a:endParaRPr lang="uk-UA" sz="6000" b="1" dirty="0">
              <a:solidFill>
                <a:srgbClr val="660066"/>
              </a:solidFill>
              <a:effectLst>
                <a:glow rad="101600">
                  <a:schemeClr val="accent2">
                    <a:lumMod val="75000"/>
                    <a:alpha val="60000"/>
                  </a:schemeClr>
                </a:glo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786454"/>
            <a:ext cx="6400800" cy="514352"/>
          </a:xfrm>
        </p:spPr>
        <p:txBody>
          <a:bodyPr>
            <a:normAutofit fontScale="92500" lnSpcReduction="10000"/>
          </a:bodyPr>
          <a:lstStyle/>
          <a:p>
            <a:endParaRPr lang="uk-UA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Рисунок 3" descr="тритикал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286124"/>
            <a:ext cx="3191911" cy="15001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5 тритикал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652120" y="0"/>
            <a:ext cx="3460188" cy="892975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uk-UA" b="1" dirty="0" smtClean="0">
                <a:solidFill>
                  <a:srgbClr val="660066"/>
                </a:solidFill>
              </a:rPr>
              <a:t>Гібриди пшениці та жита</a:t>
            </a:r>
            <a:endParaRPr lang="uk-UA" b="1" dirty="0">
              <a:solidFill>
                <a:srgbClr val="66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12308" cy="58087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400" dirty="0" err="1" smtClean="0">
                <a:solidFill>
                  <a:srgbClr val="660066"/>
                </a:solidFill>
              </a:rPr>
              <a:t>Тритикале</a:t>
            </a:r>
            <a:r>
              <a:rPr lang="uk-UA" sz="4400" dirty="0" smtClean="0">
                <a:solidFill>
                  <a:srgbClr val="660066"/>
                </a:solidFill>
              </a:rPr>
              <a:t> - гібрид жита і пшениці, </a:t>
            </a:r>
            <a:r>
              <a:rPr lang="uk-UA" sz="4400" dirty="0" smtClean="0">
                <a:solidFill>
                  <a:srgbClr val="660066"/>
                </a:solidFill>
              </a:rPr>
              <a:t>що має </a:t>
            </a:r>
            <a:r>
              <a:rPr lang="uk-UA" sz="4400" dirty="0" smtClean="0">
                <a:solidFill>
                  <a:srgbClr val="660066"/>
                </a:solidFill>
              </a:rPr>
              <a:t>підвищену морозостійкість, </a:t>
            </a:r>
            <a:r>
              <a:rPr lang="uk-UA" sz="4400" dirty="0" smtClean="0">
                <a:solidFill>
                  <a:srgbClr val="660066"/>
                </a:solidFill>
              </a:rPr>
              <a:t>більше ніж </a:t>
            </a:r>
            <a:r>
              <a:rPr lang="uk-UA" sz="4400" dirty="0" smtClean="0">
                <a:solidFill>
                  <a:srgbClr val="660066"/>
                </a:solidFill>
              </a:rPr>
              <a:t>у озимої пшениці, стійкість </a:t>
            </a:r>
            <a:r>
              <a:rPr lang="uk-UA" sz="4400" dirty="0" smtClean="0">
                <a:solidFill>
                  <a:srgbClr val="660066"/>
                </a:solidFill>
              </a:rPr>
              <a:t>проти грибних </a:t>
            </a:r>
            <a:r>
              <a:rPr lang="uk-UA" sz="4400" dirty="0" smtClean="0">
                <a:solidFill>
                  <a:srgbClr val="660066"/>
                </a:solidFill>
              </a:rPr>
              <a:t>і вірусних хвороб, знижену </a:t>
            </a:r>
            <a:r>
              <a:rPr lang="uk-UA" sz="4400" dirty="0" smtClean="0">
                <a:solidFill>
                  <a:srgbClr val="660066"/>
                </a:solidFill>
              </a:rPr>
              <a:t>вимогливість </a:t>
            </a:r>
            <a:r>
              <a:rPr lang="uk-UA" sz="4400" dirty="0" smtClean="0">
                <a:solidFill>
                  <a:srgbClr val="660066"/>
                </a:solidFill>
              </a:rPr>
              <a:t>до родючості </a:t>
            </a:r>
            <a:r>
              <a:rPr lang="uk-UA" sz="4400" dirty="0" err="1" smtClean="0">
                <a:solidFill>
                  <a:srgbClr val="660066"/>
                </a:solidFill>
              </a:rPr>
              <a:t>грунту</a:t>
            </a:r>
            <a:r>
              <a:rPr lang="uk-UA" sz="4400" dirty="0" smtClean="0">
                <a:solidFill>
                  <a:srgbClr val="660066"/>
                </a:solidFill>
              </a:rPr>
              <a:t>. Зерно </a:t>
            </a:r>
            <a:r>
              <a:rPr lang="uk-UA" sz="4400" dirty="0" err="1" smtClean="0">
                <a:solidFill>
                  <a:srgbClr val="660066"/>
                </a:solidFill>
              </a:rPr>
              <a:t>тритикале</a:t>
            </a:r>
            <a:r>
              <a:rPr lang="uk-UA" sz="4400" dirty="0" smtClean="0">
                <a:solidFill>
                  <a:srgbClr val="660066"/>
                </a:solidFill>
              </a:rPr>
              <a:t> </a:t>
            </a:r>
            <a:r>
              <a:rPr lang="uk-UA" sz="4400" dirty="0" smtClean="0">
                <a:solidFill>
                  <a:srgbClr val="660066"/>
                </a:solidFill>
              </a:rPr>
              <a:t>не поступається </a:t>
            </a:r>
            <a:r>
              <a:rPr lang="uk-UA" sz="4400" dirty="0" smtClean="0">
                <a:solidFill>
                  <a:srgbClr val="660066"/>
                </a:solidFill>
              </a:rPr>
              <a:t>зерну пшениці за вмістом </a:t>
            </a:r>
            <a:r>
              <a:rPr lang="uk-UA" sz="4400" dirty="0" err="1" smtClean="0">
                <a:solidFill>
                  <a:srgbClr val="660066"/>
                </a:solidFill>
              </a:rPr>
              <a:t>макро-і</a:t>
            </a:r>
            <a:r>
              <a:rPr lang="uk-UA" sz="4400" dirty="0" smtClean="0">
                <a:solidFill>
                  <a:srgbClr val="660066"/>
                </a:solidFill>
              </a:rPr>
              <a:t> мікроелементів.</a:t>
            </a:r>
            <a:endParaRPr lang="uk-UA" sz="44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37639" cy="6309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dirty="0" smtClean="0">
                <a:solidFill>
                  <a:srgbClr val="660066"/>
                </a:solidFill>
              </a:rPr>
              <a:t>Гібрид капусти й свиріпи - рапс.                                      Особливий інтерес для генетиків                                 представляє його походження.                                             Цікаво, що в дикому вигляді ця рослина не зустрічається. </a:t>
            </a:r>
            <a:r>
              <a:rPr lang="uk-UA" sz="4000" dirty="0" smtClean="0">
                <a:solidFill>
                  <a:srgbClr val="660066"/>
                </a:solidFill>
              </a:rPr>
              <a:t>На </a:t>
            </a:r>
            <a:r>
              <a:rPr lang="uk-UA" sz="4000" dirty="0" smtClean="0">
                <a:solidFill>
                  <a:srgbClr val="660066"/>
                </a:solidFill>
              </a:rPr>
              <a:t>сьогодні рапс - однорічна рослина довгого дня, холодостійка, вимоглива до вологи та родючості </a:t>
            </a:r>
            <a:r>
              <a:rPr lang="uk-UA" sz="4000" dirty="0" err="1" smtClean="0">
                <a:solidFill>
                  <a:srgbClr val="660066"/>
                </a:solidFill>
              </a:rPr>
              <a:t>грунту</a:t>
            </a:r>
            <a:r>
              <a:rPr lang="uk-UA" sz="4000" dirty="0" smtClean="0">
                <a:solidFill>
                  <a:srgbClr val="660066"/>
                </a:solidFill>
              </a:rPr>
              <a:t>, добре росте в помірній зоні. Дизельне біопаливо.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361" y="4746"/>
            <a:ext cx="7772400" cy="71438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Гібриди капусти і свиріпи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рап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-30973"/>
            <a:ext cx="3419872" cy="867685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80"/>
            <a:ext cx="9144000" cy="6143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 smtClean="0">
                <a:solidFill>
                  <a:srgbClr val="660066"/>
                </a:solidFill>
              </a:rPr>
              <a:t>Овоч, що виглядає як прибулець, є                              близьким родичем цвітної капусти                                      та </a:t>
            </a:r>
            <a:r>
              <a:rPr lang="uk-UA" sz="4400" dirty="0" err="1" smtClean="0">
                <a:solidFill>
                  <a:srgbClr val="660066"/>
                </a:solidFill>
              </a:rPr>
              <a:t>брокколі</a:t>
            </a:r>
            <a:r>
              <a:rPr lang="uk-UA" sz="4400" dirty="0" smtClean="0">
                <a:solidFill>
                  <a:srgbClr val="660066"/>
                </a:solidFill>
              </a:rPr>
              <a:t>. В </a:t>
            </a:r>
            <a:r>
              <a:rPr lang="uk-UA" sz="4400" dirty="0" smtClean="0">
                <a:solidFill>
                  <a:srgbClr val="660066"/>
                </a:solidFill>
              </a:rPr>
              <a:t>широкому продажі вона з'явилася близько 10 років тому, а її популяризації послужили голландські селекціонери, які злегка поліпшили овоч, знайомий італійським домогосподаркам ще з </a:t>
            </a:r>
            <a:r>
              <a:rPr lang="en-US" sz="4400" dirty="0" smtClean="0">
                <a:solidFill>
                  <a:srgbClr val="660066"/>
                </a:solidFill>
              </a:rPr>
              <a:t>XVI </a:t>
            </a:r>
            <a:r>
              <a:rPr lang="uk-UA" sz="4400" dirty="0" smtClean="0">
                <a:solidFill>
                  <a:srgbClr val="660066"/>
                </a:solidFill>
              </a:rPr>
              <a:t>століття.</a:t>
            </a:r>
            <a:endParaRPr lang="uk-UA" sz="4400" dirty="0">
              <a:solidFill>
                <a:srgbClr val="660066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77724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Капуста романеско</a:t>
            </a:r>
            <a:endParaRPr kumimoji="0" lang="uk-UA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 descr="c6c5b76061c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714380"/>
            <a:ext cx="5312455" cy="5630779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>
                <a:solidFill>
                  <a:srgbClr val="660066"/>
                </a:solidFill>
              </a:rPr>
              <a:t>Кавуновий редис ніби вивернувся                          навиворіт - малиновий він не                                  зовні, а всередині. Зверху ж його                                          покриває біло-зелена шкірка, яка робить його </a:t>
            </a:r>
            <a:r>
              <a:rPr lang="uk-UA" sz="4000" dirty="0" smtClean="0">
                <a:solidFill>
                  <a:srgbClr val="660066"/>
                </a:solidFill>
              </a:rPr>
              <a:t>схожим </a:t>
            </a:r>
            <a:r>
              <a:rPr lang="uk-UA" sz="4000" dirty="0" smtClean="0">
                <a:solidFill>
                  <a:srgbClr val="660066"/>
                </a:solidFill>
              </a:rPr>
              <a:t>на кавун. За формою і розміром цей редис схожий на дрібну ріпку або редьку, а </a:t>
            </a:r>
            <a:r>
              <a:rPr lang="uk-UA" sz="4000" dirty="0" smtClean="0">
                <a:solidFill>
                  <a:srgbClr val="660066"/>
                </a:solidFill>
              </a:rPr>
              <a:t>його </a:t>
            </a:r>
            <a:r>
              <a:rPr lang="uk-UA" sz="4000" dirty="0" smtClean="0">
                <a:solidFill>
                  <a:srgbClr val="660066"/>
                </a:solidFill>
              </a:rPr>
              <a:t>діаметр становить 7-8 см. Зовні редис, як і годиться, гіркий, а ближче до серцевини стає солодкуватим. </a:t>
            </a:r>
            <a:endParaRPr lang="uk-UA" sz="4000" dirty="0">
              <a:solidFill>
                <a:srgbClr val="660066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-24"/>
            <a:ext cx="77724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Кавуновий редис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кав реди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36712"/>
            <a:ext cx="6864526" cy="5251363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800" dirty="0" smtClean="0">
                <a:solidFill>
                  <a:srgbClr val="660066"/>
                </a:solidFill>
              </a:rPr>
              <a:t>На вигляд це звичайний </a:t>
            </a:r>
            <a:r>
              <a:rPr lang="uk-UA" sz="4800" dirty="0" err="1" smtClean="0">
                <a:solidFill>
                  <a:srgbClr val="660066"/>
                </a:solidFill>
              </a:rPr>
              <a:t>смугас-</a:t>
            </a:r>
            <a:r>
              <a:rPr lang="uk-UA" sz="4800" dirty="0" smtClean="0">
                <a:solidFill>
                  <a:srgbClr val="660066"/>
                </a:solidFill>
              </a:rPr>
              <a:t>                                           </a:t>
            </a:r>
            <a:r>
              <a:rPr lang="uk-UA" sz="4800" dirty="0" err="1" smtClean="0">
                <a:solidFill>
                  <a:srgbClr val="660066"/>
                </a:solidFill>
              </a:rPr>
              <a:t>тий</a:t>
            </a:r>
            <a:r>
              <a:rPr lang="uk-UA" sz="4800" dirty="0" smtClean="0">
                <a:solidFill>
                  <a:srgbClr val="660066"/>
                </a:solidFill>
              </a:rPr>
              <a:t> кавун, тільки всередині він                                         яскраво-жовтий. Містить зовсім                                          небагато, порівняно із звичайним,                                         кісточок. Такий кавун з'явився на                                     світ в результаті схрещування дикого кавуна, який якраз жовтого </a:t>
            </a:r>
            <a:r>
              <a:rPr lang="uk-UA" sz="4800" dirty="0" smtClean="0">
                <a:solidFill>
                  <a:srgbClr val="660066"/>
                </a:solidFill>
              </a:rPr>
              <a:t>кольору</a:t>
            </a:r>
            <a:endParaRPr lang="uk-UA" sz="4800" dirty="0">
              <a:solidFill>
                <a:srgbClr val="660066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35380" y="-24"/>
            <a:ext cx="77724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Жовтий кавун 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uk-UA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ж кавун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5033607"/>
            <a:ext cx="1907704" cy="182434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йошт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438" y="0"/>
            <a:ext cx="2967562" cy="220486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256" y="980728"/>
            <a:ext cx="9144000" cy="61666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rgbClr val="660066"/>
                </a:solidFill>
              </a:rPr>
              <a:t>Щоб дати назву плоду кохання                                           смородини та </a:t>
            </a:r>
            <a:r>
              <a:rPr lang="uk-UA" sz="3600" dirty="0" err="1" smtClean="0">
                <a:solidFill>
                  <a:srgbClr val="660066"/>
                </a:solidFill>
              </a:rPr>
              <a:t>агрусу</a:t>
            </a:r>
            <a:r>
              <a:rPr lang="uk-UA" sz="3600" dirty="0" smtClean="0">
                <a:solidFill>
                  <a:srgbClr val="660066"/>
                </a:solidFill>
              </a:rPr>
              <a:t> - </a:t>
            </a:r>
            <a:r>
              <a:rPr lang="uk-UA" sz="3600" dirty="0" err="1" smtClean="0">
                <a:solidFill>
                  <a:srgbClr val="660066"/>
                </a:solidFill>
              </a:rPr>
              <a:t>йошта</a:t>
            </a:r>
            <a:r>
              <a:rPr lang="uk-UA" sz="3600" dirty="0" smtClean="0">
                <a:solidFill>
                  <a:srgbClr val="660066"/>
                </a:solidFill>
              </a:rPr>
              <a:t>,                                               з'єднали два німецькі слова </a:t>
            </a:r>
            <a:r>
              <a:rPr lang="en-US" sz="3600" dirty="0" err="1" smtClean="0">
                <a:solidFill>
                  <a:srgbClr val="660066"/>
                </a:solidFill>
              </a:rPr>
              <a:t>johannisbeere</a:t>
            </a:r>
            <a:r>
              <a:rPr lang="en-US" sz="3600" dirty="0" smtClean="0">
                <a:solidFill>
                  <a:srgbClr val="660066"/>
                </a:solidFill>
              </a:rPr>
              <a:t> (</a:t>
            </a:r>
            <a:r>
              <a:rPr lang="uk-UA" sz="3600" dirty="0" smtClean="0">
                <a:solidFill>
                  <a:srgbClr val="660066"/>
                </a:solidFill>
              </a:rPr>
              <a:t>смородина) і </a:t>
            </a:r>
            <a:r>
              <a:rPr lang="en-US" sz="3600" dirty="0" err="1" smtClean="0">
                <a:solidFill>
                  <a:srgbClr val="660066"/>
                </a:solidFill>
              </a:rPr>
              <a:t>stachelbeere</a:t>
            </a:r>
            <a:r>
              <a:rPr lang="en-US" sz="3600" dirty="0" smtClean="0">
                <a:solidFill>
                  <a:srgbClr val="660066"/>
                </a:solidFill>
              </a:rPr>
              <a:t> (</a:t>
            </a:r>
            <a:r>
              <a:rPr lang="uk-UA" sz="3600" dirty="0" err="1" smtClean="0">
                <a:solidFill>
                  <a:srgbClr val="660066"/>
                </a:solidFill>
              </a:rPr>
              <a:t>агрус</a:t>
            </a:r>
            <a:r>
              <a:rPr lang="uk-UA" sz="3600" dirty="0" smtClean="0">
                <a:solidFill>
                  <a:srgbClr val="660066"/>
                </a:solidFill>
              </a:rPr>
              <a:t>). Ягоди </a:t>
            </a:r>
            <a:r>
              <a:rPr lang="uk-UA" sz="3600" dirty="0" err="1" smtClean="0">
                <a:solidFill>
                  <a:srgbClr val="660066"/>
                </a:solidFill>
              </a:rPr>
              <a:t>йошта</a:t>
            </a:r>
            <a:r>
              <a:rPr lang="uk-UA" sz="3600" dirty="0" smtClean="0">
                <a:solidFill>
                  <a:srgbClr val="660066"/>
                </a:solidFill>
              </a:rPr>
              <a:t> майже чорного кольору, розміром з вишню, мають кисло-солодкий смак, трохи в'яжуть і приємно віддають смородиною. Існує два сорти </a:t>
            </a:r>
            <a:r>
              <a:rPr lang="uk-UA" sz="3600" dirty="0" err="1" smtClean="0">
                <a:solidFill>
                  <a:srgbClr val="660066"/>
                </a:solidFill>
              </a:rPr>
              <a:t>йошта</a:t>
            </a:r>
            <a:r>
              <a:rPr lang="uk-UA" sz="3600" dirty="0" smtClean="0">
                <a:solidFill>
                  <a:srgbClr val="660066"/>
                </a:solidFill>
              </a:rPr>
              <a:t>: «Чорний» і «Червоний», коричнево-бордового і блякло-червоного кольорів.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8164" y="116632"/>
            <a:ext cx="77724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7200" b="1" i="0" u="none" strike="noStrike" kern="1200" cap="none" spc="0" normalizeH="0" noProof="0" dirty="0" err="1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Йошта</a:t>
            </a:r>
            <a:r>
              <a:rPr kumimoji="0" lang="uk-UA" sz="72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uk-UA" sz="72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400" dirty="0" smtClean="0">
                <a:solidFill>
                  <a:srgbClr val="660066"/>
                </a:solidFill>
              </a:rPr>
              <a:t>Віддалена гібридизація дозволяє поєднувати найцінніші властивості і ознаки, роз'єднані в </a:t>
            </a:r>
            <a:r>
              <a:rPr lang="uk-UA" sz="4400" dirty="0" smtClean="0">
                <a:solidFill>
                  <a:srgbClr val="660066"/>
                </a:solidFill>
              </a:rPr>
              <a:t>ході багатовікової історії</a:t>
            </a:r>
            <a:r>
              <a:rPr lang="uk-UA" sz="4400" dirty="0" smtClean="0">
                <a:solidFill>
                  <a:srgbClr val="660066"/>
                </a:solidFill>
              </a:rPr>
              <a:t>, і створює ні з </a:t>
            </a:r>
            <a:r>
              <a:rPr lang="uk-UA" sz="4400" dirty="0" smtClean="0">
                <a:solidFill>
                  <a:srgbClr val="660066"/>
                </a:solidFill>
              </a:rPr>
              <a:t>яким іншим </a:t>
            </a:r>
            <a:r>
              <a:rPr lang="uk-UA" sz="4400" dirty="0" smtClean="0">
                <a:solidFill>
                  <a:srgbClr val="660066"/>
                </a:solidFill>
              </a:rPr>
              <a:t>схрещуванням  </a:t>
            </a:r>
            <a:r>
              <a:rPr lang="uk-UA" sz="4400" dirty="0" smtClean="0">
                <a:solidFill>
                  <a:srgbClr val="660066"/>
                </a:solidFill>
              </a:rPr>
              <a:t>нову  </a:t>
            </a:r>
            <a:r>
              <a:rPr lang="uk-UA" sz="4400" dirty="0" smtClean="0">
                <a:solidFill>
                  <a:srgbClr val="660066"/>
                </a:solidFill>
              </a:rPr>
              <a:t>різноманітність </a:t>
            </a:r>
            <a:r>
              <a:rPr lang="uk-UA" sz="4400" dirty="0" smtClean="0">
                <a:solidFill>
                  <a:srgbClr val="660066"/>
                </a:solidFill>
              </a:rPr>
              <a:t>нащадків. Гібридні організми, перевершують </a:t>
            </a:r>
            <a:r>
              <a:rPr lang="uk-UA" sz="4400" dirty="0" smtClean="0">
                <a:solidFill>
                  <a:srgbClr val="660066"/>
                </a:solidFill>
              </a:rPr>
              <a:t>батьківські форми за багатьма господарськими корисними якостями.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0"/>
            <a:ext cx="7772400" cy="71438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Значення віддаленої гібридизації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564904"/>
            <a:ext cx="8517632" cy="2151112"/>
          </a:xfrm>
        </p:spPr>
        <p:txBody>
          <a:bodyPr>
            <a:noAutofit/>
          </a:bodyPr>
          <a:lstStyle/>
          <a:p>
            <a:pPr lvl="0"/>
            <a:r>
              <a:rPr lang="uk-UA" sz="8800" b="1" dirty="0" smtClean="0">
                <a:solidFill>
                  <a:srgbClr val="660066"/>
                </a:solidFill>
              </a:rPr>
              <a:t>Дякую за увагу!</a:t>
            </a:r>
            <a:r>
              <a:rPr lang="uk-UA" sz="8800" b="1" dirty="0">
                <a:solidFill>
                  <a:srgbClr val="660066"/>
                </a:solidFill>
              </a:rPr>
              <a:t/>
            </a:r>
            <a:br>
              <a:rPr lang="uk-UA" sz="8800" b="1" dirty="0">
                <a:solidFill>
                  <a:srgbClr val="660066"/>
                </a:solidFill>
              </a:rPr>
            </a:br>
            <a:endParaRPr lang="uk-UA" sz="8800" dirty="0"/>
          </a:p>
        </p:txBody>
      </p:sp>
    </p:spTree>
    <p:extLst>
      <p:ext uri="{BB962C8B-B14F-4D97-AF65-F5344CB8AC3E}">
        <p14:creationId xmlns:p14="http://schemas.microsoft.com/office/powerpoint/2010/main" val="24844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714380"/>
          </a:xfrm>
        </p:spPr>
        <p:txBody>
          <a:bodyPr>
            <a:noAutofit/>
          </a:bodyPr>
          <a:lstStyle/>
          <a:p>
            <a:pPr algn="l"/>
            <a:r>
              <a:rPr lang="uk-UA" sz="6000" b="1" dirty="0" smtClean="0">
                <a:solidFill>
                  <a:srgbClr val="660066"/>
                </a:solidFill>
                <a:effectLst>
                  <a:glow rad="101600">
                    <a:schemeClr val="accent2">
                      <a:lumMod val="60000"/>
                      <a:lumOff val="40000"/>
                      <a:alpha val="60000"/>
                    </a:schemeClr>
                  </a:glow>
                </a:effectLst>
              </a:rPr>
              <a:t>Що таке гібридизація?</a:t>
            </a:r>
            <a:endParaRPr lang="uk-UA" sz="6000" b="1" dirty="0">
              <a:solidFill>
                <a:srgbClr val="660066"/>
              </a:solidFill>
              <a:effectLst>
                <a:glow rad="101600">
                  <a:schemeClr val="accent2">
                    <a:lumMod val="60000"/>
                    <a:lumOff val="40000"/>
                    <a:alpha val="6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433048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b="1" dirty="0" smtClean="0">
                <a:solidFill>
                  <a:srgbClr val="660066"/>
                </a:solidFill>
              </a:rPr>
              <a:t>Гібридизація </a:t>
            </a:r>
            <a:r>
              <a:rPr lang="uk-UA" sz="4000" dirty="0" smtClean="0">
                <a:solidFill>
                  <a:srgbClr val="660066"/>
                </a:solidFill>
              </a:rPr>
              <a:t>- процес одержання гібридів, який </a:t>
            </a:r>
            <a:r>
              <a:rPr lang="uk-UA" sz="4000" dirty="0" err="1" smtClean="0">
                <a:solidFill>
                  <a:srgbClr val="660066"/>
                </a:solidFill>
              </a:rPr>
              <a:t>грунтується</a:t>
            </a:r>
            <a:r>
              <a:rPr lang="uk-UA" sz="4000" dirty="0" smtClean="0">
                <a:solidFill>
                  <a:srgbClr val="660066"/>
                </a:solidFill>
              </a:rPr>
              <a:t> на об'єднанні генетичного матеріалу різних клітин або організмів. Гібриди утворюються в результаті статевого процесу або з'єднання нестатевих клітин, тобто вони з'являються на світ в результаті схрещування, а зовсім не в результаті генетичних експериментів.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4400" dirty="0">
                <a:solidFill>
                  <a:srgbClr val="660066"/>
                </a:solidFill>
              </a:rPr>
              <a:t>Гібридизація можлива як у межах одного виду </a:t>
            </a:r>
            <a:r>
              <a:rPr lang="en-US" sz="4400" dirty="0">
                <a:solidFill>
                  <a:srgbClr val="660066"/>
                </a:solidFill>
              </a:rPr>
              <a:t>- </a:t>
            </a:r>
            <a:r>
              <a:rPr lang="uk-UA" sz="4400" dirty="0">
                <a:solidFill>
                  <a:srgbClr val="660066"/>
                </a:solidFill>
              </a:rPr>
              <a:t>внутрішньовидова так і між особинами різних видів </a:t>
            </a:r>
            <a:r>
              <a:rPr lang="en-US" sz="4400" dirty="0">
                <a:solidFill>
                  <a:srgbClr val="660066"/>
                </a:solidFill>
              </a:rPr>
              <a:t>- </a:t>
            </a:r>
            <a:r>
              <a:rPr lang="uk-UA" sz="4400" dirty="0">
                <a:solidFill>
                  <a:srgbClr val="660066"/>
                </a:solidFill>
              </a:rPr>
              <a:t>міжвидова або віддалена. </a:t>
            </a:r>
            <a:r>
              <a:rPr lang="uk-UA" sz="4400" b="1" dirty="0">
                <a:solidFill>
                  <a:srgbClr val="660066"/>
                </a:solidFill>
              </a:rPr>
              <a:t>Віддалена гібридизація </a:t>
            </a:r>
            <a:r>
              <a:rPr lang="uk-UA" sz="4400" dirty="0">
                <a:solidFill>
                  <a:srgbClr val="660066"/>
                </a:solidFill>
              </a:rPr>
              <a:t>- схрещування особин, які належать до різних видів і навіть родів з метою поєднання у гібридів цінних спадкових ознак представників різних видів.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737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7504" y="18601"/>
            <a:ext cx="7772400" cy="71438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Досліди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Г.Д.</a:t>
            </a:r>
            <a:r>
              <a:rPr kumimoji="0" lang="uk-UA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Карпеченка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0992" y="713446"/>
            <a:ext cx="9073008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dirty="0">
                <a:solidFill>
                  <a:srgbClr val="660066"/>
                </a:solidFill>
              </a:rPr>
              <a:t>Методику подолання стерильності міжвидових </a:t>
            </a:r>
            <a:r>
              <a:rPr lang="uk-UA" sz="4000" dirty="0" smtClean="0">
                <a:solidFill>
                  <a:srgbClr val="660066"/>
                </a:solidFill>
              </a:rPr>
              <a:t>гібридів </a:t>
            </a:r>
            <a:r>
              <a:rPr lang="uk-UA" sz="4000" dirty="0">
                <a:solidFill>
                  <a:srgbClr val="660066"/>
                </a:solidFill>
              </a:rPr>
              <a:t>у рослин розробив </a:t>
            </a:r>
            <a:r>
              <a:rPr lang="uk-UA" sz="4000" dirty="0" smtClean="0">
                <a:solidFill>
                  <a:srgbClr val="660066"/>
                </a:solidFill>
              </a:rPr>
              <a:t>у 1924 </a:t>
            </a:r>
            <a:r>
              <a:rPr lang="uk-UA" sz="4000" dirty="0">
                <a:solidFill>
                  <a:srgbClr val="660066"/>
                </a:solidFill>
              </a:rPr>
              <a:t>році </a:t>
            </a:r>
            <a:r>
              <a:rPr lang="uk-UA" sz="4000" dirty="0" smtClean="0">
                <a:solidFill>
                  <a:srgbClr val="660066"/>
                </a:solidFill>
              </a:rPr>
              <a:t>Д.</a:t>
            </a:r>
            <a:r>
              <a:rPr lang="uk-UA" sz="4000" dirty="0" err="1" smtClean="0">
                <a:solidFill>
                  <a:srgbClr val="660066"/>
                </a:solidFill>
              </a:rPr>
              <a:t>Карпеченко</a:t>
            </a:r>
            <a:r>
              <a:rPr lang="uk-UA" sz="4000" dirty="0" smtClean="0">
                <a:solidFill>
                  <a:srgbClr val="660066"/>
                </a:solidFill>
              </a:rPr>
              <a:t> </a:t>
            </a:r>
            <a:r>
              <a:rPr lang="uk-UA" sz="4000" dirty="0">
                <a:solidFill>
                  <a:srgbClr val="660066"/>
                </a:solidFill>
              </a:rPr>
              <a:t>на </a:t>
            </a:r>
            <a:r>
              <a:rPr lang="uk-UA" sz="4000" dirty="0" smtClean="0">
                <a:solidFill>
                  <a:srgbClr val="660066"/>
                </a:solidFill>
              </a:rPr>
              <a:t>прикладі </a:t>
            </a:r>
            <a:r>
              <a:rPr lang="uk-UA" sz="4000" dirty="0">
                <a:solidFill>
                  <a:srgbClr val="660066"/>
                </a:solidFill>
              </a:rPr>
              <a:t>гібрида </a:t>
            </a:r>
            <a:r>
              <a:rPr lang="uk-UA" sz="4000" dirty="0" smtClean="0">
                <a:solidFill>
                  <a:srgbClr val="660066"/>
                </a:solidFill>
              </a:rPr>
              <a:t>хрестоцвітих </a:t>
            </a:r>
            <a:r>
              <a:rPr lang="uk-UA" sz="4000" dirty="0">
                <a:solidFill>
                  <a:srgbClr val="660066"/>
                </a:solidFill>
              </a:rPr>
              <a:t>рослин </a:t>
            </a:r>
            <a:r>
              <a:rPr lang="uk-UA" sz="4000" dirty="0" smtClean="0">
                <a:solidFill>
                  <a:srgbClr val="660066"/>
                </a:solidFill>
              </a:rPr>
              <a:t>капусти та </a:t>
            </a:r>
            <a:r>
              <a:rPr lang="uk-UA" sz="4000" dirty="0">
                <a:solidFill>
                  <a:srgbClr val="660066"/>
                </a:solidFill>
              </a:rPr>
              <a:t>редьки, які </a:t>
            </a:r>
            <a:r>
              <a:rPr lang="uk-UA" sz="4000" dirty="0" smtClean="0">
                <a:solidFill>
                  <a:srgbClr val="660066"/>
                </a:solidFill>
              </a:rPr>
              <a:t>мають однакову </a:t>
            </a:r>
            <a:r>
              <a:rPr lang="uk-UA" sz="4000" dirty="0">
                <a:solidFill>
                  <a:srgbClr val="660066"/>
                </a:solidFill>
              </a:rPr>
              <a:t>кількість </a:t>
            </a:r>
            <a:r>
              <a:rPr lang="uk-UA" sz="4000" dirty="0" smtClean="0">
                <a:solidFill>
                  <a:srgbClr val="660066"/>
                </a:solidFill>
              </a:rPr>
              <a:t>хромосом (2</a:t>
            </a:r>
            <a:r>
              <a:rPr lang="en-US" sz="4000" dirty="0">
                <a:solidFill>
                  <a:srgbClr val="660066"/>
                </a:solidFill>
              </a:rPr>
              <a:t>n=18). </a:t>
            </a:r>
            <a:r>
              <a:rPr lang="uk-UA" sz="4000" dirty="0" smtClean="0">
                <a:solidFill>
                  <a:srgbClr val="660066"/>
                </a:solidFill>
              </a:rPr>
              <a:t>Створений міжвидовий </a:t>
            </a:r>
            <a:r>
              <a:rPr lang="uk-UA" sz="4000" dirty="0">
                <a:solidFill>
                  <a:srgbClr val="660066"/>
                </a:solidFill>
              </a:rPr>
              <a:t>гібрид виявився безплідним, оскільки під час мейозу "капустяні" та </a:t>
            </a:r>
            <a:r>
              <a:rPr lang="uk-UA" sz="4000" dirty="0" smtClean="0">
                <a:solidFill>
                  <a:srgbClr val="660066"/>
                </a:solidFill>
              </a:rPr>
              <a:t>редькові</a:t>
            </a:r>
            <a:r>
              <a:rPr lang="uk-UA" sz="4000" dirty="0">
                <a:solidFill>
                  <a:srgbClr val="660066"/>
                </a:solidFill>
              </a:rPr>
              <a:t>" хромосоми між собою не </a:t>
            </a:r>
            <a:r>
              <a:rPr lang="uk-UA" sz="4000" dirty="0" err="1">
                <a:solidFill>
                  <a:srgbClr val="660066"/>
                </a:solidFill>
              </a:rPr>
              <a:t>кон</a:t>
            </a:r>
            <a:r>
              <a:rPr lang="en-US" sz="4000" dirty="0">
                <a:solidFill>
                  <a:srgbClr val="660066"/>
                </a:solidFill>
              </a:rPr>
              <a:t>’</a:t>
            </a:r>
            <a:r>
              <a:rPr lang="uk-UA" sz="4000" dirty="0" err="1">
                <a:solidFill>
                  <a:srgbClr val="660066"/>
                </a:solidFill>
              </a:rPr>
              <a:t>югували</a:t>
            </a:r>
            <a:r>
              <a:rPr lang="uk-UA" sz="4000" dirty="0">
                <a:solidFill>
                  <a:srgbClr val="660066"/>
                </a:solidFill>
              </a:rPr>
              <a:t>. </a:t>
            </a:r>
          </a:p>
          <a:p>
            <a:pPr marL="0" indent="0">
              <a:buNone/>
            </a:pPr>
            <a:endParaRPr lang="uk-UA" sz="4000" dirty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uk-UA" sz="4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karpechenk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8238" y="110589"/>
            <a:ext cx="3867484" cy="5465719"/>
          </a:xfrm>
          <a:prstGeom prst="rect">
            <a:avLst/>
          </a:prstGeom>
          <a:effectLst>
            <a:glow rad="228600">
              <a:schemeClr val="bg1">
                <a:lumMod val="50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187624" y="5445017"/>
            <a:ext cx="6408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4400" b="1" i="1" dirty="0" err="1">
                <a:solidFill>
                  <a:srgbClr val="660066"/>
                </a:solidFill>
              </a:rPr>
              <a:t>Карпеченко</a:t>
            </a:r>
            <a:r>
              <a:rPr lang="uk-UA" sz="4400" b="1" i="1" dirty="0">
                <a:solidFill>
                  <a:srgbClr val="660066"/>
                </a:solidFill>
              </a:rPr>
              <a:t> Георгій Дмитрович</a:t>
            </a:r>
            <a:endParaRPr lang="uk-UA" sz="4400" i="1" dirty="0"/>
          </a:p>
        </p:txBody>
      </p:sp>
    </p:spTree>
    <p:extLst>
      <p:ext uri="{BB962C8B-B14F-4D97-AF65-F5344CB8AC3E}">
        <p14:creationId xmlns:p14="http://schemas.microsoft.com/office/powerpoint/2010/main" val="204085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79"/>
            <a:ext cx="8186734" cy="63093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dirty="0" smtClean="0">
                <a:solidFill>
                  <a:srgbClr val="660066"/>
                </a:solidFill>
              </a:rPr>
              <a:t>Вчений подвоїв хромосомний набір гібрида (4</a:t>
            </a:r>
            <a:r>
              <a:rPr lang="en-US" sz="4000" dirty="0" smtClean="0">
                <a:solidFill>
                  <a:srgbClr val="660066"/>
                </a:solidFill>
              </a:rPr>
              <a:t>n=36</a:t>
            </a:r>
            <a:r>
              <a:rPr lang="uk-UA" sz="4000" dirty="0" smtClean="0">
                <a:solidFill>
                  <a:srgbClr val="660066"/>
                </a:solidFill>
              </a:rPr>
              <a:t>). </a:t>
            </a:r>
            <a:r>
              <a:rPr lang="uk-UA" sz="4000" dirty="0" smtClean="0">
                <a:solidFill>
                  <a:srgbClr val="660066"/>
                </a:solidFill>
              </a:rPr>
              <a:t>Унаслідок цього процес мейозу у такої </a:t>
            </a:r>
            <a:r>
              <a:rPr lang="uk-UA" sz="4000" dirty="0" err="1" smtClean="0">
                <a:solidFill>
                  <a:srgbClr val="660066"/>
                </a:solidFill>
              </a:rPr>
              <a:t>поліплоїдної</a:t>
            </a:r>
            <a:r>
              <a:rPr lang="uk-UA" sz="4000" dirty="0" smtClean="0">
                <a:solidFill>
                  <a:srgbClr val="660066"/>
                </a:solidFill>
              </a:rPr>
              <a:t> форми перебігав нормально: "капустяні" хромосоми </a:t>
            </a:r>
            <a:r>
              <a:rPr lang="uk-UA" sz="4000" dirty="0" err="1" smtClean="0">
                <a:solidFill>
                  <a:srgbClr val="660066"/>
                </a:solidFill>
              </a:rPr>
              <a:t>кон</a:t>
            </a:r>
            <a:r>
              <a:rPr lang="en-US" sz="4000" dirty="0" smtClean="0">
                <a:solidFill>
                  <a:srgbClr val="660066"/>
                </a:solidFill>
              </a:rPr>
              <a:t>’</a:t>
            </a:r>
            <a:r>
              <a:rPr lang="uk-UA" sz="4000" dirty="0" err="1" smtClean="0">
                <a:solidFill>
                  <a:srgbClr val="660066"/>
                </a:solidFill>
              </a:rPr>
              <a:t>югували</a:t>
            </a:r>
            <a:r>
              <a:rPr lang="uk-UA" sz="4000" dirty="0" smtClean="0">
                <a:solidFill>
                  <a:srgbClr val="660066"/>
                </a:solidFill>
              </a:rPr>
              <a:t> з "капустяними", а "редькові" - з "редьковими" і в кожну з гамет завжди потрапляло по одному </a:t>
            </a:r>
            <a:r>
              <a:rPr lang="uk-UA" sz="4000" dirty="0" err="1" smtClean="0">
                <a:solidFill>
                  <a:srgbClr val="660066"/>
                </a:solidFill>
              </a:rPr>
              <a:t>гаплоїдному</a:t>
            </a:r>
            <a:r>
              <a:rPr lang="uk-UA" sz="4000" dirty="0" smtClean="0">
                <a:solidFill>
                  <a:srgbClr val="660066"/>
                </a:solidFill>
              </a:rPr>
              <a:t> набору хромосом редьки та капусти.</a:t>
            </a:r>
            <a:endParaRPr lang="uk-UA" sz="4000" dirty="0">
              <a:solidFill>
                <a:srgbClr val="660066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-24"/>
            <a:ext cx="7772400" cy="71438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Досліди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Г.Д.</a:t>
            </a:r>
            <a:r>
              <a:rPr kumimoji="0" lang="uk-UA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Карпеченка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IM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734" y="11684"/>
            <a:ext cx="1000132" cy="6846315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400" dirty="0" smtClean="0">
                <a:solidFill>
                  <a:srgbClr val="660066"/>
                </a:solidFill>
              </a:rPr>
              <a:t>Завдяки незвичайній наполегливості                   та копіткій праці селекціонер Н. В. </a:t>
            </a:r>
            <a:r>
              <a:rPr lang="uk-UA" sz="4400" dirty="0" err="1" smtClean="0">
                <a:solidFill>
                  <a:srgbClr val="660066"/>
                </a:solidFill>
              </a:rPr>
              <a:t>Цицин</a:t>
            </a:r>
            <a:r>
              <a:rPr lang="uk-UA" sz="4400" dirty="0" smtClean="0">
                <a:solidFill>
                  <a:srgbClr val="660066"/>
                </a:solidFill>
              </a:rPr>
              <a:t> отримав пшенично-пирійні, житньо-пшеничні та інші міжродові гібриди зернових культур.   За новаторство та оригінальність цих робіт в 1936 р. М. В. </a:t>
            </a:r>
            <a:r>
              <a:rPr lang="uk-UA" sz="4400" dirty="0" err="1" smtClean="0">
                <a:solidFill>
                  <a:srgbClr val="660066"/>
                </a:solidFill>
              </a:rPr>
              <a:t>Цицину</a:t>
            </a:r>
            <a:r>
              <a:rPr lang="uk-UA" sz="4400" dirty="0" smtClean="0">
                <a:solidFill>
                  <a:srgbClr val="660066"/>
                </a:solidFill>
              </a:rPr>
              <a:t> присуджується вчений ступінь доктора сільськогосподарських наук.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-24"/>
            <a:ext cx="7772400" cy="71438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Досліди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Н.В.</a:t>
            </a:r>
            <a:r>
              <a:rPr kumimoji="0" lang="uk-UA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Цицина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87727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uk-UA" sz="5400" b="1" i="1" dirty="0" err="1" smtClean="0">
                <a:solidFill>
                  <a:srgbClr val="660066"/>
                </a:solidFill>
              </a:rPr>
              <a:t>Цицин</a:t>
            </a:r>
            <a:r>
              <a:rPr lang="uk-UA" sz="5400" b="1" i="1" dirty="0" smtClean="0">
                <a:solidFill>
                  <a:srgbClr val="660066"/>
                </a:solidFill>
              </a:rPr>
              <a:t> Микола </a:t>
            </a:r>
            <a:r>
              <a:rPr lang="uk-UA" sz="5400" b="1" i="1" dirty="0" err="1" smtClean="0">
                <a:solidFill>
                  <a:srgbClr val="660066"/>
                </a:solidFill>
              </a:rPr>
              <a:t>Васильвич</a:t>
            </a:r>
            <a:r>
              <a:rPr lang="uk-UA" sz="5400" b="1" i="1" dirty="0">
                <a:solidFill>
                  <a:srgbClr val="660066"/>
                </a:solidFill>
              </a:rPr>
              <a:t/>
            </a:r>
            <a:br>
              <a:rPr lang="uk-UA" sz="5400" b="1" i="1" dirty="0">
                <a:solidFill>
                  <a:srgbClr val="660066"/>
                </a:solidFill>
              </a:rPr>
            </a:br>
            <a:endParaRPr lang="uk-UA" sz="5400" i="1" dirty="0"/>
          </a:p>
        </p:txBody>
      </p:sp>
      <p:pic>
        <p:nvPicPr>
          <p:cNvPr id="4" name="Объект 3" descr="цици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720" y="404664"/>
            <a:ext cx="5322449" cy="4763592"/>
          </a:xfrm>
          <a:prstGeom prst="rect">
            <a:avLst/>
          </a:prstGeom>
          <a:effectLst>
            <a:glow rad="228600">
              <a:schemeClr val="bg1">
                <a:lumMod val="50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perspective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93817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пшен-пирейний гібри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344" y="2996952"/>
            <a:ext cx="1502263" cy="2226008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47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uk-UA" b="1" dirty="0" smtClean="0">
                <a:solidFill>
                  <a:srgbClr val="660066"/>
                </a:solidFill>
              </a:rPr>
              <a:t>Гібриди пшениці та пирію</a:t>
            </a:r>
            <a:endParaRPr lang="uk-UA" b="1" dirty="0">
              <a:solidFill>
                <a:srgbClr val="66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" y="620688"/>
            <a:ext cx="9109039" cy="623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dirty="0" smtClean="0">
                <a:solidFill>
                  <a:srgbClr val="660066"/>
                </a:solidFill>
              </a:rPr>
              <a:t>Пшенично-пирійні гібриди - рослини,                            отримані шляхом схрещування різних                                  видів пшениці </a:t>
            </a:r>
            <a:r>
              <a:rPr lang="uk-UA" sz="4000" dirty="0" smtClean="0">
                <a:solidFill>
                  <a:srgbClr val="660066"/>
                </a:solidFill>
              </a:rPr>
              <a:t>з </a:t>
            </a:r>
            <a:r>
              <a:rPr lang="uk-UA" sz="4000" dirty="0" smtClean="0">
                <a:solidFill>
                  <a:srgbClr val="660066"/>
                </a:solidFill>
              </a:rPr>
              <a:t>видами </a:t>
            </a:r>
            <a:r>
              <a:rPr lang="uk-UA" sz="4000" dirty="0" smtClean="0">
                <a:solidFill>
                  <a:srgbClr val="660066"/>
                </a:solidFill>
              </a:rPr>
              <a:t>пирію</a:t>
            </a:r>
            <a:r>
              <a:rPr lang="en-US" sz="4000" dirty="0" smtClean="0">
                <a:solidFill>
                  <a:srgbClr val="660066"/>
                </a:solidFill>
              </a:rPr>
              <a:t>. </a:t>
            </a:r>
            <a:r>
              <a:rPr lang="uk-UA" sz="4000" dirty="0" smtClean="0">
                <a:solidFill>
                  <a:srgbClr val="660066"/>
                </a:solidFill>
              </a:rPr>
              <a:t>При                                 </a:t>
            </a:r>
            <a:r>
              <a:rPr lang="uk-UA" sz="4000" dirty="0" smtClean="0">
                <a:solidFill>
                  <a:srgbClr val="660066"/>
                </a:solidFill>
              </a:rPr>
              <a:t>гібридизації пшениці з пирієм отримані </a:t>
            </a:r>
            <a:r>
              <a:rPr lang="uk-UA" sz="4000" dirty="0" smtClean="0">
                <a:solidFill>
                  <a:srgbClr val="660066"/>
                </a:solidFill>
              </a:rPr>
              <a:t>однорічні форми </a:t>
            </a:r>
            <a:r>
              <a:rPr lang="uk-UA" sz="4000" dirty="0" err="1" smtClean="0">
                <a:solidFill>
                  <a:srgbClr val="660066"/>
                </a:solidFill>
              </a:rPr>
              <a:t>зернокормової</a:t>
            </a:r>
            <a:r>
              <a:rPr lang="uk-UA" sz="4000" dirty="0" smtClean="0">
                <a:solidFill>
                  <a:srgbClr val="660066"/>
                </a:solidFill>
              </a:rPr>
              <a:t> пшениці. Вони </a:t>
            </a:r>
            <a:r>
              <a:rPr lang="uk-UA" sz="4000" dirty="0" err="1" smtClean="0">
                <a:solidFill>
                  <a:srgbClr val="660066"/>
                </a:solidFill>
              </a:rPr>
              <a:t>характеризу-ються</a:t>
            </a:r>
            <a:r>
              <a:rPr lang="uk-UA" sz="4000" dirty="0" smtClean="0">
                <a:solidFill>
                  <a:srgbClr val="660066"/>
                </a:solidFill>
              </a:rPr>
              <a:t> імунітетом проти грибкових хвороб, морозостійкістю, відзначаються високою продуктивністю та стійкістю до полягання.</a:t>
            </a:r>
            <a:endParaRPr lang="uk-UA" sz="40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674</Words>
  <Application>Microsoft Office PowerPoint</Application>
  <PresentationFormat>Экран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Віддалена    гібридизація       рослин </vt:lpstr>
      <vt:lpstr>Що таке гібридизація?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Цицин Микола Васильвич </vt:lpstr>
      <vt:lpstr>Гібриди пшениці та пирію</vt:lpstr>
      <vt:lpstr>Гібриди пшениці та жита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Віддалена гібридизація</dc:title>
  <dc:creator>Павленко</dc:creator>
  <cp:lastModifiedBy>Вика</cp:lastModifiedBy>
  <cp:revision>265</cp:revision>
  <dcterms:created xsi:type="dcterms:W3CDTF">2011-08-01T09:20:27Z</dcterms:created>
  <dcterms:modified xsi:type="dcterms:W3CDTF">2013-11-12T21:54:22Z</dcterms:modified>
</cp:coreProperties>
</file>