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75" r:id="rId10"/>
    <p:sldId id="263" r:id="rId11"/>
    <p:sldId id="268" r:id="rId12"/>
    <p:sldId id="269" r:id="rId13"/>
    <p:sldId id="270" r:id="rId14"/>
    <p:sldId id="271" r:id="rId15"/>
    <p:sldId id="272" r:id="rId16"/>
    <p:sldId id="274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00" autoAdjust="0"/>
    <p:restoredTop sz="94660"/>
  </p:normalViewPr>
  <p:slideViewPr>
    <p:cSldViewPr>
      <p:cViewPr varScale="1">
        <p:scale>
          <a:sx n="75" d="100"/>
          <a:sy n="75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mn-FI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30978-E43C-4AE2-A54D-6E56AAFC387F}" type="datetimeFigureOut">
              <a:rPr lang="smn-FI" smtClean="0"/>
              <a:t>18.3.2014</a:t>
            </a:fld>
            <a:endParaRPr lang="smn-FI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mn-FI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n-FI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mn-FI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54EA7-AB56-4310-BBFE-DCAFE714D0FE}" type="slidenum">
              <a:rPr lang="smn-FI" smtClean="0"/>
              <a:t>‹#›</a:t>
            </a:fld>
            <a:endParaRPr lang="smn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  <a:p>
            <a:r>
              <a:rPr lang="smn-FI" dirty="0" smtClean="0"/>
              <a:t>H9N2</a:t>
            </a:r>
            <a:endParaRPr lang="smn-FI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54EA7-AB56-4310-BBFE-DCAFE714D0FE}" type="slidenum">
              <a:rPr lang="smn-FI" smtClean="0"/>
              <a:t>6</a:t>
            </a:fld>
            <a:endParaRPr lang="smn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43240" y="642918"/>
            <a:ext cx="8458200" cy="1470025"/>
          </a:xfrm>
        </p:spPr>
        <p:txBody>
          <a:bodyPr/>
          <a:lstStyle/>
          <a:p>
            <a:r>
              <a:rPr lang="uk-UA" dirty="0" smtClean="0"/>
              <a:t>Вірус грипу</a:t>
            </a:r>
            <a:endParaRPr lang="smn-FI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 smtClean="0"/>
              <a:t>Підготувала учениця 6-А класу Федун Юлія</a:t>
            </a:r>
            <a:endParaRPr lang="smn-FI" dirty="0"/>
          </a:p>
        </p:txBody>
      </p:sp>
      <p:pic>
        <p:nvPicPr>
          <p:cNvPr id="4" name="Рисунок 3" descr="аин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4286256"/>
            <a:ext cx="3542622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r>
              <a:rPr lang="uk-UA" dirty="0" smtClean="0"/>
              <a:t> </a:t>
            </a:r>
            <a:r>
              <a:rPr lang="ru-RU" dirty="0" smtClean="0"/>
              <a:t>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відмінних</a:t>
            </a:r>
            <a:r>
              <a:rPr lang="ru-RU" dirty="0" smtClean="0"/>
              <a:t> рис </a:t>
            </a:r>
            <a:r>
              <a:rPr lang="ru-RU" dirty="0" err="1" smtClean="0"/>
              <a:t>вірусів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 –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мінливість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властивість</a:t>
            </a:r>
            <a:r>
              <a:rPr lang="ru-RU" dirty="0" smtClean="0"/>
              <a:t> стала причиною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епідемій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пандемій</a:t>
            </a:r>
            <a:r>
              <a:rPr lang="ru-RU" dirty="0" smtClean="0"/>
              <a:t>. </a:t>
            </a:r>
            <a:r>
              <a:rPr lang="ru-RU" dirty="0" err="1" smtClean="0"/>
              <a:t>Імунітет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раз </a:t>
            </a:r>
            <a:r>
              <a:rPr lang="ru-RU" dirty="0" err="1" smtClean="0"/>
              <a:t>стикається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новим</a:t>
            </a:r>
            <a:r>
              <a:rPr lang="ru-RU" dirty="0" smtClean="0"/>
              <a:t> </a:t>
            </a:r>
            <a:r>
              <a:rPr lang="ru-RU" dirty="0" err="1" smtClean="0"/>
              <a:t>різновидом</a:t>
            </a:r>
            <a:r>
              <a:rPr lang="ru-RU" dirty="0" smtClean="0"/>
              <a:t> </a:t>
            </a:r>
            <a:r>
              <a:rPr lang="ru-RU" dirty="0" err="1" smtClean="0"/>
              <a:t>вірусу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часто не </a:t>
            </a:r>
            <a:r>
              <a:rPr lang="ru-RU" dirty="0" err="1" smtClean="0"/>
              <a:t>встигає</a:t>
            </a:r>
            <a:r>
              <a:rPr lang="ru-RU" dirty="0" smtClean="0"/>
              <a:t> </a:t>
            </a:r>
            <a:r>
              <a:rPr lang="ru-RU" dirty="0" err="1" smtClean="0"/>
              <a:t>вчасно</a:t>
            </a:r>
            <a:r>
              <a:rPr lang="ru-RU" dirty="0" smtClean="0"/>
              <a:t> </a:t>
            </a:r>
            <a:r>
              <a:rPr lang="ru-RU" dirty="0" err="1" smtClean="0"/>
              <a:t>відреагувати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Причина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мінливості</a:t>
            </a:r>
            <a:r>
              <a:rPr lang="ru-RU" dirty="0" smtClean="0"/>
              <a:t> </a:t>
            </a:r>
            <a:r>
              <a:rPr lang="ru-RU" dirty="0" err="1" smtClean="0"/>
              <a:t>вірусів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не </a:t>
            </a:r>
            <a:r>
              <a:rPr lang="ru-RU" dirty="0" err="1" smtClean="0"/>
              <a:t>визначена</a:t>
            </a:r>
            <a:r>
              <a:rPr lang="ru-RU" dirty="0" smtClean="0"/>
              <a:t>. Це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еволюційний</a:t>
            </a:r>
            <a:r>
              <a:rPr lang="ru-RU" dirty="0" smtClean="0"/>
              <a:t> </a:t>
            </a:r>
            <a:r>
              <a:rPr lang="ru-RU" dirty="0" err="1" smtClean="0"/>
              <a:t>механізм</a:t>
            </a:r>
            <a:r>
              <a:rPr lang="ru-RU" dirty="0" smtClean="0"/>
              <a:t>,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популяції</a:t>
            </a:r>
            <a:r>
              <a:rPr lang="ru-RU" dirty="0" smtClean="0"/>
              <a:t> </a:t>
            </a:r>
            <a:r>
              <a:rPr lang="ru-RU" dirty="0" err="1" smtClean="0"/>
              <a:t>вірусів</a:t>
            </a:r>
            <a:r>
              <a:rPr lang="ru-RU" dirty="0" smtClean="0"/>
              <a:t> </a:t>
            </a:r>
            <a:r>
              <a:rPr lang="ru-RU" dirty="0" err="1" smtClean="0"/>
              <a:t>виживають</a:t>
            </a:r>
            <a:r>
              <a:rPr lang="ru-RU" dirty="0" smtClean="0"/>
              <a:t>. В </a:t>
            </a:r>
            <a:r>
              <a:rPr lang="ru-RU" dirty="0" err="1" smtClean="0"/>
              <a:t>даний</a:t>
            </a:r>
            <a:r>
              <a:rPr lang="ru-RU" dirty="0" smtClean="0"/>
              <a:t> час </a:t>
            </a:r>
            <a:r>
              <a:rPr lang="ru-RU" dirty="0" err="1" smtClean="0"/>
              <a:t>виявлено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2000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вірусів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. </a:t>
            </a:r>
            <a:endParaRPr lang="smn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/>
          <a:lstStyle/>
          <a:p>
            <a:r>
              <a:rPr lang="ru-RU" b="1" dirty="0" err="1" smtClean="0"/>
              <a:t>Епідеміологія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928670"/>
            <a:ext cx="4429156" cy="5500726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інфекції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хвора </a:t>
            </a:r>
            <a:r>
              <a:rPr lang="ru-RU" dirty="0" err="1" smtClean="0"/>
              <a:t>людина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годин </a:t>
            </a:r>
            <a:r>
              <a:rPr lang="ru-RU" dirty="0" err="1" smtClean="0"/>
              <a:t>інкубаційного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по 4-5-й день </a:t>
            </a:r>
            <a:r>
              <a:rPr lang="ru-RU" dirty="0" err="1" smtClean="0"/>
              <a:t>хвороби</a:t>
            </a:r>
            <a:r>
              <a:rPr lang="ru-RU" dirty="0" smtClean="0"/>
              <a:t>). </a:t>
            </a:r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інфекції</a:t>
            </a:r>
            <a:r>
              <a:rPr lang="ru-RU" dirty="0" smtClean="0"/>
              <a:t> — </a:t>
            </a:r>
            <a:r>
              <a:rPr lang="ru-RU" dirty="0" err="1" smtClean="0"/>
              <a:t>повітряно-крапельний</a:t>
            </a:r>
            <a:r>
              <a:rPr lang="ru-RU" dirty="0" smtClean="0"/>
              <a:t>. Хвора </a:t>
            </a:r>
            <a:r>
              <a:rPr lang="ru-RU" dirty="0" err="1" smtClean="0"/>
              <a:t>людина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легкою формою </a:t>
            </a:r>
            <a:r>
              <a:rPr lang="ru-RU" dirty="0" err="1" smtClean="0"/>
              <a:t>грипу</a:t>
            </a:r>
            <a:r>
              <a:rPr lang="ru-RU" dirty="0" smtClean="0"/>
              <a:t>, становить </a:t>
            </a:r>
            <a:r>
              <a:rPr lang="ru-RU" dirty="0" err="1" smtClean="0"/>
              <a:t>небезпеку</a:t>
            </a:r>
            <a:r>
              <a:rPr lang="ru-RU" dirty="0" smtClean="0"/>
              <a:t> для </a:t>
            </a:r>
            <a:r>
              <a:rPr lang="ru-RU" dirty="0" err="1" smtClean="0"/>
              <a:t>оточуючих</a:t>
            </a:r>
            <a:r>
              <a:rPr lang="ru-RU" dirty="0" smtClean="0"/>
              <a:t> </a:t>
            </a:r>
            <a:r>
              <a:rPr lang="ru-RU" dirty="0" err="1" smtClean="0"/>
              <a:t>впродовж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симптомів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середньому</a:t>
            </a:r>
            <a:r>
              <a:rPr lang="ru-RU" dirty="0" smtClean="0"/>
              <a:t> становить 7 </a:t>
            </a:r>
            <a:r>
              <a:rPr lang="ru-RU" dirty="0" err="1" smtClean="0"/>
              <a:t>діб</a:t>
            </a:r>
            <a:r>
              <a:rPr lang="ru-RU" dirty="0" smtClean="0"/>
              <a:t>.</a:t>
            </a:r>
          </a:p>
          <a:p>
            <a:endParaRPr lang="smn-FI" dirty="0"/>
          </a:p>
        </p:txBody>
      </p:sp>
      <p:pic>
        <p:nvPicPr>
          <p:cNvPr id="4" name="Рисунок 3" descr="рпенп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643050"/>
            <a:ext cx="4143404" cy="33561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5214950"/>
            <a:ext cx="4286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Палата для </a:t>
            </a:r>
            <a:r>
              <a:rPr lang="ru-RU" sz="1600" b="1" dirty="0" err="1" smtClean="0"/>
              <a:t>хворих</a:t>
            </a:r>
            <a:r>
              <a:rPr lang="ru-RU" sz="1600" b="1" dirty="0" smtClean="0"/>
              <a:t> на </a:t>
            </a:r>
            <a:r>
              <a:rPr lang="ru-RU" sz="1600" b="1" dirty="0" err="1" smtClean="0"/>
              <a:t>грип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під</a:t>
            </a:r>
            <a:r>
              <a:rPr lang="ru-RU" sz="1600" b="1" dirty="0" smtClean="0"/>
              <a:t> час </a:t>
            </a:r>
            <a:r>
              <a:rPr lang="ru-RU" sz="1600" b="1" dirty="0" err="1" smtClean="0"/>
              <a:t>епідемії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іспанського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грипу</a:t>
            </a:r>
            <a:r>
              <a:rPr lang="ru-RU" sz="1600" b="1" dirty="0" smtClean="0"/>
              <a:t> 1918–1919 </a:t>
            </a:r>
            <a:r>
              <a:rPr lang="ru-RU" sz="1600" b="1" dirty="0" err="1" smtClean="0"/>
              <a:t>років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місто</a:t>
            </a:r>
            <a:r>
              <a:rPr lang="ru-RU" sz="1600" b="1" dirty="0" smtClean="0"/>
              <a:t> Вашингтон</a:t>
            </a:r>
            <a:endParaRPr lang="smn-FI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668971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Імунітет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перенесеного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нестійкий</a:t>
            </a:r>
            <a:r>
              <a:rPr lang="ru-RU" dirty="0" smtClean="0"/>
              <a:t>,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 err="1" smtClean="0"/>
              <a:t>повторні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упродовж</a:t>
            </a:r>
            <a:r>
              <a:rPr lang="ru-RU" dirty="0" smtClean="0"/>
              <a:t> одного року;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та </a:t>
            </a:r>
            <a:r>
              <a:rPr lang="ru-RU" dirty="0" err="1" smtClean="0"/>
              <a:t>підтипи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серологічні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dirty="0" smtClean="0"/>
              <a:t> </a:t>
            </a:r>
            <a:r>
              <a:rPr lang="ru-RU" dirty="0" err="1" smtClean="0"/>
              <a:t>збудника</a:t>
            </a:r>
            <a:r>
              <a:rPr lang="ru-RU" dirty="0" smtClean="0"/>
              <a:t> не </a:t>
            </a:r>
            <a:r>
              <a:rPr lang="ru-RU" dirty="0" err="1" smtClean="0"/>
              <a:t>утворюють</a:t>
            </a:r>
            <a:r>
              <a:rPr lang="ru-RU" dirty="0" smtClean="0"/>
              <a:t> один </a:t>
            </a:r>
            <a:r>
              <a:rPr lang="ru-RU" dirty="0" err="1" smtClean="0"/>
              <a:t>проти</a:t>
            </a:r>
            <a:r>
              <a:rPr lang="ru-RU" dirty="0" smtClean="0"/>
              <a:t> одного </a:t>
            </a:r>
            <a:r>
              <a:rPr lang="ru-RU" dirty="0" err="1" smtClean="0"/>
              <a:t>пересічного</a:t>
            </a:r>
            <a:r>
              <a:rPr lang="ru-RU" dirty="0" smtClean="0"/>
              <a:t> </a:t>
            </a:r>
            <a:r>
              <a:rPr lang="ru-RU" dirty="0" err="1" smtClean="0"/>
              <a:t>імунітету</a:t>
            </a:r>
            <a:r>
              <a:rPr lang="ru-RU" dirty="0" smtClean="0"/>
              <a:t> та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змінюють</a:t>
            </a:r>
            <a:r>
              <a:rPr lang="ru-RU" dirty="0" smtClean="0"/>
              <a:t> </a:t>
            </a:r>
            <a:r>
              <a:rPr lang="ru-RU" dirty="0" err="1" smtClean="0"/>
              <a:t>імуногенні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щеплення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неефективними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протікають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епідемій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кожні</a:t>
            </a:r>
            <a:r>
              <a:rPr lang="ru-RU" dirty="0" smtClean="0"/>
              <a:t> 2-3 роки. Характерна </a:t>
            </a:r>
            <a:r>
              <a:rPr lang="ru-RU" dirty="0" err="1" smtClean="0"/>
              <a:t>виражена</a:t>
            </a:r>
            <a:r>
              <a:rPr lang="ru-RU" dirty="0" smtClean="0"/>
              <a:t> </a:t>
            </a:r>
            <a:r>
              <a:rPr lang="ru-RU" dirty="0" err="1" smtClean="0"/>
              <a:t>сезонність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 — зима, початок </a:t>
            </a:r>
            <a:r>
              <a:rPr lang="ru-RU" dirty="0" err="1" smtClean="0"/>
              <a:t>весни</a:t>
            </a:r>
            <a:r>
              <a:rPr lang="ru-RU" dirty="0" smtClean="0"/>
              <a:t>. У 20 </a:t>
            </a:r>
            <a:r>
              <a:rPr lang="ru-RU" dirty="0" err="1" smtClean="0"/>
              <a:t>сторіччі</a:t>
            </a:r>
            <a:r>
              <a:rPr lang="ru-RU" dirty="0" smtClean="0"/>
              <a:t> </a:t>
            </a:r>
            <a:r>
              <a:rPr lang="ru-RU" dirty="0" err="1" smtClean="0"/>
              <a:t>людство</a:t>
            </a:r>
            <a:r>
              <a:rPr lang="ru-RU" dirty="0" smtClean="0"/>
              <a:t> пережило три </a:t>
            </a:r>
            <a:r>
              <a:rPr lang="ru-RU" dirty="0" err="1" smtClean="0"/>
              <a:t>пандемії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.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найгіршої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 — </a:t>
            </a:r>
            <a:r>
              <a:rPr lang="ru-RU" dirty="0" err="1" smtClean="0"/>
              <a:t>епідемії</a:t>
            </a:r>
            <a:r>
              <a:rPr lang="ru-RU" dirty="0" smtClean="0"/>
              <a:t> </a:t>
            </a:r>
            <a:r>
              <a:rPr lang="ru-RU" dirty="0" err="1" smtClean="0"/>
              <a:t>іспанського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 — 1918-го року </a:t>
            </a:r>
            <a:r>
              <a:rPr lang="ru-RU" dirty="0" err="1" smtClean="0"/>
              <a:t>загинули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50 до 100 </a:t>
            </a:r>
            <a:r>
              <a:rPr lang="ru-RU" dirty="0" err="1" smtClean="0"/>
              <a:t>мільйонів</a:t>
            </a:r>
            <a:r>
              <a:rPr lang="ru-RU" dirty="0" smtClean="0"/>
              <a:t> людей.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пандемій</a:t>
            </a:r>
            <a:r>
              <a:rPr lang="ru-RU" dirty="0" smtClean="0"/>
              <a:t> 1957 </a:t>
            </a:r>
            <a:r>
              <a:rPr lang="ru-RU" dirty="0" err="1" smtClean="0"/>
              <a:t>і</a:t>
            </a:r>
            <a:r>
              <a:rPr lang="ru-RU" dirty="0" smtClean="0"/>
              <a:t> 1968 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загинули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одного до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мільйонів</a:t>
            </a:r>
            <a:r>
              <a:rPr lang="ru-RU" dirty="0" smtClean="0"/>
              <a:t> людей.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ситуація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такою,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звичайний</a:t>
            </a:r>
            <a:r>
              <a:rPr lang="ru-RU" dirty="0" smtClean="0"/>
              <a:t> </a:t>
            </a:r>
            <a:r>
              <a:rPr lang="ru-RU" dirty="0" err="1" smtClean="0"/>
              <a:t>вірус</a:t>
            </a:r>
            <a:r>
              <a:rPr lang="ru-RU" dirty="0" smtClean="0"/>
              <a:t> сезонного </a:t>
            </a:r>
            <a:r>
              <a:rPr lang="ru-RU" dirty="0" err="1" smtClean="0"/>
              <a:t>грипу</a:t>
            </a:r>
            <a:r>
              <a:rPr lang="ru-RU" dirty="0" smtClean="0"/>
              <a:t> </a:t>
            </a:r>
            <a:r>
              <a:rPr lang="ru-RU" dirty="0" err="1" smtClean="0"/>
              <a:t>спричиняє</a:t>
            </a:r>
            <a:r>
              <a:rPr lang="ru-RU" dirty="0" smtClean="0"/>
              <a:t> до 500 </a:t>
            </a:r>
            <a:r>
              <a:rPr lang="ru-RU" dirty="0" err="1" smtClean="0"/>
              <a:t>тисяч</a:t>
            </a:r>
            <a:r>
              <a:rPr lang="ru-RU" dirty="0" smtClean="0"/>
              <a:t> смертей </a:t>
            </a:r>
            <a:r>
              <a:rPr lang="ru-RU" dirty="0" err="1" smtClean="0"/>
              <a:t>щороку</a:t>
            </a:r>
            <a:r>
              <a:rPr lang="ru-RU" dirty="0" smtClean="0"/>
              <a:t>, </a:t>
            </a:r>
            <a:r>
              <a:rPr lang="ru-RU" dirty="0" err="1" smtClean="0"/>
              <a:t>лише</a:t>
            </a:r>
            <a:r>
              <a:rPr lang="ru-RU" dirty="0" smtClean="0"/>
              <a:t> в </a:t>
            </a:r>
            <a:r>
              <a:rPr lang="ru-RU" dirty="0" err="1" smtClean="0"/>
              <a:t>Сполучених</a:t>
            </a:r>
            <a:r>
              <a:rPr lang="ru-RU" dirty="0" smtClean="0"/>
              <a:t> Штатах </a:t>
            </a:r>
            <a:r>
              <a:rPr lang="ru-RU" dirty="0" err="1" smtClean="0"/>
              <a:t>близько</a:t>
            </a:r>
            <a:r>
              <a:rPr lang="ru-RU" dirty="0" smtClean="0"/>
              <a:t> 36 </a:t>
            </a:r>
            <a:r>
              <a:rPr lang="ru-RU" dirty="0" err="1" smtClean="0"/>
              <a:t>тисяч</a:t>
            </a:r>
            <a:r>
              <a:rPr lang="ru-RU" dirty="0" smtClean="0"/>
              <a:t> смертей.</a:t>
            </a:r>
          </a:p>
          <a:p>
            <a:r>
              <a:rPr lang="uk-UA" dirty="0" smtClean="0"/>
              <a:t> </a:t>
            </a:r>
            <a:endParaRPr lang="smn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Патогенез</a:t>
            </a:r>
            <a:br>
              <a:rPr lang="ru-RU" b="1" dirty="0" smtClean="0"/>
            </a:b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Проникнувши у </a:t>
            </a:r>
            <a:r>
              <a:rPr lang="ru-RU" dirty="0" err="1" smtClean="0"/>
              <a:t>верхні</a:t>
            </a:r>
            <a:r>
              <a:rPr lang="ru-RU" dirty="0" smtClean="0"/>
              <a:t> </a:t>
            </a:r>
            <a:r>
              <a:rPr lang="ru-RU" dirty="0" err="1" smtClean="0"/>
              <a:t>дихальні</a:t>
            </a:r>
            <a:r>
              <a:rPr lang="ru-RU" dirty="0" smtClean="0"/>
              <a:t> шляхи, </a:t>
            </a:r>
            <a:r>
              <a:rPr lang="ru-RU" dirty="0" err="1" smtClean="0"/>
              <a:t>вірус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 </a:t>
            </a:r>
            <a:r>
              <a:rPr lang="ru-RU" dirty="0" err="1" smtClean="0"/>
              <a:t>вражає</a:t>
            </a:r>
            <a:r>
              <a:rPr lang="ru-RU" dirty="0" smtClean="0"/>
              <a:t> </a:t>
            </a:r>
            <a:r>
              <a:rPr lang="ru-RU" dirty="0" err="1" smtClean="0"/>
              <a:t>слизову</a:t>
            </a:r>
            <a:r>
              <a:rPr lang="ru-RU" dirty="0" smtClean="0"/>
              <a:t> </a:t>
            </a:r>
            <a:r>
              <a:rPr lang="ru-RU" dirty="0" err="1" smtClean="0"/>
              <a:t>оболонку</a:t>
            </a:r>
            <a:r>
              <a:rPr lang="ru-RU" dirty="0" smtClean="0"/>
              <a:t>, </a:t>
            </a:r>
            <a:r>
              <a:rPr lang="ru-RU" dirty="0" err="1" smtClean="0"/>
              <a:t>розмножуючись</a:t>
            </a:r>
            <a:r>
              <a:rPr lang="ru-RU" dirty="0" smtClean="0"/>
              <a:t> в </a:t>
            </a:r>
            <a:r>
              <a:rPr lang="ru-RU" dirty="0" err="1" smtClean="0"/>
              <a:t>епітеліальних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.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дистрофія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циліндричного</a:t>
            </a:r>
            <a:r>
              <a:rPr lang="ru-RU" dirty="0" smtClean="0"/>
              <a:t> </a:t>
            </a:r>
            <a:r>
              <a:rPr lang="ru-RU" dirty="0" err="1" smtClean="0"/>
              <a:t>епітелію</a:t>
            </a:r>
            <a:r>
              <a:rPr lang="ru-RU" dirty="0" smtClean="0"/>
              <a:t>, </a:t>
            </a:r>
            <a:r>
              <a:rPr lang="ru-RU" dirty="0" err="1" smtClean="0"/>
              <a:t>знижується</a:t>
            </a:r>
            <a:r>
              <a:rPr lang="ru-RU" dirty="0" smtClean="0"/>
              <a:t> </a:t>
            </a:r>
            <a:r>
              <a:rPr lang="ru-RU" dirty="0" err="1" smtClean="0"/>
              <a:t>бар'єрна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слизової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. </a:t>
            </a:r>
            <a:r>
              <a:rPr lang="ru-RU" dirty="0" err="1" smtClean="0"/>
              <a:t>Вірус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токсин </a:t>
            </a:r>
            <a:r>
              <a:rPr lang="ru-RU" dirty="0" err="1" smtClean="0"/>
              <a:t>потрапляють</a:t>
            </a:r>
            <a:r>
              <a:rPr lang="ru-RU" dirty="0" smtClean="0"/>
              <a:t> у кров,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спричиняє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токсикозу. В органах та тканинах </a:t>
            </a:r>
            <a:r>
              <a:rPr lang="ru-RU" dirty="0" err="1" smtClean="0"/>
              <a:t>організму</a:t>
            </a:r>
            <a:r>
              <a:rPr lang="ru-RU" dirty="0" smtClean="0"/>
              <a:t> токсин </a:t>
            </a:r>
            <a:r>
              <a:rPr lang="ru-RU" dirty="0" err="1" smtClean="0"/>
              <a:t>вірусу</a:t>
            </a:r>
            <a:r>
              <a:rPr lang="ru-RU" dirty="0" smtClean="0"/>
              <a:t> </a:t>
            </a:r>
            <a:r>
              <a:rPr lang="ru-RU" dirty="0" err="1" smtClean="0"/>
              <a:t>вражає</a:t>
            </a:r>
            <a:r>
              <a:rPr lang="ru-RU" dirty="0" smtClean="0"/>
              <a:t> </a:t>
            </a:r>
            <a:r>
              <a:rPr lang="ru-RU" dirty="0" err="1" smtClean="0"/>
              <a:t>капіляри</a:t>
            </a:r>
            <a:r>
              <a:rPr lang="ru-RU" dirty="0" smtClean="0"/>
              <a:t> та </a:t>
            </a:r>
            <a:r>
              <a:rPr lang="ru-RU" dirty="0" err="1" smtClean="0"/>
              <a:t>дрібні</a:t>
            </a:r>
            <a:r>
              <a:rPr lang="ru-RU" dirty="0" smtClean="0"/>
              <a:t> </a:t>
            </a:r>
            <a:r>
              <a:rPr lang="ru-RU" dirty="0" err="1" smtClean="0"/>
              <a:t>кровоносні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відділи</a:t>
            </a:r>
            <a:r>
              <a:rPr lang="ru-RU" dirty="0" smtClean="0"/>
              <a:t> ЦНС та </a:t>
            </a:r>
            <a:r>
              <a:rPr lang="ru-RU" dirty="0" err="1" smtClean="0"/>
              <a:t>вегетативної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</a:t>
            </a:r>
            <a:r>
              <a:rPr lang="ru-RU" dirty="0" err="1" smtClean="0"/>
              <a:t>Катаральні</a:t>
            </a:r>
            <a:r>
              <a:rPr lang="ru-RU" dirty="0" smtClean="0"/>
              <a:t> прояви у </a:t>
            </a:r>
            <a:r>
              <a:rPr lang="ru-RU" dirty="0" err="1" smtClean="0"/>
              <a:t>дихальних</a:t>
            </a:r>
            <a:r>
              <a:rPr lang="ru-RU" dirty="0" smtClean="0"/>
              <a:t> шляхах, </a:t>
            </a:r>
            <a:r>
              <a:rPr lang="ru-RU" dirty="0" err="1" smtClean="0"/>
              <a:t>ураження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розлад</a:t>
            </a:r>
            <a:r>
              <a:rPr lang="ru-RU" dirty="0" smtClean="0"/>
              <a:t> </a:t>
            </a:r>
            <a:r>
              <a:rPr lang="ru-RU" dirty="0" err="1" smtClean="0"/>
              <a:t>циркуляції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у </a:t>
            </a:r>
            <a:r>
              <a:rPr lang="ru-RU" dirty="0" err="1" smtClean="0"/>
              <a:t>багатьох</a:t>
            </a:r>
            <a:r>
              <a:rPr lang="ru-RU" dirty="0" smtClean="0"/>
              <a:t> органах (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мозок</a:t>
            </a:r>
            <a:r>
              <a:rPr lang="ru-RU" dirty="0" smtClean="0"/>
              <a:t>, </a:t>
            </a:r>
            <a:r>
              <a:rPr lang="ru-RU" dirty="0" err="1" smtClean="0"/>
              <a:t>легені</a:t>
            </a:r>
            <a:r>
              <a:rPr lang="ru-RU" dirty="0" smtClean="0"/>
              <a:t>, </a:t>
            </a:r>
            <a:r>
              <a:rPr lang="ru-RU" dirty="0" err="1" smtClean="0"/>
              <a:t>серце</a:t>
            </a:r>
            <a:r>
              <a:rPr lang="ru-RU" dirty="0" smtClean="0"/>
              <a:t>, </a:t>
            </a:r>
            <a:r>
              <a:rPr lang="ru-RU" dirty="0" err="1" smtClean="0"/>
              <a:t>наднирники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 </a:t>
            </a:r>
            <a:r>
              <a:rPr lang="ru-RU" dirty="0" err="1" smtClean="0"/>
              <a:t>зумовлюють</a:t>
            </a:r>
            <a:r>
              <a:rPr lang="ru-RU" dirty="0" smtClean="0"/>
              <a:t> </a:t>
            </a: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клінічні</a:t>
            </a:r>
            <a:r>
              <a:rPr lang="ru-RU" dirty="0" smtClean="0"/>
              <a:t> </a:t>
            </a:r>
            <a:r>
              <a:rPr lang="ru-RU" dirty="0" err="1" smtClean="0"/>
              <a:t>симптоми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.</a:t>
            </a:r>
            <a:endParaRPr lang="smn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апре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4357694"/>
            <a:ext cx="2143125" cy="2143125"/>
          </a:xfrm>
          <a:prstGeom prst="rect">
            <a:avLst/>
          </a:prstGeom>
        </p:spPr>
      </p:pic>
      <p:pic>
        <p:nvPicPr>
          <p:cNvPr id="6" name="Рисунок 5" descr="анпе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2285992"/>
            <a:ext cx="3255403" cy="21431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5716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Симптоматика</a:t>
            </a:r>
            <a:br>
              <a:rPr lang="ru-RU" b="1" dirty="0" smtClean="0"/>
            </a:b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5857884" cy="58578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b="1" dirty="0" err="1" smtClean="0"/>
              <a:t>Симптоми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що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вимагають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лікування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вдома</a:t>
            </a:r>
            <a:endParaRPr lang="ru-RU" sz="2800" b="1" dirty="0" smtClean="0"/>
          </a:p>
          <a:p>
            <a:pPr>
              <a:buNone/>
            </a:pPr>
            <a:r>
              <a:rPr lang="ru-RU" sz="2000" dirty="0" smtClean="0"/>
              <a:t>      При </a:t>
            </a:r>
            <a:r>
              <a:rPr lang="ru-RU" sz="2000" dirty="0" err="1" smtClean="0"/>
              <a:t>появі</a:t>
            </a:r>
            <a:r>
              <a:rPr lang="ru-RU" sz="2000" dirty="0" smtClean="0"/>
              <a:t> перших </a:t>
            </a:r>
            <a:r>
              <a:rPr lang="ru-RU" sz="2000" dirty="0" err="1" smtClean="0"/>
              <a:t>симптомів</a:t>
            </a:r>
            <a:r>
              <a:rPr lang="ru-RU" sz="2000" dirty="0" smtClean="0"/>
              <a:t> </a:t>
            </a:r>
            <a:r>
              <a:rPr lang="ru-RU" sz="2000" dirty="0" err="1" smtClean="0"/>
              <a:t>грипу</a:t>
            </a:r>
            <a:r>
              <a:rPr lang="ru-RU" sz="2000" dirty="0" smtClean="0"/>
              <a:t> хвора </a:t>
            </a:r>
            <a:r>
              <a:rPr lang="ru-RU" sz="2000" dirty="0" err="1" smtClean="0"/>
              <a:t>людина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обов'язково</a:t>
            </a:r>
            <a:r>
              <a:rPr lang="ru-RU" sz="2000" dirty="0" smtClean="0"/>
              <a:t> повинна </a:t>
            </a:r>
            <a:r>
              <a:rPr lang="ru-RU" sz="2000" dirty="0" err="1" smtClean="0"/>
              <a:t>залишатися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вдома</a:t>
            </a:r>
            <a:r>
              <a:rPr lang="ru-RU" sz="2000" dirty="0" smtClean="0"/>
              <a:t>,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провокувати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ускладнення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хвороби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не</a:t>
            </a:r>
            <a:r>
              <a:rPr lang="ru-RU" sz="2000" dirty="0" smtClean="0"/>
              <a:t> </a:t>
            </a:r>
            <a:r>
              <a:rPr lang="ru-RU" sz="2000" dirty="0" err="1" smtClean="0"/>
              <a:t>наражати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людей на </a:t>
            </a:r>
            <a:r>
              <a:rPr lang="ru-RU" sz="2000" dirty="0" err="1" smtClean="0"/>
              <a:t>небезпеку</a:t>
            </a:r>
            <a:r>
              <a:rPr lang="ru-RU" sz="2000" dirty="0" smtClean="0"/>
              <a:t>, </a:t>
            </a:r>
            <a:r>
              <a:rPr lang="ru-RU" sz="2000" dirty="0" err="1" smtClean="0"/>
              <a:t>смертельну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деяких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них. Такими симптомами є</a:t>
            </a:r>
            <a:r>
              <a:rPr lang="ru-RU" sz="2000" dirty="0" smtClean="0"/>
              <a:t>:</a:t>
            </a:r>
          </a:p>
          <a:p>
            <a:r>
              <a:rPr lang="ru-RU" sz="2000" dirty="0" err="1" smtClean="0"/>
              <a:t>підвищена</a:t>
            </a:r>
            <a:r>
              <a:rPr lang="ru-RU" sz="2000" dirty="0" smtClean="0"/>
              <a:t> температура </a:t>
            </a:r>
            <a:r>
              <a:rPr lang="ru-RU" sz="2000" dirty="0" err="1" smtClean="0"/>
              <a:t>тіла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біль</a:t>
            </a:r>
            <a:r>
              <a:rPr lang="ru-RU" sz="2000" dirty="0" smtClean="0"/>
              <a:t> у </a:t>
            </a:r>
            <a:r>
              <a:rPr lang="ru-RU" sz="2000" dirty="0" err="1" smtClean="0"/>
              <a:t>горлі</a:t>
            </a:r>
            <a:r>
              <a:rPr lang="ru-RU" sz="2000" dirty="0" smtClean="0"/>
              <a:t> (</a:t>
            </a:r>
            <a:r>
              <a:rPr lang="ru-RU" sz="2000" dirty="0" err="1" smtClean="0"/>
              <a:t>фарингіт</a:t>
            </a:r>
            <a:r>
              <a:rPr lang="ru-RU" sz="2000" dirty="0" smtClean="0"/>
              <a:t>);</a:t>
            </a:r>
          </a:p>
          <a:p>
            <a:r>
              <a:rPr lang="ru-RU" sz="2000" dirty="0" smtClean="0"/>
              <a:t>кашель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нежить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біль</a:t>
            </a:r>
            <a:r>
              <a:rPr lang="ru-RU" sz="2000" dirty="0" smtClean="0"/>
              <a:t> у </a:t>
            </a:r>
            <a:r>
              <a:rPr lang="ru-RU" sz="2000" dirty="0" err="1" smtClean="0"/>
              <a:t>м'язах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smtClean="0"/>
              <a:t>      </a:t>
            </a:r>
            <a:r>
              <a:rPr lang="ru-RU" sz="2000" b="1" dirty="0" err="1" smtClean="0"/>
              <a:t>Маючи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будь-який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цих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симптомів</a:t>
            </a:r>
            <a:r>
              <a:rPr lang="ru-RU" sz="2000" b="1" dirty="0" smtClean="0"/>
              <a:t> не </a:t>
            </a:r>
            <a:r>
              <a:rPr lang="ru-RU" sz="2000" b="1" dirty="0" err="1" smtClean="0"/>
              <a:t>варто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виходити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дому </a:t>
            </a:r>
            <a:r>
              <a:rPr lang="ru-RU" sz="2000" b="1" dirty="0" err="1" smtClean="0"/>
              <a:t>навіть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заради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візиту</a:t>
            </a:r>
            <a:r>
              <a:rPr lang="ru-RU" sz="2000" b="1" dirty="0" smtClean="0"/>
              <a:t> до </a:t>
            </a:r>
            <a:r>
              <a:rPr lang="ru-RU" sz="2000" b="1" dirty="0" err="1" smtClean="0"/>
              <a:t>лікаря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його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слід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викликати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додому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Призначене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лікарем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симптоматичне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лікування</a:t>
            </a:r>
            <a:r>
              <a:rPr lang="ru-RU" sz="2000" b="1" dirty="0" smtClean="0"/>
              <a:t> у </a:t>
            </a:r>
            <a:r>
              <a:rPr lang="ru-RU" sz="2000" b="1" dirty="0" err="1" smtClean="0"/>
              <a:t>домашніх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умовах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може</a:t>
            </a:r>
            <a:r>
              <a:rPr lang="ru-RU" sz="2000" b="1" dirty="0" smtClean="0"/>
              <a:t> бути </a:t>
            </a:r>
            <a:r>
              <a:rPr lang="ru-RU" sz="2000" b="1" dirty="0" err="1" smtClean="0"/>
              <a:t>достатнім</a:t>
            </a:r>
            <a:r>
              <a:rPr lang="ru-RU" sz="2000" b="1" dirty="0" smtClean="0"/>
              <a:t> для </a:t>
            </a:r>
            <a:r>
              <a:rPr lang="ru-RU" sz="2000" b="1" dirty="0" err="1" smtClean="0"/>
              <a:t>одужання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Якщо</a:t>
            </a:r>
            <a:r>
              <a:rPr lang="ru-RU" sz="2000" b="1" dirty="0" smtClean="0"/>
              <a:t> стан хворого не </a:t>
            </a:r>
            <a:r>
              <a:rPr lang="ru-RU" sz="2000" b="1" dirty="0" err="1" smtClean="0"/>
              <a:t>погіршується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необхідно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продовжувати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лікування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вдома</a:t>
            </a:r>
            <a:r>
              <a:rPr lang="ru-RU" sz="2000" b="1" dirty="0" smtClean="0"/>
              <a:t> до </a:t>
            </a:r>
            <a:r>
              <a:rPr lang="ru-RU" sz="2000" b="1" dirty="0" err="1" smtClean="0"/>
              <a:t>повного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зникнення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симптомів</a:t>
            </a:r>
            <a:r>
              <a:rPr lang="ru-RU" sz="2000" b="1" dirty="0" smtClean="0"/>
              <a:t>.</a:t>
            </a:r>
            <a:endParaRPr lang="ru-R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ее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2143116"/>
            <a:ext cx="2514600" cy="181927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err="1" smtClean="0"/>
              <a:t>Симптоми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що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вимагають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термінової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госпіталізаці</a:t>
            </a:r>
            <a:endParaRPr lang="smn-FI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6257940" cy="432511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000" dirty="0" smtClean="0"/>
              <a:t>     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smtClean="0"/>
              <a:t>стан хворого </a:t>
            </a:r>
            <a:r>
              <a:rPr lang="ru-RU" sz="2000" dirty="0" err="1" smtClean="0"/>
              <a:t>погіршується</a:t>
            </a:r>
            <a:r>
              <a:rPr lang="ru-RU" sz="2000" dirty="0" smtClean="0"/>
              <a:t>, не </a:t>
            </a:r>
            <a:r>
              <a:rPr lang="ru-RU" sz="2000" dirty="0" err="1" smtClean="0"/>
              <a:t>варто</a:t>
            </a:r>
            <a:r>
              <a:rPr lang="ru-RU" sz="2000" dirty="0" smtClean="0"/>
              <a:t> </a:t>
            </a:r>
            <a:r>
              <a:rPr lang="ru-RU" sz="2000" dirty="0" err="1" smtClean="0"/>
              <a:t>зволікати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госпіталізацією</a:t>
            </a:r>
            <a:r>
              <a:rPr lang="ru-RU" sz="2000" dirty="0" smtClean="0"/>
              <a:t>, </a:t>
            </a:r>
            <a:r>
              <a:rPr lang="ru-RU" sz="2000" dirty="0" err="1" smtClean="0"/>
              <a:t>оскільки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тепер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загрозою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перебуває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. </a:t>
            </a:r>
            <a:r>
              <a:rPr lang="ru-RU" sz="2000" dirty="0" err="1" smtClean="0"/>
              <a:t>Необхідно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викликати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швидку</a:t>
            </a:r>
            <a:r>
              <a:rPr lang="ru-RU" sz="2000" dirty="0" smtClean="0"/>
              <a:t> </a:t>
            </a:r>
            <a:r>
              <a:rPr lang="ru-RU" sz="2000" dirty="0" err="1" smtClean="0"/>
              <a:t>медичну</a:t>
            </a:r>
            <a:r>
              <a:rPr lang="ru-RU" sz="2000" dirty="0" smtClean="0"/>
              <a:t> </a:t>
            </a:r>
            <a:r>
              <a:rPr lang="ru-RU" sz="2000" dirty="0" err="1" smtClean="0"/>
              <a:t>допомогу</a:t>
            </a:r>
            <a:r>
              <a:rPr lang="ru-RU" sz="2000" dirty="0" smtClean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виявлені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будь-які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цих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симптомів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сильна </a:t>
            </a:r>
            <a:r>
              <a:rPr lang="ru-RU" sz="2000" dirty="0" err="1" smtClean="0"/>
              <a:t>блідість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посиніння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обличчя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ускладнене</a:t>
            </a:r>
            <a:r>
              <a:rPr lang="ru-RU" sz="2000" dirty="0" smtClean="0"/>
              <a:t> </a:t>
            </a:r>
            <a:r>
              <a:rPr lang="ru-RU" sz="2000" dirty="0" err="1" smtClean="0"/>
              <a:t>дихання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висока</a:t>
            </a:r>
            <a:r>
              <a:rPr lang="ru-RU" sz="2000" dirty="0" smtClean="0"/>
              <a:t> температура </a:t>
            </a:r>
            <a:r>
              <a:rPr lang="ru-RU" sz="2000" dirty="0" err="1" smtClean="0"/>
              <a:t>тіла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довго</a:t>
            </a:r>
            <a:r>
              <a:rPr lang="ru-RU" sz="2000" dirty="0" smtClean="0"/>
              <a:t> не </a:t>
            </a:r>
            <a:r>
              <a:rPr lang="ru-RU" sz="2000" dirty="0" err="1" smtClean="0"/>
              <a:t>знижується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багаторазове</a:t>
            </a:r>
            <a:r>
              <a:rPr lang="ru-RU" sz="2000" dirty="0" smtClean="0"/>
              <a:t> </a:t>
            </a:r>
            <a:r>
              <a:rPr lang="ru-RU" sz="2000" dirty="0" err="1" smtClean="0"/>
              <a:t>блювання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випорожнення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порушення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свідомості</a:t>
            </a:r>
            <a:r>
              <a:rPr lang="ru-RU" sz="2000" dirty="0" smtClean="0"/>
              <a:t> — </a:t>
            </a:r>
            <a:r>
              <a:rPr lang="ru-RU" sz="2000" dirty="0" err="1" smtClean="0"/>
              <a:t>надмірна</a:t>
            </a:r>
            <a:r>
              <a:rPr lang="ru-RU" sz="2000" dirty="0" smtClean="0"/>
              <a:t> </a:t>
            </a:r>
            <a:r>
              <a:rPr lang="ru-RU" sz="2000" dirty="0" err="1" smtClean="0"/>
              <a:t>сонливість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збудженість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болі</a:t>
            </a:r>
            <a:r>
              <a:rPr lang="ru-RU" sz="2000" dirty="0" smtClean="0"/>
              <a:t> у </a:t>
            </a:r>
            <a:r>
              <a:rPr lang="ru-RU" sz="2000" dirty="0" err="1" smtClean="0"/>
              <a:t>грудній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клітці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домішки</a:t>
            </a:r>
            <a:r>
              <a:rPr lang="ru-RU" sz="2000" dirty="0" smtClean="0"/>
              <a:t> </a:t>
            </a:r>
            <a:r>
              <a:rPr lang="ru-RU" sz="2000" dirty="0" err="1" smtClean="0"/>
              <a:t>крові</a:t>
            </a:r>
            <a:r>
              <a:rPr lang="ru-RU" sz="2000" dirty="0" smtClean="0"/>
              <a:t> у </a:t>
            </a:r>
            <a:r>
              <a:rPr lang="ru-RU" sz="2000" dirty="0" err="1" smtClean="0"/>
              <a:t>мокротинні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падіння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артеріального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тиску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err="1" smtClean="0"/>
              <a:t>Продовжувати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лікування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вдома</a:t>
            </a:r>
            <a:r>
              <a:rPr lang="ru-RU" sz="2000" dirty="0" smtClean="0"/>
              <a:t> за </a:t>
            </a:r>
            <a:r>
              <a:rPr lang="ru-RU" sz="2000" dirty="0" err="1" smtClean="0"/>
              <a:t>наявності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цих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симптомів</a:t>
            </a:r>
            <a:r>
              <a:rPr lang="ru-RU" sz="2000" dirty="0" smtClean="0"/>
              <a:t> </a:t>
            </a:r>
            <a:r>
              <a:rPr lang="ru-RU" sz="2000" dirty="0" err="1" smtClean="0"/>
              <a:t>небезпечно</a:t>
            </a:r>
            <a:r>
              <a:rPr lang="ru-RU" sz="2000" dirty="0" smtClean="0"/>
              <a:t>. </a:t>
            </a:r>
            <a:r>
              <a:rPr lang="ru-RU" sz="2000" dirty="0" err="1" smtClean="0"/>
              <a:t>Затримка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госпіталізацією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призвести</a:t>
            </a:r>
            <a:r>
              <a:rPr lang="ru-RU" sz="2000" dirty="0" smtClean="0"/>
              <a:t> до </a:t>
            </a:r>
            <a:r>
              <a:rPr lang="ru-RU" sz="2000" dirty="0" err="1" smtClean="0"/>
              <a:t>смерті</a:t>
            </a:r>
            <a:r>
              <a:rPr lang="ru-RU" sz="2000" dirty="0" smtClean="0"/>
              <a:t> хворого.</a:t>
            </a:r>
            <a:endParaRPr lang="smn-FI" sz="2000" dirty="0"/>
          </a:p>
        </p:txBody>
      </p:sp>
      <p:pic>
        <p:nvPicPr>
          <p:cNvPr id="5" name="Рисунок 4" descr="рвап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4214818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pic>
        <p:nvPicPr>
          <p:cNvPr id="4" name="Содержимое 3" descr="300px-Symptoms_of_influenza_uk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642918"/>
            <a:ext cx="6682034" cy="5857916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143116"/>
            <a:ext cx="8229600" cy="3431288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latin typeface="+mj-lt"/>
              </a:rPr>
              <a:t>                         Не </a:t>
            </a:r>
            <a:r>
              <a:rPr lang="uk-UA" b="1" dirty="0" err="1" smtClean="0">
                <a:latin typeface="+mj-lt"/>
              </a:rPr>
              <a:t>хворійте</a:t>
            </a:r>
            <a:r>
              <a:rPr lang="uk-UA" b="1" dirty="0" err="1" smtClean="0">
                <a:latin typeface="+mj-lt"/>
                <a:sym typeface="Wingdings" pitchFamily="2" charset="2"/>
              </a:rPr>
              <a:t></a:t>
            </a:r>
            <a:endParaRPr lang="smn-FI" b="1" dirty="0">
              <a:latin typeface="+mj-lt"/>
            </a:endParaRPr>
          </a:p>
        </p:txBody>
      </p:sp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2786058"/>
            <a:ext cx="1877504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таке</a:t>
            </a:r>
            <a:r>
              <a:rPr lang="ru-RU" b="1" dirty="0" smtClean="0"/>
              <a:t> </a:t>
            </a:r>
            <a:r>
              <a:rPr lang="ru-RU" b="1" dirty="0" err="1" smtClean="0"/>
              <a:t>грип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ГРВІ </a:t>
            </a:r>
            <a:br>
              <a:rPr lang="ru-RU" b="1" dirty="0" smtClean="0"/>
            </a:b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857232"/>
            <a:ext cx="4400552" cy="5645866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err="1" smtClean="0"/>
              <a:t>Грип</a:t>
            </a:r>
            <a:r>
              <a:rPr lang="ru-RU" i="1" dirty="0" smtClean="0"/>
              <a:t> </a:t>
            </a:r>
            <a:r>
              <a:rPr lang="ru-RU" dirty="0" smtClean="0"/>
              <a:t>— це </a:t>
            </a:r>
            <a:r>
              <a:rPr lang="ru-RU" dirty="0" err="1" smtClean="0"/>
              <a:t>гостре</a:t>
            </a:r>
            <a:r>
              <a:rPr lang="ru-RU" dirty="0" smtClean="0"/>
              <a:t> </a:t>
            </a:r>
            <a:r>
              <a:rPr lang="ru-RU" dirty="0" err="1" smtClean="0"/>
              <a:t>інфекційне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дихальних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, яке </a:t>
            </a:r>
            <a:r>
              <a:rPr lang="ru-RU" dirty="0" err="1" smtClean="0"/>
              <a:t>викликається</a:t>
            </a:r>
            <a:r>
              <a:rPr lang="ru-RU" dirty="0" smtClean="0"/>
              <a:t> </a:t>
            </a:r>
            <a:r>
              <a:rPr lang="ru-RU" dirty="0" err="1" smtClean="0"/>
              <a:t>вірусом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. У </a:t>
            </a:r>
            <a:r>
              <a:rPr lang="ru-RU" dirty="0" err="1" smtClean="0"/>
              <a:t>побуті</a:t>
            </a:r>
            <a:r>
              <a:rPr lang="ru-RU" dirty="0" smtClean="0"/>
              <a:t> </a:t>
            </a:r>
            <a:r>
              <a:rPr lang="ru-RU" dirty="0" err="1" smtClean="0"/>
              <a:t>грипом</a:t>
            </a:r>
            <a:r>
              <a:rPr lang="ru-RU" dirty="0" smtClean="0"/>
              <a:t> часто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будь-яку</a:t>
            </a:r>
            <a:r>
              <a:rPr lang="ru-RU" dirty="0" smtClean="0"/>
              <a:t> </a:t>
            </a:r>
            <a:r>
              <a:rPr lang="ru-RU" dirty="0" err="1" smtClean="0"/>
              <a:t>застуду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вірно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,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вірусу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, </a:t>
            </a:r>
            <a:r>
              <a:rPr lang="ru-RU" dirty="0" err="1" smtClean="0"/>
              <a:t>схожі</a:t>
            </a:r>
            <a:r>
              <a:rPr lang="ru-RU" dirty="0" smtClean="0"/>
              <a:t> </a:t>
            </a:r>
            <a:r>
              <a:rPr lang="ru-RU" dirty="0" err="1" smtClean="0"/>
              <a:t>симптоми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викликані</a:t>
            </a:r>
            <a:r>
              <a:rPr lang="ru-RU" dirty="0" smtClean="0"/>
              <a:t> </a:t>
            </a:r>
            <a:r>
              <a:rPr lang="ru-RU" dirty="0" err="1" smtClean="0"/>
              <a:t>багатьма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(</a:t>
            </a:r>
            <a:r>
              <a:rPr lang="ru-RU" dirty="0" err="1" smtClean="0"/>
              <a:t>аденовіруси</a:t>
            </a:r>
            <a:r>
              <a:rPr lang="ru-RU" dirty="0" smtClean="0"/>
              <a:t>, </a:t>
            </a:r>
            <a:r>
              <a:rPr lang="ru-RU" dirty="0" err="1" smtClean="0"/>
              <a:t>риновіруси</a:t>
            </a:r>
            <a:r>
              <a:rPr lang="ru-RU" dirty="0" smtClean="0"/>
              <a:t>, </a:t>
            </a:r>
            <a:r>
              <a:rPr lang="ru-RU" dirty="0" err="1" smtClean="0"/>
              <a:t>респіраторно-синцитіальні</a:t>
            </a:r>
            <a:r>
              <a:rPr lang="ru-RU" dirty="0" smtClean="0"/>
              <a:t> </a:t>
            </a:r>
            <a:r>
              <a:rPr lang="ru-RU" dirty="0" err="1" smtClean="0"/>
              <a:t>віруси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т.і</a:t>
            </a:r>
            <a:r>
              <a:rPr lang="ru-RU" dirty="0" smtClean="0"/>
              <a:t>.). </a:t>
            </a:r>
            <a:endParaRPr lang="smn-FI" dirty="0"/>
          </a:p>
        </p:txBody>
      </p:sp>
      <p:pic>
        <p:nvPicPr>
          <p:cNvPr id="4" name="Рисунок 3" descr="ианре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571612"/>
            <a:ext cx="3857652" cy="41335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58" y="5786454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 smtClean="0"/>
              <a:t>Мікрографія</a:t>
            </a:r>
            <a:r>
              <a:rPr lang="ru-RU" sz="1400" dirty="0" smtClean="0"/>
              <a:t> </a:t>
            </a:r>
            <a:r>
              <a:rPr lang="ru-RU" sz="1400" dirty="0" err="1" smtClean="0"/>
              <a:t>вірусу</a:t>
            </a:r>
            <a:r>
              <a:rPr lang="ru-RU" sz="1400" dirty="0" smtClean="0"/>
              <a:t> </a:t>
            </a:r>
            <a:r>
              <a:rPr lang="ru-RU" sz="1400" dirty="0" err="1" smtClean="0"/>
              <a:t>грипу</a:t>
            </a:r>
            <a:r>
              <a:rPr lang="ru-RU" sz="1400" dirty="0" smtClean="0"/>
              <a:t>, </a:t>
            </a:r>
            <a:r>
              <a:rPr lang="ru-RU" sz="1400" dirty="0" err="1" smtClean="0"/>
              <a:t>збільшена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приблизно</a:t>
            </a:r>
            <a:r>
              <a:rPr lang="ru-RU" sz="1400" dirty="0" smtClean="0"/>
              <a:t> у сто </a:t>
            </a:r>
            <a:r>
              <a:rPr lang="ru-RU" sz="1400" dirty="0" err="1" smtClean="0"/>
              <a:t>тисяч</a:t>
            </a:r>
            <a:r>
              <a:rPr lang="ru-RU" sz="1400" dirty="0" smtClean="0"/>
              <a:t> </a:t>
            </a:r>
            <a:r>
              <a:rPr lang="ru-RU" sz="1400" dirty="0" err="1" smtClean="0"/>
              <a:t>разів</a:t>
            </a:r>
            <a:endParaRPr lang="smn-FI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857232"/>
            <a:ext cx="7901014" cy="5786478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Симптоми</a:t>
            </a:r>
            <a:r>
              <a:rPr lang="ru-RU" sz="3200" dirty="0" smtClean="0"/>
              <a:t>,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викликаються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цими</a:t>
            </a:r>
            <a:r>
              <a:rPr lang="ru-RU" sz="3200" dirty="0" smtClean="0"/>
              <a:t> </a:t>
            </a:r>
            <a:r>
              <a:rPr lang="ru-RU" sz="3200" dirty="0" err="1" smtClean="0"/>
              <a:t>збудниками</a:t>
            </a:r>
            <a:r>
              <a:rPr lang="ru-RU" sz="3200" dirty="0" smtClean="0"/>
              <a:t>, </a:t>
            </a:r>
            <a:r>
              <a:rPr lang="ru-RU" sz="3200" dirty="0" err="1" smtClean="0"/>
              <a:t>дуже</a:t>
            </a:r>
            <a:r>
              <a:rPr lang="ru-RU" sz="3200" dirty="0" smtClean="0"/>
              <a:t> </a:t>
            </a:r>
            <a:r>
              <a:rPr lang="ru-RU" sz="3200" dirty="0" err="1" smtClean="0"/>
              <a:t>схожі</a:t>
            </a:r>
            <a:r>
              <a:rPr lang="ru-RU" sz="3200" dirty="0" smtClean="0"/>
              <a:t>. Тому </a:t>
            </a:r>
            <a:r>
              <a:rPr lang="ru-RU" sz="3200" dirty="0" err="1" smtClean="0"/>
              <a:t>вірусні</a:t>
            </a:r>
            <a:r>
              <a:rPr lang="ru-RU" sz="3200" dirty="0" smtClean="0"/>
              <a:t> </a:t>
            </a:r>
            <a:r>
              <a:rPr lang="ru-RU" sz="3200" dirty="0" err="1" smtClean="0"/>
              <a:t>захворювання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дихальної</a:t>
            </a:r>
            <a:r>
              <a:rPr lang="ru-RU" sz="3200" dirty="0" smtClean="0"/>
              <a:t> </a:t>
            </a:r>
            <a:r>
              <a:rPr lang="ru-RU" sz="3200" dirty="0" err="1" smtClean="0"/>
              <a:t>системи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були</a:t>
            </a:r>
            <a:r>
              <a:rPr lang="ru-RU" sz="3200" dirty="0" smtClean="0"/>
              <a:t> </a:t>
            </a:r>
            <a:r>
              <a:rPr lang="ru-RU" sz="3200" dirty="0" err="1" smtClean="0"/>
              <a:t>об’єднані</a:t>
            </a:r>
            <a:r>
              <a:rPr lang="ru-RU" sz="3200" dirty="0" smtClean="0"/>
              <a:t> в </a:t>
            </a:r>
            <a:r>
              <a:rPr lang="ru-RU" sz="3200" dirty="0" err="1" smtClean="0"/>
              <a:t>групу</a:t>
            </a:r>
            <a:r>
              <a:rPr lang="ru-RU" sz="3200" dirty="0" smtClean="0"/>
              <a:t> </a:t>
            </a:r>
            <a:r>
              <a:rPr lang="ru-RU" sz="3200" i="1" dirty="0" smtClean="0"/>
              <a:t>ГРВІ </a:t>
            </a:r>
            <a:r>
              <a:rPr lang="ru-RU" sz="3200" dirty="0" smtClean="0"/>
              <a:t>— </a:t>
            </a:r>
            <a:r>
              <a:rPr lang="ru-RU" sz="3200" dirty="0" err="1" smtClean="0"/>
              <a:t>гострих</a:t>
            </a:r>
            <a:r>
              <a:rPr lang="ru-RU" sz="3200" dirty="0" smtClean="0"/>
              <a:t> </a:t>
            </a:r>
            <a:r>
              <a:rPr lang="ru-RU" sz="3200" dirty="0" err="1" smtClean="0"/>
              <a:t>респіраторних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вірусних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інфекцій</a:t>
            </a:r>
            <a:r>
              <a:rPr lang="ru-RU" sz="3200" dirty="0" smtClean="0"/>
              <a:t>. З </a:t>
            </a:r>
            <a:r>
              <a:rPr lang="ru-RU" sz="3200" dirty="0" err="1" smtClean="0"/>
              <a:t>цієї</a:t>
            </a:r>
            <a:r>
              <a:rPr lang="ru-RU" sz="3200" dirty="0" smtClean="0"/>
              <a:t> ж причини точно </a:t>
            </a:r>
            <a:r>
              <a:rPr lang="ru-RU" sz="3200" dirty="0" err="1" smtClean="0"/>
              <a:t>встановити</a:t>
            </a:r>
            <a:r>
              <a:rPr lang="ru-RU" sz="3200" dirty="0" smtClean="0"/>
              <a:t>, </a:t>
            </a:r>
            <a:r>
              <a:rPr lang="ru-RU" sz="3200" dirty="0" err="1" smtClean="0"/>
              <a:t>який</a:t>
            </a:r>
            <a:r>
              <a:rPr lang="ru-RU" sz="3200" dirty="0" smtClean="0"/>
              <a:t> </a:t>
            </a:r>
            <a:r>
              <a:rPr lang="ru-RU" sz="3200" dirty="0" err="1" smtClean="0"/>
              <a:t>саме</a:t>
            </a:r>
            <a:r>
              <a:rPr lang="ru-RU" sz="3200" dirty="0" smtClean="0"/>
              <a:t> </a:t>
            </a:r>
            <a:r>
              <a:rPr lang="ru-RU" sz="3200" dirty="0" err="1" smtClean="0"/>
              <a:t>збудник</a:t>
            </a:r>
            <a:r>
              <a:rPr lang="ru-RU" sz="3200" dirty="0" smtClean="0"/>
              <a:t> став причиною конкретного </a:t>
            </a:r>
            <a:r>
              <a:rPr lang="ru-RU" sz="3200" dirty="0" err="1" smtClean="0"/>
              <a:t>випадку</a:t>
            </a:r>
            <a:r>
              <a:rPr lang="ru-RU" sz="3200" dirty="0" smtClean="0"/>
              <a:t> </a:t>
            </a:r>
            <a:r>
              <a:rPr lang="ru-RU" sz="3200" dirty="0" err="1" smtClean="0"/>
              <a:t>хвороби</a:t>
            </a:r>
            <a:r>
              <a:rPr lang="ru-RU" sz="3200" dirty="0" smtClean="0"/>
              <a:t>, </a:t>
            </a:r>
            <a:r>
              <a:rPr lang="ru-RU" sz="3200" dirty="0" err="1" smtClean="0"/>
              <a:t>опираючись</a:t>
            </a:r>
            <a:r>
              <a:rPr lang="ru-RU" sz="3200" dirty="0" smtClean="0"/>
              <a:t> </a:t>
            </a:r>
            <a:r>
              <a:rPr lang="ru-RU" sz="3200" dirty="0" err="1" smtClean="0"/>
              <a:t>лише</a:t>
            </a:r>
            <a:r>
              <a:rPr lang="ru-RU" sz="3200" dirty="0" smtClean="0"/>
              <a:t> на </a:t>
            </a:r>
            <a:r>
              <a:rPr lang="ru-RU" sz="3200" dirty="0" err="1" smtClean="0"/>
              <a:t>дані</a:t>
            </a:r>
            <a:r>
              <a:rPr lang="ru-RU" sz="3200" dirty="0" smtClean="0"/>
              <a:t> </a:t>
            </a:r>
            <a:r>
              <a:rPr lang="ru-RU" sz="3200" dirty="0" err="1" smtClean="0"/>
              <a:t>огляду</a:t>
            </a:r>
            <a:r>
              <a:rPr lang="ru-RU" sz="3200" dirty="0" smtClean="0"/>
              <a:t> хворого, </a:t>
            </a:r>
            <a:r>
              <a:rPr lang="ru-RU" sz="3200" dirty="0" err="1" smtClean="0"/>
              <a:t>неможливо</a:t>
            </a:r>
            <a:r>
              <a:rPr lang="ru-RU" sz="3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5429256" cy="635795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Епідемічне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людей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віруси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три </a:t>
            </a:r>
            <a:r>
              <a:rPr lang="ru-RU" dirty="0" err="1" smtClean="0"/>
              <a:t>підтипи</a:t>
            </a:r>
            <a:r>
              <a:rPr lang="ru-RU" dirty="0" smtClean="0"/>
              <a:t> </a:t>
            </a:r>
            <a:r>
              <a:rPr lang="smn-FI" dirty="0" smtClean="0"/>
              <a:t>HA (H1, H2, H3) </a:t>
            </a:r>
            <a:r>
              <a:rPr lang="ru-RU" dirty="0" err="1" smtClean="0"/>
              <a:t>і</a:t>
            </a:r>
            <a:r>
              <a:rPr lang="ru-RU" dirty="0" smtClean="0"/>
              <a:t> два </a:t>
            </a:r>
            <a:r>
              <a:rPr lang="ru-RU" dirty="0" err="1" smtClean="0"/>
              <a:t>підтипи</a:t>
            </a:r>
            <a:r>
              <a:rPr lang="ru-RU" dirty="0" smtClean="0"/>
              <a:t> </a:t>
            </a:r>
            <a:r>
              <a:rPr lang="smn-FI" dirty="0" smtClean="0"/>
              <a:t>NA (N1, N2).</a:t>
            </a:r>
            <a:r>
              <a:rPr lang="uk-UA" dirty="0" smtClean="0"/>
              <a:t> </a:t>
            </a:r>
          </a:p>
          <a:p>
            <a:r>
              <a:rPr lang="ru-RU" dirty="0" err="1" smtClean="0"/>
              <a:t>Вірус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сферичну</a:t>
            </a:r>
            <a:r>
              <a:rPr lang="ru-RU" dirty="0" smtClean="0"/>
              <a:t> форму </a:t>
            </a:r>
            <a:r>
              <a:rPr lang="ru-RU" dirty="0" err="1" smtClean="0"/>
              <a:t>діаметром</a:t>
            </a:r>
            <a:r>
              <a:rPr lang="ru-RU" dirty="0" smtClean="0"/>
              <a:t> 80–120 нм, в </a:t>
            </a:r>
            <a:r>
              <a:rPr lang="ru-RU" dirty="0" err="1" smtClean="0"/>
              <a:t>центрі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</a:t>
            </a:r>
            <a:r>
              <a:rPr lang="ru-RU" dirty="0" err="1" smtClean="0"/>
              <a:t>РНК-фрагменти</a:t>
            </a:r>
            <a:r>
              <a:rPr lang="ru-RU" dirty="0" smtClean="0"/>
              <a:t>, </a:t>
            </a:r>
            <a:r>
              <a:rPr lang="ru-RU" dirty="0" err="1" smtClean="0"/>
              <a:t>укладені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ліпопротеїдну</a:t>
            </a:r>
            <a:r>
              <a:rPr lang="ru-RU" dirty="0" smtClean="0"/>
              <a:t> </a:t>
            </a:r>
            <a:r>
              <a:rPr lang="ru-RU" dirty="0" err="1" smtClean="0"/>
              <a:t>оболонку</a:t>
            </a:r>
            <a:r>
              <a:rPr lang="ru-RU" dirty="0" smtClean="0"/>
              <a:t>. На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вірусу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«</a:t>
            </a:r>
            <a:r>
              <a:rPr lang="ru-RU" dirty="0" err="1" smtClean="0"/>
              <a:t>шипів</a:t>
            </a:r>
            <a:r>
              <a:rPr lang="ru-RU" dirty="0" smtClean="0"/>
              <a:t>» </a:t>
            </a:r>
            <a:r>
              <a:rPr lang="ru-RU" dirty="0" err="1" smtClean="0"/>
              <a:t>перебувають</a:t>
            </a:r>
            <a:r>
              <a:rPr lang="ru-RU" dirty="0" smtClean="0"/>
              <a:t> </a:t>
            </a:r>
            <a:r>
              <a:rPr lang="ru-RU" dirty="0" err="1" smtClean="0"/>
              <a:t>антигени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– </a:t>
            </a:r>
            <a:r>
              <a:rPr lang="ru-RU" dirty="0" err="1" smtClean="0"/>
              <a:t>гемаглютинін</a:t>
            </a:r>
            <a:r>
              <a:rPr lang="ru-RU" dirty="0" smtClean="0"/>
              <a:t> (</a:t>
            </a:r>
            <a:r>
              <a:rPr lang="smn-FI" dirty="0" smtClean="0"/>
              <a:t>H) </a:t>
            </a:r>
            <a:r>
              <a:rPr lang="ru-RU" dirty="0" smtClean="0"/>
              <a:t>та </a:t>
            </a:r>
            <a:r>
              <a:rPr lang="ru-RU" dirty="0" err="1" smtClean="0"/>
              <a:t>нейрамінідаза</a:t>
            </a:r>
            <a:r>
              <a:rPr lang="ru-RU" dirty="0" smtClean="0"/>
              <a:t> (</a:t>
            </a:r>
            <a:r>
              <a:rPr lang="smn-FI" dirty="0" smtClean="0"/>
              <a:t>N). </a:t>
            </a:r>
            <a:r>
              <a:rPr lang="ru-RU" dirty="0" err="1" smtClean="0"/>
              <a:t>Завдяки</a:t>
            </a:r>
            <a:r>
              <a:rPr lang="ru-RU" dirty="0" smtClean="0"/>
              <a:t> антигенам </a:t>
            </a:r>
            <a:r>
              <a:rPr lang="ru-RU" dirty="0" err="1" smtClean="0"/>
              <a:t>вірус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 </a:t>
            </a:r>
            <a:r>
              <a:rPr lang="ru-RU" dirty="0" err="1" smtClean="0"/>
              <a:t>здатний</a:t>
            </a:r>
            <a:r>
              <a:rPr lang="ru-RU" dirty="0" smtClean="0"/>
              <a:t> </a:t>
            </a:r>
            <a:r>
              <a:rPr lang="ru-RU" dirty="0" err="1" smtClean="0"/>
              <a:t>проникати</a:t>
            </a:r>
            <a:r>
              <a:rPr lang="ru-RU" dirty="0" smtClean="0"/>
              <a:t> в </a:t>
            </a:r>
            <a:r>
              <a:rPr lang="ru-RU" dirty="0" err="1" smtClean="0"/>
              <a:t>людські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, без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неможливе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.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вірус</a:t>
            </a:r>
            <a:r>
              <a:rPr lang="ru-RU" dirty="0" smtClean="0"/>
              <a:t> </a:t>
            </a:r>
            <a:r>
              <a:rPr lang="ru-RU" dirty="0" err="1" smtClean="0"/>
              <a:t>приєднується</a:t>
            </a:r>
            <a:r>
              <a:rPr lang="ru-RU" dirty="0" smtClean="0"/>
              <a:t> до </a:t>
            </a:r>
            <a:r>
              <a:rPr lang="ru-RU" dirty="0" err="1" smtClean="0"/>
              <a:t>клітини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гемаглютиніну</a:t>
            </a:r>
            <a:r>
              <a:rPr lang="ru-RU" dirty="0" smtClean="0"/>
              <a:t>. У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гемаглютинін</a:t>
            </a:r>
            <a:r>
              <a:rPr lang="ru-RU" dirty="0" smtClean="0"/>
              <a:t> </a:t>
            </a:r>
            <a:r>
              <a:rPr lang="ru-RU" dirty="0" err="1" smtClean="0"/>
              <a:t>людський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виробляє</a:t>
            </a:r>
            <a:r>
              <a:rPr lang="ru-RU" dirty="0" smtClean="0"/>
              <a:t> </a:t>
            </a:r>
            <a:r>
              <a:rPr lang="ru-RU" dirty="0" err="1" smtClean="0"/>
              <a:t>антитіла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основу </a:t>
            </a:r>
            <a:r>
              <a:rPr lang="ru-RU" dirty="0" err="1" smtClean="0"/>
              <a:t>імунітету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підтипу</a:t>
            </a:r>
            <a:r>
              <a:rPr lang="ru-RU" dirty="0" smtClean="0"/>
              <a:t> </a:t>
            </a:r>
            <a:r>
              <a:rPr lang="ru-RU" dirty="0" err="1" smtClean="0"/>
              <a:t>збудника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. </a:t>
            </a:r>
            <a:r>
              <a:rPr lang="ru-RU" dirty="0" err="1" smtClean="0"/>
              <a:t>Нейрамінідаза</a:t>
            </a:r>
            <a:r>
              <a:rPr lang="ru-RU" dirty="0" smtClean="0"/>
              <a:t>, у свою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dirty="0" err="1" smtClean="0"/>
              <a:t>відповідає</a:t>
            </a:r>
            <a:r>
              <a:rPr lang="ru-RU" dirty="0" smtClean="0"/>
              <a:t> за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вірусу</a:t>
            </a:r>
            <a:r>
              <a:rPr lang="ru-RU" dirty="0" smtClean="0"/>
              <a:t> </a:t>
            </a:r>
            <a:r>
              <a:rPr lang="ru-RU" dirty="0" err="1" smtClean="0"/>
              <a:t>проникати</a:t>
            </a:r>
            <a:r>
              <a:rPr lang="ru-RU" dirty="0" smtClean="0"/>
              <a:t> в </a:t>
            </a:r>
            <a:r>
              <a:rPr lang="ru-RU" dirty="0" err="1" smtClean="0"/>
              <a:t>клітину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виходити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антигени</a:t>
            </a:r>
            <a:r>
              <a:rPr lang="ru-RU" dirty="0" smtClean="0"/>
              <a:t> </a:t>
            </a:r>
            <a:r>
              <a:rPr lang="ru-RU" dirty="0" err="1" smtClean="0"/>
              <a:t>мінливі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штами</a:t>
            </a:r>
            <a:r>
              <a:rPr lang="ru-RU" dirty="0" smtClean="0"/>
              <a:t> одного типу </a:t>
            </a:r>
            <a:r>
              <a:rPr lang="ru-RU" dirty="0" err="1" smtClean="0"/>
              <a:t>вірусу</a:t>
            </a:r>
            <a:r>
              <a:rPr lang="ru-RU" dirty="0" smtClean="0"/>
              <a:t>. </a:t>
            </a:r>
            <a:endParaRPr lang="smn-FI" dirty="0"/>
          </a:p>
        </p:txBody>
      </p:sp>
      <p:pic>
        <p:nvPicPr>
          <p:cNvPr id="4" name="Рисунок 3" descr="160px-Influenza_vir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785794"/>
            <a:ext cx="2928958" cy="42836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00694" y="5500702"/>
            <a:ext cx="3643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Вірус</a:t>
            </a:r>
            <a:r>
              <a:rPr lang="ru-RU" sz="1400" dirty="0" smtClean="0"/>
              <a:t> </a:t>
            </a:r>
            <a:r>
              <a:rPr lang="ru-RU" sz="1400" dirty="0" err="1" smtClean="0"/>
              <a:t>грипу</a:t>
            </a:r>
            <a:r>
              <a:rPr lang="ru-RU" sz="1400" dirty="0" smtClean="0"/>
              <a:t>, модель </a:t>
            </a:r>
            <a:r>
              <a:rPr lang="ru-RU" sz="1400" dirty="0" err="1" smtClean="0"/>
              <a:t>Національного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інституту</a:t>
            </a:r>
            <a:r>
              <a:rPr lang="ru-RU" sz="1400" dirty="0" smtClean="0"/>
              <a:t> </a:t>
            </a:r>
            <a:r>
              <a:rPr lang="ru-RU" sz="1400" dirty="0" err="1" smtClean="0"/>
              <a:t>охорони</a:t>
            </a:r>
            <a:r>
              <a:rPr lang="ru-RU" sz="1400" dirty="0" smtClean="0"/>
              <a:t> </a:t>
            </a:r>
            <a:r>
              <a:rPr lang="ru-RU" sz="1400" dirty="0" err="1" smtClean="0"/>
              <a:t>здоров'я</a:t>
            </a:r>
            <a:r>
              <a:rPr lang="ru-RU" sz="1400" dirty="0" smtClean="0"/>
              <a:t> США</a:t>
            </a:r>
            <a:endParaRPr lang="smn-FI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5043494" cy="1928826"/>
          </a:xfrm>
        </p:spPr>
        <p:txBody>
          <a:bodyPr>
            <a:normAutofit fontScale="90000"/>
          </a:bodyPr>
          <a:lstStyle/>
          <a:p>
            <a:r>
              <a:rPr lang="ru-RU" sz="3100" b="1" dirty="0" err="1" smtClean="0"/>
              <a:t>Кожен</a:t>
            </a:r>
            <a:r>
              <a:rPr lang="ru-RU" sz="3100" b="1" dirty="0" smtClean="0"/>
              <a:t> тип </a:t>
            </a:r>
            <a:r>
              <a:rPr lang="ru-RU" sz="3100" b="1" dirty="0" err="1" smtClean="0"/>
              <a:t>вірусу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грипу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по-своєму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впливає</a:t>
            </a:r>
            <a:r>
              <a:rPr lang="ru-RU" sz="3100" b="1" dirty="0" smtClean="0"/>
              <a:t> на </a:t>
            </a:r>
            <a:r>
              <a:rPr lang="ru-RU" sz="3100" b="1" dirty="0" err="1" smtClean="0"/>
              <a:t>людину</a:t>
            </a:r>
            <a:r>
              <a:rPr lang="ru-RU" sz="3100" b="1" dirty="0" smtClean="0"/>
              <a:t>, </a:t>
            </a:r>
            <a:r>
              <a:rPr lang="ru-RU" sz="3100" b="1" dirty="0" err="1" smtClean="0"/>
              <a:t>викликаючи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захворювання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різної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тяжкості</a:t>
            </a:r>
            <a:r>
              <a:rPr lang="ru-RU" sz="3100" b="1" dirty="0" smtClean="0"/>
              <a:t>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4143380"/>
          </a:xfrm>
        </p:spPr>
        <p:txBody>
          <a:bodyPr>
            <a:noAutofit/>
          </a:bodyPr>
          <a:lstStyle/>
          <a:p>
            <a:r>
              <a:rPr lang="ru-RU" sz="2200" b="1" dirty="0" err="1" smtClean="0"/>
              <a:t>Вірус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грипу</a:t>
            </a:r>
            <a:r>
              <a:rPr lang="ru-RU" sz="2200" b="1" dirty="0" smtClean="0"/>
              <a:t> А</a:t>
            </a:r>
            <a:r>
              <a:rPr lang="ru-RU" sz="2200" dirty="0" smtClean="0"/>
              <a:t> </a:t>
            </a:r>
            <a:r>
              <a:rPr lang="ru-RU" sz="2200" dirty="0" err="1" smtClean="0"/>
              <a:t>викликає</a:t>
            </a:r>
            <a:r>
              <a:rPr lang="ru-RU" sz="2200" dirty="0" smtClean="0"/>
              <a:t> </a:t>
            </a:r>
            <a:r>
              <a:rPr lang="ru-RU" sz="2200" dirty="0" err="1" smtClean="0"/>
              <a:t>захворювання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середньої</a:t>
            </a:r>
            <a:r>
              <a:rPr lang="ru-RU" sz="2200" dirty="0" smtClean="0"/>
              <a:t> </a:t>
            </a:r>
            <a:r>
              <a:rPr lang="ru-RU" sz="2200" dirty="0" err="1" smtClean="0"/>
              <a:t>або</a:t>
            </a:r>
            <a:r>
              <a:rPr lang="ru-RU" sz="2200" dirty="0" smtClean="0"/>
              <a:t> </a:t>
            </a:r>
            <a:r>
              <a:rPr lang="ru-RU" sz="2200" dirty="0" err="1" smtClean="0"/>
              <a:t>сильної</a:t>
            </a:r>
            <a:r>
              <a:rPr lang="ru-RU" sz="2200" dirty="0" smtClean="0"/>
              <a:t> </a:t>
            </a:r>
            <a:r>
              <a:rPr lang="ru-RU" sz="2200" dirty="0" err="1" smtClean="0"/>
              <a:t>тяжкості</a:t>
            </a:r>
            <a:r>
              <a:rPr lang="ru-RU" sz="2200" dirty="0" smtClean="0"/>
              <a:t>. </a:t>
            </a:r>
            <a:r>
              <a:rPr lang="ru-RU" sz="2200" dirty="0" err="1" smtClean="0"/>
              <a:t>Він</a:t>
            </a:r>
            <a:r>
              <a:rPr lang="ru-RU" sz="2200" dirty="0" smtClean="0"/>
              <a:t> </a:t>
            </a:r>
            <a:r>
              <a:rPr lang="ru-RU" sz="2200" dirty="0" err="1" smtClean="0"/>
              <a:t>зустрічається</a:t>
            </a:r>
            <a:r>
              <a:rPr lang="ru-RU" sz="2200" dirty="0" smtClean="0"/>
              <a:t> не </a:t>
            </a:r>
            <a:r>
              <a:rPr lang="ru-RU" sz="2200" dirty="0" err="1" smtClean="0"/>
              <a:t>тільки</a:t>
            </a:r>
            <a:r>
              <a:rPr lang="ru-RU" sz="2200" dirty="0" smtClean="0"/>
              <a:t> у людей, а </a:t>
            </a:r>
            <a:r>
              <a:rPr lang="ru-RU" sz="2200" dirty="0" err="1" smtClean="0"/>
              <a:t>й</a:t>
            </a:r>
            <a:r>
              <a:rPr lang="ru-RU" sz="2200" dirty="0" smtClean="0"/>
              <a:t> у </a:t>
            </a:r>
            <a:r>
              <a:rPr lang="ru-RU" sz="2200" dirty="0" err="1" smtClean="0"/>
              <a:t>деяких</a:t>
            </a:r>
            <a:r>
              <a:rPr lang="ru-RU" sz="2200" dirty="0" smtClean="0"/>
              <a:t> </a:t>
            </a:r>
            <a:r>
              <a:rPr lang="ru-RU" sz="2200" dirty="0" err="1" smtClean="0"/>
              <a:t>тварин</a:t>
            </a:r>
            <a:r>
              <a:rPr lang="ru-RU" sz="2200" dirty="0" smtClean="0"/>
              <a:t> (птахи, </a:t>
            </a:r>
            <a:r>
              <a:rPr lang="ru-RU" sz="2200" dirty="0" err="1" smtClean="0"/>
              <a:t>свині</a:t>
            </a:r>
            <a:r>
              <a:rPr lang="ru-RU" sz="2200" dirty="0" smtClean="0"/>
              <a:t>, </a:t>
            </a:r>
            <a:r>
              <a:rPr lang="ru-RU" sz="2200" dirty="0" err="1" smtClean="0"/>
              <a:t>коні</a:t>
            </a:r>
            <a:r>
              <a:rPr lang="ru-RU" sz="2200" dirty="0" smtClean="0"/>
              <a:t>). </a:t>
            </a:r>
            <a:r>
              <a:rPr lang="ru-RU" sz="2200" dirty="0" err="1" smtClean="0"/>
              <a:t>Віруси</a:t>
            </a:r>
            <a:r>
              <a:rPr lang="ru-RU" sz="2200" dirty="0" smtClean="0"/>
              <a:t> </a:t>
            </a:r>
            <a:r>
              <a:rPr lang="ru-RU" sz="2200" dirty="0" err="1" smtClean="0"/>
              <a:t>грипу</a:t>
            </a:r>
            <a:r>
              <a:rPr lang="ru-RU" sz="2200" dirty="0" smtClean="0"/>
              <a:t> А – </a:t>
            </a:r>
            <a:r>
              <a:rPr lang="ru-RU" sz="2200" dirty="0" err="1" smtClean="0"/>
              <a:t>найбільш</a:t>
            </a:r>
            <a:r>
              <a:rPr lang="ru-RU" sz="2200" dirty="0" smtClean="0"/>
              <a:t> </a:t>
            </a:r>
            <a:r>
              <a:rPr lang="ru-RU" sz="2200" dirty="0" err="1" smtClean="0"/>
              <a:t>мінливі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усіх</a:t>
            </a:r>
            <a:r>
              <a:rPr lang="ru-RU" sz="2200" dirty="0" smtClean="0"/>
              <a:t> </a:t>
            </a:r>
            <a:r>
              <a:rPr lang="ru-RU" sz="2200" dirty="0" err="1" smtClean="0"/>
              <a:t>типів</a:t>
            </a:r>
            <a:r>
              <a:rPr lang="ru-RU" sz="2200" dirty="0" smtClean="0"/>
              <a:t> </a:t>
            </a:r>
            <a:r>
              <a:rPr lang="ru-RU" sz="2200" dirty="0" err="1" smtClean="0"/>
              <a:t>вірусів</a:t>
            </a:r>
            <a:r>
              <a:rPr lang="ru-RU" sz="2200" dirty="0" smtClean="0"/>
              <a:t> </a:t>
            </a:r>
            <a:r>
              <a:rPr lang="ru-RU" sz="2200" dirty="0" err="1" smtClean="0"/>
              <a:t>грипу</a:t>
            </a:r>
            <a:r>
              <a:rPr lang="ru-RU" sz="2200" dirty="0" smtClean="0"/>
              <a:t>. Через це вони стали причиною </a:t>
            </a:r>
            <a:r>
              <a:rPr lang="ru-RU" sz="2200" dirty="0" err="1" smtClean="0"/>
              <a:t>всіх</a:t>
            </a:r>
            <a:r>
              <a:rPr lang="ru-RU" sz="2200" dirty="0" smtClean="0"/>
              <a:t> </a:t>
            </a:r>
            <a:r>
              <a:rPr lang="ru-RU" sz="2200" dirty="0" err="1" smtClean="0"/>
              <a:t>пандемій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тяжких </a:t>
            </a:r>
            <a:r>
              <a:rPr lang="ru-RU" sz="2200" dirty="0" err="1" smtClean="0"/>
              <a:t>епідемій</a:t>
            </a:r>
            <a:r>
              <a:rPr lang="ru-RU" sz="2200" dirty="0" smtClean="0"/>
              <a:t> в </a:t>
            </a:r>
            <a:r>
              <a:rPr lang="ru-RU" sz="2200" dirty="0" err="1" smtClean="0"/>
              <a:t>історії</a:t>
            </a:r>
            <a:r>
              <a:rPr lang="ru-RU" sz="2200" dirty="0" smtClean="0"/>
              <a:t> </a:t>
            </a:r>
            <a:r>
              <a:rPr lang="ru-RU" sz="2200" dirty="0" err="1" smtClean="0"/>
              <a:t>людства</a:t>
            </a:r>
            <a:r>
              <a:rPr lang="ru-RU" sz="2200" dirty="0" smtClean="0"/>
              <a:t>. </a:t>
            </a:r>
            <a:r>
              <a:rPr lang="ru-RU" sz="2200" dirty="0" err="1" smtClean="0"/>
              <a:t>Довгий</a:t>
            </a:r>
            <a:r>
              <a:rPr lang="ru-RU" sz="2200" dirty="0" smtClean="0"/>
              <a:t> час </a:t>
            </a:r>
            <a:r>
              <a:rPr lang="ru-RU" sz="2200" dirty="0" err="1" smtClean="0"/>
              <a:t>вірус</a:t>
            </a:r>
            <a:r>
              <a:rPr lang="ru-RU" sz="2200" dirty="0" smtClean="0"/>
              <a:t> А </a:t>
            </a:r>
            <a:r>
              <a:rPr lang="ru-RU" sz="2200" dirty="0" err="1" smtClean="0"/>
              <a:t>вважався</a:t>
            </a:r>
            <a:r>
              <a:rPr lang="ru-RU" sz="2200" dirty="0" smtClean="0"/>
              <a:t> </a:t>
            </a:r>
            <a:r>
              <a:rPr lang="ru-RU" sz="2200" dirty="0" err="1" smtClean="0"/>
              <a:t>видоспецифічним</a:t>
            </a:r>
            <a:r>
              <a:rPr lang="ru-RU" sz="2200" dirty="0" smtClean="0"/>
              <a:t> (</a:t>
            </a:r>
            <a:r>
              <a:rPr lang="ru-RU" sz="2200" dirty="0" err="1" smtClean="0"/>
              <a:t>що</a:t>
            </a:r>
            <a:r>
              <a:rPr lang="ru-RU" sz="2200" dirty="0" smtClean="0"/>
              <a:t> не </a:t>
            </a:r>
            <a:r>
              <a:rPr lang="ru-RU" sz="2200" dirty="0" err="1" smtClean="0"/>
              <a:t>передається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від</a:t>
            </a:r>
            <a:r>
              <a:rPr lang="ru-RU" sz="2200" dirty="0" smtClean="0"/>
              <a:t> одного </a:t>
            </a:r>
            <a:r>
              <a:rPr lang="ru-RU" sz="2200" dirty="0" err="1" smtClean="0"/>
              <a:t>біологічного</a:t>
            </a:r>
            <a:r>
              <a:rPr lang="ru-RU" sz="2200" dirty="0" smtClean="0"/>
              <a:t> виду до </a:t>
            </a:r>
            <a:r>
              <a:rPr lang="ru-RU" sz="2200" dirty="0" err="1" smtClean="0"/>
              <a:t>іншого</a:t>
            </a:r>
            <a:r>
              <a:rPr lang="ru-RU" sz="2200" dirty="0" smtClean="0"/>
              <a:t>, </a:t>
            </a:r>
            <a:r>
              <a:rPr lang="ru-RU" sz="2200" dirty="0" err="1" smtClean="0"/>
              <a:t>наприклад</a:t>
            </a:r>
            <a:r>
              <a:rPr lang="ru-RU" sz="2200" dirty="0" smtClean="0"/>
              <a:t>, </a:t>
            </a:r>
            <a:r>
              <a:rPr lang="ru-RU" sz="2200" dirty="0" err="1" smtClean="0"/>
              <a:t>від</a:t>
            </a:r>
            <a:r>
              <a:rPr lang="ru-RU" sz="2200" dirty="0" smtClean="0"/>
              <a:t> </a:t>
            </a:r>
            <a:r>
              <a:rPr lang="ru-RU" sz="2200" dirty="0" err="1" smtClean="0"/>
              <a:t>тварини</a:t>
            </a:r>
            <a:r>
              <a:rPr lang="ru-RU" sz="2200" dirty="0" smtClean="0"/>
              <a:t> </a:t>
            </a:r>
            <a:r>
              <a:rPr lang="ru-RU" sz="2200" dirty="0" err="1" smtClean="0"/>
              <a:t>до</a:t>
            </a:r>
            <a:r>
              <a:rPr lang="ru-RU" sz="2200" dirty="0" smtClean="0"/>
              <a:t> </a:t>
            </a:r>
            <a:r>
              <a:rPr lang="ru-RU" sz="2200" dirty="0" err="1" smtClean="0"/>
              <a:t>людини</a:t>
            </a:r>
            <a:r>
              <a:rPr lang="ru-RU" sz="2200" dirty="0" smtClean="0"/>
              <a:t>). </a:t>
            </a:r>
            <a:r>
              <a:rPr lang="ru-RU" sz="2200" dirty="0" err="1" smtClean="0"/>
              <a:t>Проте</a:t>
            </a:r>
            <a:r>
              <a:rPr lang="ru-RU" sz="2200" dirty="0" smtClean="0"/>
              <a:t> в 1997 </a:t>
            </a:r>
            <a:r>
              <a:rPr lang="ru-RU" sz="2200" dirty="0" err="1" smtClean="0"/>
              <a:t>виникла</a:t>
            </a:r>
            <a:r>
              <a:rPr lang="ru-RU" sz="2200" dirty="0" smtClean="0"/>
              <a:t> </a:t>
            </a:r>
            <a:r>
              <a:rPr lang="ru-RU" sz="2200" dirty="0" err="1" smtClean="0"/>
              <a:t>епідемія</a:t>
            </a:r>
            <a:r>
              <a:rPr lang="ru-RU" sz="2200" dirty="0" smtClean="0"/>
              <a:t> «</a:t>
            </a:r>
            <a:r>
              <a:rPr lang="ru-RU" sz="2200" dirty="0" err="1" smtClean="0"/>
              <a:t>пташиного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грипу</a:t>
            </a:r>
            <a:r>
              <a:rPr lang="ru-RU" sz="2200" dirty="0" smtClean="0"/>
              <a:t>» в </a:t>
            </a:r>
            <a:r>
              <a:rPr lang="ru-RU" sz="2200" dirty="0" err="1" smtClean="0"/>
              <a:t>Гонконзі</a:t>
            </a:r>
            <a:r>
              <a:rPr lang="ru-RU" sz="2200" dirty="0" smtClean="0"/>
              <a:t>, </a:t>
            </a:r>
            <a:r>
              <a:rPr lang="ru-RU" sz="2200" dirty="0" err="1" smtClean="0"/>
              <a:t>під</a:t>
            </a:r>
            <a:r>
              <a:rPr lang="ru-RU" sz="2200" dirty="0" smtClean="0"/>
              <a:t> час </a:t>
            </a:r>
            <a:r>
              <a:rPr lang="ru-RU" sz="2200" dirty="0" err="1" smtClean="0"/>
              <a:t>якої</a:t>
            </a:r>
            <a:r>
              <a:rPr lang="ru-RU" sz="2200" dirty="0" smtClean="0"/>
              <a:t> </a:t>
            </a:r>
            <a:r>
              <a:rPr lang="ru-RU" sz="2200" dirty="0" err="1" smtClean="0"/>
              <a:t>були</a:t>
            </a:r>
            <a:r>
              <a:rPr lang="ru-RU" sz="2200" dirty="0" smtClean="0"/>
              <a:t> </a:t>
            </a:r>
            <a:r>
              <a:rPr lang="ru-RU" sz="2200" dirty="0" err="1" smtClean="0"/>
              <a:t>зафіксовані</a:t>
            </a:r>
            <a:r>
              <a:rPr lang="ru-RU" sz="2200" dirty="0" smtClean="0"/>
              <a:t> </a:t>
            </a:r>
            <a:r>
              <a:rPr lang="ru-RU" sz="2200" dirty="0" err="1" smtClean="0"/>
              <a:t>випадки</a:t>
            </a:r>
            <a:r>
              <a:rPr lang="ru-RU" sz="2200" dirty="0" smtClean="0"/>
              <a:t> </a:t>
            </a:r>
            <a:r>
              <a:rPr lang="ru-RU" sz="2200" dirty="0" err="1" smtClean="0"/>
              <a:t>зараження</a:t>
            </a:r>
            <a:r>
              <a:rPr lang="ru-RU" sz="2200" dirty="0" smtClean="0"/>
              <a:t> людей </a:t>
            </a:r>
            <a:r>
              <a:rPr lang="ru-RU" sz="2200" dirty="0" err="1" smtClean="0"/>
              <a:t>від</a:t>
            </a:r>
            <a:r>
              <a:rPr lang="ru-RU" sz="2200" dirty="0" smtClean="0"/>
              <a:t> </a:t>
            </a:r>
            <a:r>
              <a:rPr lang="ru-RU" sz="2200" dirty="0" err="1" smtClean="0"/>
              <a:t>птахів</a:t>
            </a:r>
            <a:r>
              <a:rPr lang="ru-RU" sz="2200" dirty="0" smtClean="0"/>
              <a:t>. </a:t>
            </a:r>
            <a:endParaRPr lang="smn-FI" sz="2200" dirty="0"/>
          </a:p>
        </p:txBody>
      </p:sp>
      <p:pic>
        <p:nvPicPr>
          <p:cNvPr id="4" name="Рисунок 3" descr="мвпе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714356"/>
            <a:ext cx="2571768" cy="21027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Є </a:t>
            </a:r>
            <a:r>
              <a:rPr lang="ru-RU" sz="2000" b="1" dirty="0" err="1" smtClean="0"/>
              <a:t>декілька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різновидностей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вірусу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грипу</a:t>
            </a:r>
            <a:r>
              <a:rPr lang="ru-RU" sz="2000" b="1" dirty="0" smtClean="0"/>
              <a:t> А </a:t>
            </a:r>
            <a:r>
              <a:rPr lang="ru-RU" sz="2000" b="1" dirty="0" err="1" smtClean="0"/>
              <a:t>розділених</a:t>
            </a:r>
            <a:r>
              <a:rPr lang="ru-RU" sz="2000" b="1" dirty="0" smtClean="0"/>
              <a:t> на </a:t>
            </a:r>
            <a:r>
              <a:rPr lang="ru-RU" sz="2000" b="1" dirty="0" err="1" smtClean="0"/>
              <a:t>різні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серотипи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основі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антитіл</a:t>
            </a:r>
            <a:r>
              <a:rPr lang="ru-RU" sz="2000" b="1" dirty="0" smtClean="0"/>
              <a:t> до </a:t>
            </a:r>
            <a:r>
              <a:rPr lang="ru-RU" sz="2000" b="1" dirty="0" err="1" smtClean="0"/>
              <a:t>цих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вірусів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Серотипи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які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були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виявлені</a:t>
            </a:r>
            <a:r>
              <a:rPr lang="ru-RU" sz="2000" b="1" dirty="0" smtClean="0"/>
              <a:t> в людей, </a:t>
            </a:r>
            <a:r>
              <a:rPr lang="ru-RU" sz="2000" b="1" dirty="0" err="1" smtClean="0"/>
              <a:t>впорядковані</a:t>
            </a:r>
            <a:r>
              <a:rPr lang="ru-RU" sz="2000" b="1" dirty="0" smtClean="0"/>
              <a:t> за </a:t>
            </a:r>
            <a:r>
              <a:rPr lang="ru-RU" sz="2000" b="1" dirty="0" err="1" smtClean="0"/>
              <a:t>кількістю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відомих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людських</a:t>
            </a:r>
            <a:r>
              <a:rPr lang="ru-RU" sz="2000" b="1" dirty="0" smtClean="0"/>
              <a:t> смертей </a:t>
            </a:r>
            <a:r>
              <a:rPr lang="ru-RU" sz="2000" b="1" dirty="0" err="1" smtClean="0"/>
              <a:t>під</a:t>
            </a:r>
            <a:r>
              <a:rPr lang="ru-RU" sz="2000" b="1" dirty="0" smtClean="0"/>
              <a:t> час </a:t>
            </a:r>
            <a:r>
              <a:rPr lang="ru-RU" sz="2000" b="1" dirty="0" err="1" smtClean="0"/>
              <a:t>пандемії</a:t>
            </a:r>
            <a:r>
              <a:rPr lang="ru-RU" sz="2000" b="1" dirty="0" smtClean="0"/>
              <a:t>, є:</a:t>
            </a:r>
            <a:endParaRPr lang="smn-FI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H1N1,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спричинив</a:t>
            </a:r>
            <a:r>
              <a:rPr lang="ru-RU" sz="2400" dirty="0" smtClean="0"/>
              <a:t> </a:t>
            </a:r>
            <a:r>
              <a:rPr lang="ru-RU" sz="2400" dirty="0" err="1" smtClean="0"/>
              <a:t>Іспанський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грип</a:t>
            </a:r>
            <a:r>
              <a:rPr lang="ru-RU" sz="2400" dirty="0" smtClean="0"/>
              <a:t> в 1918 та Свинячий </a:t>
            </a:r>
            <a:r>
              <a:rPr lang="ru-RU" sz="2400" dirty="0" err="1" smtClean="0"/>
              <a:t>грип</a:t>
            </a:r>
            <a:r>
              <a:rPr lang="ru-RU" sz="2400" dirty="0" smtClean="0"/>
              <a:t> в 2009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H2N2,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спричинив</a:t>
            </a:r>
            <a:r>
              <a:rPr lang="ru-RU" sz="2400" dirty="0" smtClean="0"/>
              <a:t> </a:t>
            </a:r>
            <a:r>
              <a:rPr lang="ru-RU" sz="2400" dirty="0" err="1" smtClean="0"/>
              <a:t>Азійський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грип</a:t>
            </a:r>
            <a:r>
              <a:rPr lang="ru-RU" sz="2400" dirty="0" smtClean="0"/>
              <a:t> в 1957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H3N2,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спричинив</a:t>
            </a:r>
            <a:r>
              <a:rPr lang="ru-RU" sz="2400" dirty="0" smtClean="0"/>
              <a:t> </a:t>
            </a:r>
            <a:r>
              <a:rPr lang="ru-RU" sz="2400" dirty="0" err="1" smtClean="0"/>
              <a:t>Гонконгівський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грип</a:t>
            </a:r>
            <a:r>
              <a:rPr lang="ru-RU" sz="2400" dirty="0" smtClean="0"/>
              <a:t> в 1968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H5N1,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спричинив</a:t>
            </a:r>
            <a:r>
              <a:rPr lang="ru-RU" sz="2400" dirty="0" smtClean="0"/>
              <a:t> </a:t>
            </a:r>
            <a:r>
              <a:rPr lang="ru-RU" sz="2400" dirty="0" err="1" smtClean="0"/>
              <a:t>Пташиний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грип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H7N7,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незвичайний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зоонозний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потенціал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H1N2, </a:t>
            </a:r>
            <a:r>
              <a:rPr lang="ru-RU" sz="2400" dirty="0" err="1" smtClean="0"/>
              <a:t>ендемічний</a:t>
            </a:r>
            <a:r>
              <a:rPr lang="ru-RU" sz="2400" dirty="0" smtClean="0"/>
              <a:t> у людей, свиней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птиці</a:t>
            </a:r>
            <a:r>
              <a:rPr lang="ru-RU" sz="2400" dirty="0" smtClean="0"/>
              <a:t>.</a:t>
            </a:r>
          </a:p>
          <a:p>
            <a:r>
              <a:rPr lang="smn-FI" sz="2400" dirty="0" smtClean="0"/>
              <a:t>H9N2</a:t>
            </a:r>
            <a:endParaRPr lang="uk-UA" sz="2400" dirty="0" smtClean="0"/>
          </a:p>
          <a:p>
            <a:r>
              <a:rPr lang="smn-FI" sz="2400" dirty="0" smtClean="0"/>
              <a:t>H7N2</a:t>
            </a:r>
            <a:endParaRPr lang="uk-UA" sz="2400" dirty="0" smtClean="0"/>
          </a:p>
          <a:p>
            <a:r>
              <a:rPr lang="smn-FI" sz="2400" dirty="0" smtClean="0"/>
              <a:t>H7N3</a:t>
            </a:r>
            <a:endParaRPr lang="uk-UA" sz="2400" dirty="0" smtClean="0"/>
          </a:p>
          <a:p>
            <a:r>
              <a:rPr lang="smn-FI" sz="2400" dirty="0" smtClean="0"/>
              <a:t>H10N7</a:t>
            </a:r>
            <a:endParaRPr lang="smn-FI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Вірус</a:t>
            </a:r>
            <a:r>
              <a:rPr lang="ru-RU" b="1" dirty="0" smtClean="0"/>
              <a:t> </a:t>
            </a:r>
            <a:r>
              <a:rPr lang="ru-RU" b="1" dirty="0" err="1" smtClean="0"/>
              <a:t>грипу</a:t>
            </a:r>
            <a:r>
              <a:rPr lang="ru-RU" b="1" dirty="0" smtClean="0"/>
              <a:t> В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здатний</a:t>
            </a:r>
            <a:r>
              <a:rPr lang="ru-RU" dirty="0" smtClean="0"/>
              <a:t> </a:t>
            </a:r>
            <a:r>
              <a:rPr lang="ru-RU" dirty="0" err="1" smtClean="0"/>
              <a:t>змінювати</a:t>
            </a:r>
            <a:r>
              <a:rPr lang="ru-RU" dirty="0" smtClean="0"/>
              <a:t> свою </a:t>
            </a:r>
            <a:r>
              <a:rPr lang="ru-RU" dirty="0" err="1" smtClean="0"/>
              <a:t>антигенну</a:t>
            </a:r>
            <a:r>
              <a:rPr lang="ru-RU" dirty="0" smtClean="0"/>
              <a:t> структуру, </a:t>
            </a:r>
            <a:r>
              <a:rPr lang="ru-RU" dirty="0" err="1" smtClean="0"/>
              <a:t>однак</a:t>
            </a:r>
            <a:r>
              <a:rPr lang="ru-RU" dirty="0" smtClean="0"/>
              <a:t> у </a:t>
            </a:r>
            <a:r>
              <a:rPr lang="ru-RU" dirty="0" err="1" smtClean="0"/>
              <a:t>меншому</a:t>
            </a:r>
            <a:r>
              <a:rPr lang="ru-RU" dirty="0" smtClean="0"/>
              <a:t> </a:t>
            </a:r>
            <a:r>
              <a:rPr lang="ru-RU" dirty="0" err="1" smtClean="0"/>
              <a:t>ступені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вірус</a:t>
            </a:r>
            <a:r>
              <a:rPr lang="ru-RU" dirty="0" smtClean="0"/>
              <a:t> типу А. </a:t>
            </a:r>
            <a:r>
              <a:rPr lang="ru-RU" dirty="0" err="1" smtClean="0"/>
              <a:t>Віруси</a:t>
            </a:r>
            <a:r>
              <a:rPr lang="ru-RU" dirty="0" smtClean="0"/>
              <a:t> типу В не </a:t>
            </a:r>
            <a:r>
              <a:rPr lang="ru-RU" dirty="0" err="1" smtClean="0"/>
              <a:t>викликають</a:t>
            </a:r>
            <a:r>
              <a:rPr lang="ru-RU" dirty="0" smtClean="0"/>
              <a:t> </a:t>
            </a:r>
            <a:r>
              <a:rPr lang="ru-RU" dirty="0" err="1" smtClean="0"/>
              <a:t>пандемії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причиною </a:t>
            </a:r>
            <a:r>
              <a:rPr lang="ru-RU" dirty="0" err="1" smtClean="0"/>
              <a:t>локальних</a:t>
            </a:r>
            <a:r>
              <a:rPr lang="ru-RU" dirty="0" smtClean="0"/>
              <a:t> </a:t>
            </a:r>
            <a:r>
              <a:rPr lang="ru-RU" dirty="0" err="1" smtClean="0"/>
              <a:t>спалахів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невеликих </a:t>
            </a:r>
            <a:r>
              <a:rPr lang="ru-RU" dirty="0" err="1" smtClean="0"/>
              <a:t>епідемій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, </a:t>
            </a:r>
            <a:r>
              <a:rPr lang="ru-RU" dirty="0" err="1" smtClean="0"/>
              <a:t>найчастіше</a:t>
            </a:r>
            <a:r>
              <a:rPr lang="ru-RU" dirty="0" smtClean="0"/>
              <a:t> у </a:t>
            </a:r>
            <a:r>
              <a:rPr lang="ru-RU" dirty="0" err="1" smtClean="0"/>
              <a:t>дітей</a:t>
            </a:r>
            <a:r>
              <a:rPr lang="ru-RU" dirty="0" smtClean="0"/>
              <a:t>. Цей тип </a:t>
            </a:r>
            <a:r>
              <a:rPr lang="ru-RU" dirty="0" err="1" smtClean="0"/>
              <a:t>вірусу</a:t>
            </a:r>
            <a:r>
              <a:rPr lang="ru-RU" dirty="0" smtClean="0"/>
              <a:t> </a:t>
            </a:r>
            <a:r>
              <a:rPr lang="ru-RU" dirty="0" err="1" smtClean="0"/>
              <a:t>вражає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людей.</a:t>
            </a:r>
          </a:p>
          <a:p>
            <a:r>
              <a:rPr lang="ru-RU" b="1" dirty="0" err="1" smtClean="0"/>
              <a:t>Вірус</a:t>
            </a:r>
            <a:r>
              <a:rPr lang="ru-RU" b="1" dirty="0" smtClean="0"/>
              <a:t> </a:t>
            </a:r>
            <a:r>
              <a:rPr lang="ru-RU" b="1" dirty="0" err="1" smtClean="0"/>
              <a:t>грипу</a:t>
            </a:r>
            <a:r>
              <a:rPr lang="ru-RU" b="1" dirty="0" smtClean="0"/>
              <a:t> С</a:t>
            </a:r>
            <a:r>
              <a:rPr lang="ru-RU" dirty="0" smtClean="0"/>
              <a:t> </a:t>
            </a:r>
            <a:r>
              <a:rPr lang="ru-RU" dirty="0" err="1" smtClean="0"/>
              <a:t>інфікує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людей.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антигенна</a:t>
            </a:r>
            <a:r>
              <a:rPr lang="ru-RU" dirty="0" smtClean="0"/>
              <a:t> структура не </a:t>
            </a:r>
            <a:r>
              <a:rPr lang="ru-RU" dirty="0" err="1" smtClean="0"/>
              <a:t>схильна</a:t>
            </a:r>
            <a:r>
              <a:rPr lang="ru-RU" dirty="0" smtClean="0"/>
              <a:t> до таких </a:t>
            </a:r>
            <a:r>
              <a:rPr lang="ru-RU" dirty="0" err="1" smtClean="0"/>
              <a:t>змін</a:t>
            </a:r>
            <a:r>
              <a:rPr lang="ru-RU" dirty="0" smtClean="0"/>
              <a:t>, як у </a:t>
            </a:r>
            <a:r>
              <a:rPr lang="ru-RU" dirty="0" err="1" smtClean="0"/>
              <a:t>вірусів</a:t>
            </a:r>
            <a:r>
              <a:rPr lang="ru-RU" dirty="0" smtClean="0"/>
              <a:t> типу А. </a:t>
            </a:r>
            <a:r>
              <a:rPr lang="ru-RU" dirty="0" err="1" smtClean="0"/>
              <a:t>Симптоми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легкі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 не </a:t>
            </a:r>
            <a:r>
              <a:rPr lang="ru-RU" dirty="0" err="1" smtClean="0"/>
              <a:t>проявлятися</a:t>
            </a:r>
            <a:r>
              <a:rPr lang="ru-RU" dirty="0" smtClean="0"/>
              <a:t>. </a:t>
            </a:r>
            <a:r>
              <a:rPr lang="ru-RU" dirty="0" err="1" smtClean="0"/>
              <a:t>Вірус</a:t>
            </a:r>
            <a:r>
              <a:rPr lang="ru-RU" dirty="0" smtClean="0"/>
              <a:t> типу С не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епідемій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серйозних</a:t>
            </a:r>
            <a:r>
              <a:rPr lang="ru-RU" dirty="0" smtClean="0"/>
              <a:t> </a:t>
            </a:r>
            <a:r>
              <a:rPr lang="ru-RU" dirty="0" err="1" smtClean="0"/>
              <a:t>наслідків</a:t>
            </a:r>
            <a:r>
              <a:rPr lang="ru-RU" dirty="0" smtClean="0"/>
              <a:t>. </a:t>
            </a:r>
          </a:p>
          <a:p>
            <a:endParaRPr lang="smn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Кожен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новий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визначений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штам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вірусу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грипу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отримує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індивідуальне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позначення</a:t>
            </a:r>
            <a:r>
              <a:rPr lang="ru-RU" sz="2400" b="1" dirty="0" smtClean="0"/>
              <a:t> по </a:t>
            </a:r>
            <a:r>
              <a:rPr lang="ru-RU" sz="2400" b="1" dirty="0" err="1" smtClean="0"/>
              <a:t>єдиній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класифікації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Наприклад</a:t>
            </a:r>
            <a:r>
              <a:rPr lang="ru-RU" sz="2400" b="1" dirty="0" smtClean="0"/>
              <a:t>, </a:t>
            </a:r>
            <a:r>
              <a:rPr lang="smn-FI" sz="2400" b="1" dirty="0" smtClean="0"/>
              <a:t>A/Moscow/10/99 (H3N2), </a:t>
            </a:r>
            <a:r>
              <a:rPr lang="ru-RU" sz="2400" b="1" dirty="0" smtClean="0"/>
              <a:t>де: </a:t>
            </a:r>
            <a:endParaRPr lang="smn-FI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7"/>
            <a:ext cx="8229600" cy="5072074"/>
          </a:xfrm>
        </p:spPr>
        <p:txBody>
          <a:bodyPr/>
          <a:lstStyle/>
          <a:p>
            <a:r>
              <a:rPr lang="ru-RU" dirty="0" smtClean="0"/>
              <a:t>А – тип </a:t>
            </a:r>
            <a:r>
              <a:rPr lang="ru-RU" dirty="0" err="1" smtClean="0"/>
              <a:t>вірусу</a:t>
            </a:r>
            <a:r>
              <a:rPr lang="ru-RU" dirty="0" smtClean="0"/>
              <a:t>;</a:t>
            </a:r>
          </a:p>
          <a:p>
            <a:r>
              <a:rPr lang="smn-FI" dirty="0" smtClean="0"/>
              <a:t>Moscow – </a:t>
            </a:r>
            <a:r>
              <a:rPr lang="ru-RU" dirty="0" err="1" smtClean="0"/>
              <a:t>географічне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вірусу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10 – номер </a:t>
            </a:r>
            <a:r>
              <a:rPr lang="ru-RU" dirty="0" err="1" smtClean="0"/>
              <a:t>місяця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виявлений</a:t>
            </a:r>
            <a:r>
              <a:rPr lang="ru-RU" dirty="0" smtClean="0"/>
              <a:t> </a:t>
            </a:r>
            <a:r>
              <a:rPr lang="ru-RU" dirty="0" err="1" smtClean="0"/>
              <a:t>вірус</a:t>
            </a:r>
            <a:r>
              <a:rPr lang="ru-RU" dirty="0" smtClean="0"/>
              <a:t> (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– </a:t>
            </a:r>
            <a:r>
              <a:rPr lang="ru-RU" dirty="0" err="1" smtClean="0"/>
              <a:t>жовтень</a:t>
            </a:r>
            <a:r>
              <a:rPr lang="ru-RU" dirty="0" smtClean="0"/>
              <a:t>);</a:t>
            </a:r>
          </a:p>
          <a:p>
            <a:r>
              <a:rPr lang="ru-RU" dirty="0" smtClean="0"/>
              <a:t>99 –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вірусу</a:t>
            </a:r>
            <a:r>
              <a:rPr lang="ru-RU" dirty="0" smtClean="0"/>
              <a:t> – (1999</a:t>
            </a:r>
            <a:r>
              <a:rPr lang="ru-RU" dirty="0" smtClean="0"/>
              <a:t>);</a:t>
            </a:r>
          </a:p>
          <a:p>
            <a:r>
              <a:rPr lang="smn-FI" dirty="0" smtClean="0"/>
              <a:t>H3N2 –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антигенних</a:t>
            </a:r>
            <a:r>
              <a:rPr lang="ru-RU" dirty="0" smtClean="0"/>
              <a:t> </a:t>
            </a:r>
            <a:r>
              <a:rPr lang="ru-RU" dirty="0" err="1" smtClean="0"/>
              <a:t>підтипів</a:t>
            </a:r>
            <a:r>
              <a:rPr lang="ru-RU" dirty="0" smtClean="0"/>
              <a:t>.</a:t>
            </a:r>
            <a:endParaRPr lang="smn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pic>
        <p:nvPicPr>
          <p:cNvPr id="4" name="Содержимое 3" descr="Grypp_ua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50</TotalTime>
  <Words>1087</Words>
  <PresentationFormat>Экран (4:3)</PresentationFormat>
  <Paragraphs>71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Вірус грипу</vt:lpstr>
      <vt:lpstr>Що таке грип і ГРВІ  </vt:lpstr>
      <vt:lpstr> </vt:lpstr>
      <vt:lpstr> </vt:lpstr>
      <vt:lpstr>Кожен тип вірусу грипу по-своєму впливає на людину, викликаючи захворювання різної тяжкості. </vt:lpstr>
      <vt:lpstr>Є декілька різновидностей вірусу грипу А розділених на різні серотипи на основі антитіл до цих вірусів. Серотипи, які були виявлені в людей, впорядковані за кількістю відомих людських смертей під час пандемії, є:</vt:lpstr>
      <vt:lpstr> </vt:lpstr>
      <vt:lpstr>Кожен новий визначений штам вірусу грипу отримує індивідуальне позначення по єдиній класифікації. Наприклад, A/Moscow/10/99 (H3N2), де: </vt:lpstr>
      <vt:lpstr> </vt:lpstr>
      <vt:lpstr> </vt:lpstr>
      <vt:lpstr>Епідеміологія</vt:lpstr>
      <vt:lpstr>  </vt:lpstr>
      <vt:lpstr>Патогенез </vt:lpstr>
      <vt:lpstr>Симптоматика </vt:lpstr>
      <vt:lpstr>Симптоми, що вимагають термінової госпіталізаці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Вірус грипу</dc:title>
  <cp:lastModifiedBy>Богдана</cp:lastModifiedBy>
  <cp:revision>29</cp:revision>
  <dcterms:modified xsi:type="dcterms:W3CDTF">2014-03-18T14:20:49Z</dcterms:modified>
</cp:coreProperties>
</file>