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75" r:id="rId10"/>
    <p:sldId id="263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0" autoAdjust="0"/>
    <p:restoredTop sz="94660"/>
  </p:normalViewPr>
  <p:slideViewPr>
    <p:cSldViewPr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mn-FI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30978-E43C-4AE2-A54D-6E56AAFC387F}" type="datetimeFigureOut">
              <a:rPr lang="smn-FI" smtClean="0"/>
              <a:t>18.3.2014</a:t>
            </a:fld>
            <a:endParaRPr lang="smn-FI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mn-FI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n-FI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mn-FI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54EA7-AB56-4310-BBFE-DCAFE714D0FE}" type="slidenum">
              <a:rPr lang="smn-FI" smtClean="0"/>
              <a:t>‹#›</a:t>
            </a:fld>
            <a:endParaRPr lang="sm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smn-FI" dirty="0" smtClean="0"/>
              <a:t>H9N2</a:t>
            </a:r>
            <a:endParaRPr lang="smn-FI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54EA7-AB56-4310-BBFE-DCAFE714D0FE}" type="slidenum">
              <a:rPr lang="smn-FI" smtClean="0"/>
              <a:t>6</a:t>
            </a:fld>
            <a:endParaRPr lang="smn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642918"/>
            <a:ext cx="8458200" cy="1470025"/>
          </a:xfrm>
        </p:spPr>
        <p:txBody>
          <a:bodyPr/>
          <a:lstStyle/>
          <a:p>
            <a:r>
              <a:rPr lang="uk-UA" dirty="0" smtClean="0"/>
              <a:t>Вірус грипу</a:t>
            </a:r>
            <a:endParaRPr lang="smn-FI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Підготувала учениця 6-А класу Федун Юлія</a:t>
            </a:r>
            <a:endParaRPr lang="smn-FI" dirty="0"/>
          </a:p>
        </p:txBody>
      </p:sp>
      <p:pic>
        <p:nvPicPr>
          <p:cNvPr id="4" name="Рисунок 3" descr="аин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286256"/>
            <a:ext cx="354262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ru-RU" dirty="0" smtClean="0"/>
              <a:t>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відмінних</a:t>
            </a:r>
            <a:r>
              <a:rPr lang="ru-RU" dirty="0" smtClean="0"/>
              <a:t> рис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–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стала причиною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епідемій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пандемій</a:t>
            </a:r>
            <a:r>
              <a:rPr lang="ru-RU" dirty="0" smtClean="0"/>
              <a:t>. </a:t>
            </a:r>
            <a:r>
              <a:rPr lang="ru-RU" dirty="0" err="1" smtClean="0"/>
              <a:t>Імунітет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раз </a:t>
            </a:r>
            <a:r>
              <a:rPr lang="ru-RU" dirty="0" err="1" smtClean="0"/>
              <a:t>стикається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різновидом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не </a:t>
            </a:r>
            <a:r>
              <a:rPr lang="ru-RU" dirty="0" err="1" smtClean="0"/>
              <a:t>встигає</a:t>
            </a:r>
            <a:r>
              <a:rPr lang="ru-RU" dirty="0" smtClean="0"/>
              <a:t> </a:t>
            </a:r>
            <a:r>
              <a:rPr lang="ru-RU" dirty="0" err="1" smtClean="0"/>
              <a:t>вчасно</a:t>
            </a:r>
            <a:r>
              <a:rPr lang="ru-RU" dirty="0" smtClean="0"/>
              <a:t> </a:t>
            </a:r>
            <a:r>
              <a:rPr lang="ru-RU" dirty="0" err="1" smtClean="0"/>
              <a:t>відреагувати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Причина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не </a:t>
            </a:r>
            <a:r>
              <a:rPr lang="ru-RU" dirty="0" err="1" smtClean="0"/>
              <a:t>визначена</a:t>
            </a:r>
            <a:r>
              <a:rPr lang="ru-RU" dirty="0" smtClean="0"/>
              <a:t>. Це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еволюційний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,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виживають</a:t>
            </a:r>
            <a:r>
              <a:rPr lang="ru-RU" dirty="0" smtClean="0"/>
              <a:t>.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2000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. </a:t>
            </a:r>
            <a:endParaRPr lang="smn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ru-RU" b="1" dirty="0" err="1" smtClean="0"/>
              <a:t>Епідеміологія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928670"/>
            <a:ext cx="4429156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хвора </a:t>
            </a:r>
            <a:r>
              <a:rPr lang="ru-RU" dirty="0" err="1" smtClean="0"/>
              <a:t>людина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годин </a:t>
            </a:r>
            <a:r>
              <a:rPr lang="ru-RU" dirty="0" err="1" smtClean="0"/>
              <a:t>інкубаційного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по 4-5-й день </a:t>
            </a:r>
            <a:r>
              <a:rPr lang="ru-RU" dirty="0" err="1" smtClean="0"/>
              <a:t>хвороби</a:t>
            </a:r>
            <a:r>
              <a:rPr lang="ru-RU" dirty="0" smtClean="0"/>
              <a:t>).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 — </a:t>
            </a:r>
            <a:r>
              <a:rPr lang="ru-RU" dirty="0" err="1" smtClean="0"/>
              <a:t>повітряно-крапельний</a:t>
            </a:r>
            <a:r>
              <a:rPr lang="ru-RU" dirty="0" smtClean="0"/>
              <a:t>. Хвора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легкою формою </a:t>
            </a:r>
            <a:r>
              <a:rPr lang="ru-RU" dirty="0" err="1" smtClean="0"/>
              <a:t>грипу</a:t>
            </a:r>
            <a:r>
              <a:rPr lang="ru-RU" dirty="0" smtClean="0"/>
              <a:t>, становить </a:t>
            </a:r>
            <a:r>
              <a:rPr lang="ru-RU" dirty="0" err="1" smtClean="0"/>
              <a:t>небезпеку</a:t>
            </a:r>
            <a:r>
              <a:rPr lang="ru-RU" dirty="0" smtClean="0"/>
              <a:t> для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становить 7 </a:t>
            </a:r>
            <a:r>
              <a:rPr lang="ru-RU" dirty="0" err="1" smtClean="0"/>
              <a:t>діб</a:t>
            </a:r>
            <a:r>
              <a:rPr lang="ru-RU" dirty="0" smtClean="0"/>
              <a:t>.</a:t>
            </a:r>
          </a:p>
          <a:p>
            <a:endParaRPr lang="smn-FI" dirty="0"/>
          </a:p>
        </p:txBody>
      </p:sp>
      <p:pic>
        <p:nvPicPr>
          <p:cNvPr id="4" name="Рисунок 3" descr="рпенп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643050"/>
            <a:ext cx="4143404" cy="3356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5214950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Палата для </a:t>
            </a:r>
            <a:r>
              <a:rPr lang="ru-RU" sz="1600" b="1" dirty="0" err="1" smtClean="0"/>
              <a:t>хворих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грип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</a:t>
            </a:r>
            <a:r>
              <a:rPr lang="ru-RU" sz="1600" b="1" dirty="0" smtClean="0"/>
              <a:t> час </a:t>
            </a:r>
            <a:r>
              <a:rPr lang="ru-RU" sz="1600" b="1" dirty="0" err="1" smtClean="0"/>
              <a:t>епідемії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іспанського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грипу</a:t>
            </a:r>
            <a:r>
              <a:rPr lang="ru-RU" sz="1600" b="1" dirty="0" smtClean="0"/>
              <a:t> 1918–1919 </a:t>
            </a:r>
            <a:r>
              <a:rPr lang="ru-RU" sz="1600" b="1" dirty="0" err="1" smtClean="0"/>
              <a:t>років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місто</a:t>
            </a:r>
            <a:r>
              <a:rPr lang="ru-RU" sz="1600" b="1" dirty="0" smtClean="0"/>
              <a:t> Вашингтон</a:t>
            </a:r>
            <a:endParaRPr lang="smn-FI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6897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Імунітет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перенесеного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нестійкий</a:t>
            </a:r>
            <a:r>
              <a:rPr lang="ru-RU" dirty="0" smtClean="0"/>
              <a:t>,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повторні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одного року;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та </a:t>
            </a:r>
            <a:r>
              <a:rPr lang="ru-RU" dirty="0" err="1" smtClean="0"/>
              <a:t>підтипи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серологічні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 не </a:t>
            </a:r>
            <a:r>
              <a:rPr lang="ru-RU" dirty="0" err="1" smtClean="0"/>
              <a:t>утворюють</a:t>
            </a:r>
            <a:r>
              <a:rPr lang="ru-RU" dirty="0" smtClean="0"/>
              <a:t> один </a:t>
            </a:r>
            <a:r>
              <a:rPr lang="ru-RU" dirty="0" err="1" smtClean="0"/>
              <a:t>проти</a:t>
            </a:r>
            <a:r>
              <a:rPr lang="ru-RU" dirty="0" smtClean="0"/>
              <a:t> одного </a:t>
            </a:r>
            <a:r>
              <a:rPr lang="ru-RU" dirty="0" err="1" smtClean="0"/>
              <a:t>пересічного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 та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імуногенні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щеплення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неефективними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протікають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епідемій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2-3 роки. Характерна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сезонність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 — зима, початок </a:t>
            </a:r>
            <a:r>
              <a:rPr lang="ru-RU" dirty="0" err="1" smtClean="0"/>
              <a:t>весни</a:t>
            </a:r>
            <a:r>
              <a:rPr lang="ru-RU" dirty="0" smtClean="0"/>
              <a:t>. У 20 </a:t>
            </a:r>
            <a:r>
              <a:rPr lang="ru-RU" dirty="0" err="1" smtClean="0"/>
              <a:t>сторіччі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пережило три </a:t>
            </a:r>
            <a:r>
              <a:rPr lang="ru-RU" dirty="0" err="1" smtClean="0"/>
              <a:t>пандемії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найгіршої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 — </a:t>
            </a:r>
            <a:r>
              <a:rPr lang="ru-RU" dirty="0" err="1" smtClean="0"/>
              <a:t>епідемії</a:t>
            </a:r>
            <a:r>
              <a:rPr lang="ru-RU" dirty="0" smtClean="0"/>
              <a:t> </a:t>
            </a:r>
            <a:r>
              <a:rPr lang="ru-RU" dirty="0" err="1" smtClean="0"/>
              <a:t>іспанського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 — 1918-го року </a:t>
            </a:r>
            <a:r>
              <a:rPr lang="ru-RU" dirty="0" err="1" smtClean="0"/>
              <a:t>загинули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до 100 </a:t>
            </a:r>
            <a:r>
              <a:rPr lang="ru-RU" dirty="0" err="1" smtClean="0"/>
              <a:t>мільйонів</a:t>
            </a:r>
            <a:r>
              <a:rPr lang="ru-RU" dirty="0" smtClean="0"/>
              <a:t> людей.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пандемій</a:t>
            </a:r>
            <a:r>
              <a:rPr lang="ru-RU" dirty="0" smtClean="0"/>
              <a:t> 1957 </a:t>
            </a:r>
            <a:r>
              <a:rPr lang="ru-RU" dirty="0" err="1" smtClean="0"/>
              <a:t>і</a:t>
            </a:r>
            <a:r>
              <a:rPr lang="ru-RU" dirty="0" smtClean="0"/>
              <a:t> 1968 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загинули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до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людей.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такою,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сезонного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до 500 </a:t>
            </a:r>
            <a:r>
              <a:rPr lang="ru-RU" dirty="0" err="1" smtClean="0"/>
              <a:t>тисяч</a:t>
            </a:r>
            <a:r>
              <a:rPr lang="ru-RU" dirty="0" smtClean="0"/>
              <a:t> смертей </a:t>
            </a:r>
            <a:r>
              <a:rPr lang="ru-RU" dirty="0" err="1" smtClean="0"/>
              <a:t>щороку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</a:t>
            </a:r>
            <a:r>
              <a:rPr lang="ru-RU" dirty="0" err="1" smtClean="0"/>
              <a:t>близько</a:t>
            </a:r>
            <a:r>
              <a:rPr lang="ru-RU" dirty="0" smtClean="0"/>
              <a:t> 36 </a:t>
            </a:r>
            <a:r>
              <a:rPr lang="ru-RU" dirty="0" err="1" smtClean="0"/>
              <a:t>тисяч</a:t>
            </a:r>
            <a:r>
              <a:rPr lang="ru-RU" dirty="0" smtClean="0"/>
              <a:t> смертей.</a:t>
            </a:r>
          </a:p>
          <a:p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Патогенез</a:t>
            </a:r>
            <a:br>
              <a:rPr lang="ru-RU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Проникнувши у </a:t>
            </a:r>
            <a:r>
              <a:rPr lang="ru-RU" dirty="0" err="1" smtClean="0"/>
              <a:t>верхні</a:t>
            </a:r>
            <a:r>
              <a:rPr lang="ru-RU" dirty="0" smtClean="0"/>
              <a:t> </a:t>
            </a:r>
            <a:r>
              <a:rPr lang="ru-RU" dirty="0" err="1" smtClean="0"/>
              <a:t>дихальні</a:t>
            </a:r>
            <a:r>
              <a:rPr lang="ru-RU" dirty="0" smtClean="0"/>
              <a:t> шляхи,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слизову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, </a:t>
            </a:r>
            <a:r>
              <a:rPr lang="ru-RU" dirty="0" err="1" smtClean="0"/>
              <a:t>розмножуючись</a:t>
            </a:r>
            <a:r>
              <a:rPr lang="ru-RU" dirty="0" smtClean="0"/>
              <a:t> в </a:t>
            </a:r>
            <a:r>
              <a:rPr lang="ru-RU" dirty="0" err="1" smtClean="0"/>
              <a:t>епітеліальних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дистрофія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циліндричного</a:t>
            </a:r>
            <a:r>
              <a:rPr lang="ru-RU" dirty="0" smtClean="0"/>
              <a:t> </a:t>
            </a:r>
            <a:r>
              <a:rPr lang="ru-RU" dirty="0" err="1" smtClean="0"/>
              <a:t>епітелію</a:t>
            </a:r>
            <a:r>
              <a:rPr lang="ru-RU" dirty="0" smtClean="0"/>
              <a:t>,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бар'єрна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.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токсин </a:t>
            </a:r>
            <a:r>
              <a:rPr lang="ru-RU" dirty="0" err="1" smtClean="0"/>
              <a:t>потрапляють</a:t>
            </a:r>
            <a:r>
              <a:rPr lang="ru-RU" dirty="0" smtClean="0"/>
              <a:t> у кров,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токсикозу. В органах та тканинах </a:t>
            </a:r>
            <a:r>
              <a:rPr lang="ru-RU" dirty="0" err="1" smtClean="0"/>
              <a:t>організму</a:t>
            </a:r>
            <a:r>
              <a:rPr lang="ru-RU" dirty="0" smtClean="0"/>
              <a:t> токсин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та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кровоносні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ЦНС та </a:t>
            </a:r>
            <a:r>
              <a:rPr lang="ru-RU" dirty="0" err="1" smtClean="0"/>
              <a:t>вегетативної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Катаральні</a:t>
            </a:r>
            <a:r>
              <a:rPr lang="ru-RU" dirty="0" smtClean="0"/>
              <a:t> прояви у </a:t>
            </a:r>
            <a:r>
              <a:rPr lang="ru-RU" dirty="0" err="1" smtClean="0"/>
              <a:t>дихальних</a:t>
            </a:r>
            <a:r>
              <a:rPr lang="ru-RU" dirty="0" smtClean="0"/>
              <a:t> шляхах,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розлад</a:t>
            </a:r>
            <a:r>
              <a:rPr lang="ru-RU" dirty="0" smtClean="0"/>
              <a:t> </a:t>
            </a:r>
            <a:r>
              <a:rPr lang="ru-RU" dirty="0" err="1" smtClean="0"/>
              <a:t>циркуляції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органах (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, </a:t>
            </a:r>
            <a:r>
              <a:rPr lang="ru-RU" dirty="0" err="1" smtClean="0"/>
              <a:t>легені</a:t>
            </a:r>
            <a:r>
              <a:rPr lang="ru-RU" dirty="0" smtClean="0"/>
              <a:t>, </a:t>
            </a:r>
            <a:r>
              <a:rPr lang="ru-RU" dirty="0" err="1" smtClean="0"/>
              <a:t>серце</a:t>
            </a:r>
            <a:r>
              <a:rPr lang="ru-RU" dirty="0" smtClean="0"/>
              <a:t>, </a:t>
            </a:r>
            <a:r>
              <a:rPr lang="ru-RU" dirty="0" err="1" smtClean="0"/>
              <a:t>наднирники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клінічні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</a:t>
            </a:r>
            <a:endParaRPr lang="smn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пр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357694"/>
            <a:ext cx="2143125" cy="2143125"/>
          </a:xfrm>
          <a:prstGeom prst="rect">
            <a:avLst/>
          </a:prstGeom>
        </p:spPr>
      </p:pic>
      <p:pic>
        <p:nvPicPr>
          <p:cNvPr id="6" name="Рисунок 5" descr="анп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285992"/>
            <a:ext cx="3255403" cy="2143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Симптоматика</a:t>
            </a:r>
            <a:br>
              <a:rPr lang="ru-RU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5857884" cy="58578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err="1" smtClean="0"/>
              <a:t>Симптоми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вимагають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лікування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вдома</a:t>
            </a:r>
            <a:endParaRPr lang="ru-RU" sz="2800" b="1" dirty="0" smtClean="0"/>
          </a:p>
          <a:p>
            <a:pPr>
              <a:buNone/>
            </a:pPr>
            <a:r>
              <a:rPr lang="ru-RU" sz="2000" dirty="0" smtClean="0"/>
              <a:t>      При </a:t>
            </a:r>
            <a:r>
              <a:rPr lang="ru-RU" sz="2000" dirty="0" err="1" smtClean="0"/>
              <a:t>появі</a:t>
            </a:r>
            <a:r>
              <a:rPr lang="ru-RU" sz="2000" dirty="0" smtClean="0"/>
              <a:t> перших </a:t>
            </a:r>
            <a:r>
              <a:rPr lang="ru-RU" sz="2000" dirty="0" err="1" smtClean="0"/>
              <a:t>симптомів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грипу</a:t>
            </a:r>
            <a:r>
              <a:rPr lang="ru-RU" sz="2000" dirty="0" smtClean="0"/>
              <a:t> хвора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обов'язково</a:t>
            </a:r>
            <a:r>
              <a:rPr lang="ru-RU" sz="2000" dirty="0" smtClean="0"/>
              <a:t> повинна </a:t>
            </a:r>
            <a:r>
              <a:rPr lang="ru-RU" sz="2000" dirty="0" err="1" smtClean="0"/>
              <a:t>залишатися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вдома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провокувати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ускладнення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наражати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людей на </a:t>
            </a:r>
            <a:r>
              <a:rPr lang="ru-RU" sz="2000" dirty="0" err="1" smtClean="0"/>
              <a:t>небезпеку</a:t>
            </a:r>
            <a:r>
              <a:rPr lang="ru-RU" sz="2000" dirty="0" smtClean="0"/>
              <a:t>, </a:t>
            </a:r>
            <a:r>
              <a:rPr lang="ru-RU" sz="2000" dirty="0" err="1" smtClean="0"/>
              <a:t>смертельну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деяких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них. Такими симптомами є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підвищена</a:t>
            </a:r>
            <a:r>
              <a:rPr lang="ru-RU" sz="2000" dirty="0" smtClean="0"/>
              <a:t> температура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біль</a:t>
            </a:r>
            <a:r>
              <a:rPr lang="ru-RU" sz="2000" dirty="0" smtClean="0"/>
              <a:t> у </a:t>
            </a:r>
            <a:r>
              <a:rPr lang="ru-RU" sz="2000" dirty="0" err="1" smtClean="0"/>
              <a:t>горлі</a:t>
            </a:r>
            <a:r>
              <a:rPr lang="ru-RU" sz="2000" dirty="0" smtClean="0"/>
              <a:t> (</a:t>
            </a:r>
            <a:r>
              <a:rPr lang="ru-RU" sz="2000" dirty="0" err="1" smtClean="0"/>
              <a:t>фарингіт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кашель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нежить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біль</a:t>
            </a:r>
            <a:r>
              <a:rPr lang="ru-RU" sz="2000" dirty="0" smtClean="0"/>
              <a:t> у </a:t>
            </a:r>
            <a:r>
              <a:rPr lang="ru-RU" sz="2000" dirty="0" err="1" smtClean="0"/>
              <a:t>м'язах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b="1" dirty="0" err="1" smtClean="0"/>
              <a:t>Маючи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будь-який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симптомів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варто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виходити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дому </a:t>
            </a:r>
            <a:r>
              <a:rPr lang="ru-RU" sz="2000" b="1" dirty="0" err="1" smtClean="0"/>
              <a:t>навіть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заради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візиту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лікаря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слід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викликати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додому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Призначене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лікарем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симптоматичне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лікування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домашніх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умовах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може</a:t>
            </a:r>
            <a:r>
              <a:rPr lang="ru-RU" sz="2000" b="1" dirty="0" smtClean="0"/>
              <a:t> бути </a:t>
            </a:r>
            <a:r>
              <a:rPr lang="ru-RU" sz="2000" b="1" dirty="0" err="1" smtClean="0"/>
              <a:t>достатнім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одужання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Якщо</a:t>
            </a:r>
            <a:r>
              <a:rPr lang="ru-RU" sz="2000" b="1" dirty="0" smtClean="0"/>
              <a:t> стан хворого не </a:t>
            </a:r>
            <a:r>
              <a:rPr lang="ru-RU" sz="2000" b="1" dirty="0" err="1" smtClean="0"/>
              <a:t>погіршується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необхідно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продовжувати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лікування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вдома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повного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зникнення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симптомів</a:t>
            </a:r>
            <a:r>
              <a:rPr lang="ru-RU" sz="2000" b="1" dirty="0" smtClean="0"/>
              <a:t>.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ее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143116"/>
            <a:ext cx="2514600" cy="18192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Симптоми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вимагають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термінової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госпіталізаці</a:t>
            </a:r>
            <a:endParaRPr lang="smn-FI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6257940" cy="43251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smtClean="0"/>
              <a:t>стан хворого </a:t>
            </a:r>
            <a:r>
              <a:rPr lang="ru-RU" sz="2000" dirty="0" err="1" smtClean="0"/>
              <a:t>погіршується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варто</a:t>
            </a:r>
            <a:r>
              <a:rPr lang="ru-RU" sz="2000" dirty="0" smtClean="0"/>
              <a:t> </a:t>
            </a:r>
            <a:r>
              <a:rPr lang="ru-RU" sz="2000" dirty="0" err="1" smtClean="0"/>
              <a:t>зволікати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госпіталізацією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тепер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симптомів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сильна </a:t>
            </a:r>
            <a:r>
              <a:rPr lang="ru-RU" sz="2000" dirty="0" err="1" smtClean="0"/>
              <a:t>блідість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посиніння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обличчя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ускладнене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висока</a:t>
            </a:r>
            <a:r>
              <a:rPr lang="ru-RU" sz="2000" dirty="0" smtClean="0"/>
              <a:t> температура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знижується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багаторазове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блювання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випорожнення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свідомості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надмірна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сонливість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збудженість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болі</a:t>
            </a:r>
            <a:r>
              <a:rPr lang="ru-RU" sz="2000" dirty="0" smtClean="0"/>
              <a:t> у </a:t>
            </a:r>
            <a:r>
              <a:rPr lang="ru-RU" sz="2000" dirty="0" err="1" smtClean="0"/>
              <a:t>грудній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клітці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домішки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у </a:t>
            </a:r>
            <a:r>
              <a:rPr lang="ru-RU" sz="2000" dirty="0" err="1" smtClean="0"/>
              <a:t>мокротинні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падіння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артеріального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тиску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Продовжувати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лікування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вдома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симптомів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небезпечно</a:t>
            </a:r>
            <a:r>
              <a:rPr lang="ru-RU" sz="2000" dirty="0" smtClean="0"/>
              <a:t>. </a:t>
            </a:r>
            <a:r>
              <a:rPr lang="ru-RU" sz="2000" dirty="0" err="1" smtClean="0"/>
              <a:t>Затримка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госпіталізацією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смерті</a:t>
            </a:r>
            <a:r>
              <a:rPr lang="ru-RU" sz="2000" dirty="0" smtClean="0"/>
              <a:t> хворого.</a:t>
            </a:r>
            <a:endParaRPr lang="smn-FI" sz="2000" dirty="0"/>
          </a:p>
        </p:txBody>
      </p:sp>
      <p:pic>
        <p:nvPicPr>
          <p:cNvPr id="5" name="Рисунок 4" descr="рва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21481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Содержимое 3" descr="300px-Symptoms_of_influenza_uk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642918"/>
            <a:ext cx="6682034" cy="585791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229600" cy="3431288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+mj-lt"/>
              </a:rPr>
              <a:t>                         Не </a:t>
            </a:r>
            <a:r>
              <a:rPr lang="uk-UA" b="1" dirty="0" err="1" smtClean="0">
                <a:latin typeface="+mj-lt"/>
              </a:rPr>
              <a:t>хворійте</a:t>
            </a:r>
            <a:r>
              <a:rPr lang="uk-UA" b="1" dirty="0" err="1" smtClean="0">
                <a:latin typeface="+mj-lt"/>
                <a:sym typeface="Wingdings" pitchFamily="2" charset="2"/>
              </a:rPr>
              <a:t></a:t>
            </a:r>
            <a:endParaRPr lang="smn-FI" b="1" dirty="0">
              <a:latin typeface="+mj-lt"/>
            </a:endParaRPr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786058"/>
            <a:ext cx="1877504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грип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ГРВІ </a:t>
            </a:r>
            <a:br>
              <a:rPr lang="ru-RU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857232"/>
            <a:ext cx="4400552" cy="564586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Грип</a:t>
            </a:r>
            <a:r>
              <a:rPr lang="ru-RU" i="1" dirty="0" smtClean="0"/>
              <a:t> </a:t>
            </a:r>
            <a:r>
              <a:rPr lang="ru-RU" dirty="0" smtClean="0"/>
              <a:t>— це </a:t>
            </a:r>
            <a:r>
              <a:rPr lang="ru-RU" dirty="0" err="1" smtClean="0"/>
              <a:t>гостре</a:t>
            </a:r>
            <a:r>
              <a:rPr lang="ru-RU" dirty="0" smtClean="0"/>
              <a:t> </a:t>
            </a:r>
            <a:r>
              <a:rPr lang="ru-RU" dirty="0" err="1" smtClean="0"/>
              <a:t>інфекційне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, яке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вірусом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. У </a:t>
            </a:r>
            <a:r>
              <a:rPr lang="ru-RU" dirty="0" err="1" smtClean="0"/>
              <a:t>побуті</a:t>
            </a:r>
            <a:r>
              <a:rPr lang="ru-RU" dirty="0" smtClean="0"/>
              <a:t> </a:t>
            </a:r>
            <a:r>
              <a:rPr lang="ru-RU" dirty="0" err="1" smtClean="0"/>
              <a:t>грипом</a:t>
            </a:r>
            <a:r>
              <a:rPr lang="ru-RU" dirty="0" smtClean="0"/>
              <a:t> часто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</a:t>
            </a:r>
            <a:r>
              <a:rPr lang="ru-RU" dirty="0" err="1" smtClean="0"/>
              <a:t>застуду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вірно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,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(</a:t>
            </a:r>
            <a:r>
              <a:rPr lang="ru-RU" dirty="0" err="1" smtClean="0"/>
              <a:t>аденовіруси</a:t>
            </a:r>
            <a:r>
              <a:rPr lang="ru-RU" dirty="0" smtClean="0"/>
              <a:t>, </a:t>
            </a:r>
            <a:r>
              <a:rPr lang="ru-RU" dirty="0" err="1" smtClean="0"/>
              <a:t>риновіруси</a:t>
            </a:r>
            <a:r>
              <a:rPr lang="ru-RU" dirty="0" smtClean="0"/>
              <a:t>, </a:t>
            </a:r>
            <a:r>
              <a:rPr lang="ru-RU" dirty="0" err="1" smtClean="0"/>
              <a:t>респіраторно-синцитіальні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т.і</a:t>
            </a:r>
            <a:r>
              <a:rPr lang="ru-RU" dirty="0" smtClean="0"/>
              <a:t>.). </a:t>
            </a:r>
            <a:endParaRPr lang="smn-FI" dirty="0"/>
          </a:p>
        </p:txBody>
      </p:sp>
      <p:pic>
        <p:nvPicPr>
          <p:cNvPr id="4" name="Рисунок 3" descr="ианр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3857652" cy="4133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578645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Мікрографія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вірусу</a:t>
            </a:r>
            <a:r>
              <a:rPr lang="ru-RU" sz="1400" dirty="0" smtClean="0"/>
              <a:t> </a:t>
            </a:r>
            <a:r>
              <a:rPr lang="ru-RU" sz="1400" dirty="0" err="1" smtClean="0"/>
              <a:t>грипу</a:t>
            </a:r>
            <a:r>
              <a:rPr lang="ru-RU" sz="1400" dirty="0" smtClean="0"/>
              <a:t>, </a:t>
            </a:r>
            <a:r>
              <a:rPr lang="ru-RU" sz="1400" dirty="0" err="1" smtClean="0"/>
              <a:t>збільшена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у сто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разів</a:t>
            </a:r>
            <a:endParaRPr lang="smn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7901014" cy="578647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Симптоми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викликаються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цими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збудниками</a:t>
            </a:r>
            <a:r>
              <a:rPr lang="ru-RU" sz="3200" dirty="0" smtClean="0"/>
              <a:t>, </a:t>
            </a:r>
            <a:r>
              <a:rPr lang="ru-RU" sz="3200" dirty="0" err="1" smtClean="0"/>
              <a:t>дуже</a:t>
            </a:r>
            <a:r>
              <a:rPr lang="ru-RU" sz="3200" dirty="0" smtClean="0"/>
              <a:t> </a:t>
            </a:r>
            <a:r>
              <a:rPr lang="ru-RU" sz="3200" dirty="0" err="1" smtClean="0"/>
              <a:t>схожі</a:t>
            </a:r>
            <a:r>
              <a:rPr lang="ru-RU" sz="3200" dirty="0" smtClean="0"/>
              <a:t>. Тому </a:t>
            </a:r>
            <a:r>
              <a:rPr lang="ru-RU" sz="3200" dirty="0" err="1" smtClean="0"/>
              <a:t>вірусні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захворювання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дихальної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об’єднані</a:t>
            </a:r>
            <a:r>
              <a:rPr lang="ru-RU" sz="3200" dirty="0" smtClean="0"/>
              <a:t> в </a:t>
            </a:r>
            <a:r>
              <a:rPr lang="ru-RU" sz="3200" dirty="0" err="1" smtClean="0"/>
              <a:t>групу</a:t>
            </a:r>
            <a:r>
              <a:rPr lang="ru-RU" sz="3200" dirty="0" smtClean="0"/>
              <a:t> </a:t>
            </a:r>
            <a:r>
              <a:rPr lang="ru-RU" sz="3200" i="1" dirty="0" smtClean="0"/>
              <a:t>ГРВІ </a:t>
            </a:r>
            <a:r>
              <a:rPr lang="ru-RU" sz="3200" dirty="0" smtClean="0"/>
              <a:t>— </a:t>
            </a:r>
            <a:r>
              <a:rPr lang="ru-RU" sz="3200" dirty="0" err="1" smtClean="0"/>
              <a:t>гострих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респіраторних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вірусних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інфекцій</a:t>
            </a:r>
            <a:r>
              <a:rPr lang="ru-RU" sz="3200" dirty="0" smtClean="0"/>
              <a:t>. З </a:t>
            </a:r>
            <a:r>
              <a:rPr lang="ru-RU" sz="3200" dirty="0" err="1" smtClean="0"/>
              <a:t>цієї</a:t>
            </a:r>
            <a:r>
              <a:rPr lang="ru-RU" sz="3200" dirty="0" smtClean="0"/>
              <a:t> ж причини точно </a:t>
            </a:r>
            <a:r>
              <a:rPr lang="ru-RU" sz="3200" dirty="0" err="1" smtClean="0"/>
              <a:t>встановити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 </a:t>
            </a:r>
            <a:r>
              <a:rPr lang="ru-RU" sz="3200" dirty="0" err="1" smtClean="0"/>
              <a:t>збудник</a:t>
            </a:r>
            <a:r>
              <a:rPr lang="ru-RU" sz="3200" dirty="0" smtClean="0"/>
              <a:t> став причиною конкретного </a:t>
            </a:r>
            <a:r>
              <a:rPr lang="ru-RU" sz="3200" dirty="0" err="1" smtClean="0"/>
              <a:t>випадку</a:t>
            </a:r>
            <a:r>
              <a:rPr lang="ru-RU" sz="3200" dirty="0" smtClean="0"/>
              <a:t> </a:t>
            </a:r>
            <a:r>
              <a:rPr lang="ru-RU" sz="3200" dirty="0" err="1" smtClean="0"/>
              <a:t>хвороби</a:t>
            </a:r>
            <a:r>
              <a:rPr lang="ru-RU" sz="3200" dirty="0" smtClean="0"/>
              <a:t>, </a:t>
            </a:r>
            <a:r>
              <a:rPr lang="ru-RU" sz="3200" dirty="0" err="1" smtClean="0"/>
              <a:t>опираючись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дані</a:t>
            </a:r>
            <a:r>
              <a:rPr lang="ru-RU" sz="3200" dirty="0" smtClean="0"/>
              <a:t> </a:t>
            </a:r>
            <a:r>
              <a:rPr lang="ru-RU" sz="3200" dirty="0" err="1" smtClean="0"/>
              <a:t>огляду</a:t>
            </a:r>
            <a:r>
              <a:rPr lang="ru-RU" sz="3200" dirty="0" smtClean="0"/>
              <a:t> хворого, </a:t>
            </a:r>
            <a:r>
              <a:rPr lang="ru-RU" sz="3200" dirty="0" err="1" smtClean="0"/>
              <a:t>неможливо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5429256" cy="635795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Епідемічне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людей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три </a:t>
            </a:r>
            <a:r>
              <a:rPr lang="ru-RU" dirty="0" err="1" smtClean="0"/>
              <a:t>підтипи</a:t>
            </a:r>
            <a:r>
              <a:rPr lang="ru-RU" dirty="0" smtClean="0"/>
              <a:t> </a:t>
            </a:r>
            <a:r>
              <a:rPr lang="smn-FI" dirty="0" smtClean="0"/>
              <a:t>HA (H1, H2, H3) </a:t>
            </a:r>
            <a:r>
              <a:rPr lang="ru-RU" dirty="0" err="1" smtClean="0"/>
              <a:t>і</a:t>
            </a:r>
            <a:r>
              <a:rPr lang="ru-RU" dirty="0" smtClean="0"/>
              <a:t> два </a:t>
            </a:r>
            <a:r>
              <a:rPr lang="ru-RU" dirty="0" err="1" smtClean="0"/>
              <a:t>підтипи</a:t>
            </a:r>
            <a:r>
              <a:rPr lang="ru-RU" dirty="0" smtClean="0"/>
              <a:t> </a:t>
            </a:r>
            <a:r>
              <a:rPr lang="smn-FI" dirty="0" smtClean="0"/>
              <a:t>NA (N1, N2).</a:t>
            </a:r>
            <a:r>
              <a:rPr lang="uk-UA" dirty="0" smtClean="0"/>
              <a:t> </a:t>
            </a:r>
          </a:p>
          <a:p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сферичну</a:t>
            </a:r>
            <a:r>
              <a:rPr lang="ru-RU" dirty="0" smtClean="0"/>
              <a:t> форму </a:t>
            </a:r>
            <a:r>
              <a:rPr lang="ru-RU" dirty="0" err="1" smtClean="0"/>
              <a:t>діаметром</a:t>
            </a:r>
            <a:r>
              <a:rPr lang="ru-RU" dirty="0" smtClean="0"/>
              <a:t> 80–120 нм,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РНК-фрагменти</a:t>
            </a:r>
            <a:r>
              <a:rPr lang="ru-RU" dirty="0" smtClean="0"/>
              <a:t>, </a:t>
            </a:r>
            <a:r>
              <a:rPr lang="ru-RU" dirty="0" err="1" smtClean="0"/>
              <a:t>укладені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ліпопротеїдну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.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«</a:t>
            </a:r>
            <a:r>
              <a:rPr lang="ru-RU" dirty="0" err="1" smtClean="0"/>
              <a:t>шипів</a:t>
            </a:r>
            <a:r>
              <a:rPr lang="ru-RU" dirty="0" smtClean="0"/>
              <a:t>» </a:t>
            </a:r>
            <a:r>
              <a:rPr lang="ru-RU" dirty="0" err="1" smtClean="0"/>
              <a:t>перебувають</a:t>
            </a:r>
            <a:r>
              <a:rPr lang="ru-RU" dirty="0" smtClean="0"/>
              <a:t> </a:t>
            </a:r>
            <a:r>
              <a:rPr lang="ru-RU" dirty="0" err="1" smtClean="0"/>
              <a:t>антигени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– </a:t>
            </a:r>
            <a:r>
              <a:rPr lang="ru-RU" dirty="0" err="1" smtClean="0"/>
              <a:t>гемаглютинін</a:t>
            </a:r>
            <a:r>
              <a:rPr lang="ru-RU" dirty="0" smtClean="0"/>
              <a:t> (</a:t>
            </a:r>
            <a:r>
              <a:rPr lang="smn-FI" dirty="0" smtClean="0"/>
              <a:t>H) </a:t>
            </a:r>
            <a:r>
              <a:rPr lang="ru-RU" dirty="0" smtClean="0"/>
              <a:t>та </a:t>
            </a:r>
            <a:r>
              <a:rPr lang="ru-RU" dirty="0" err="1" smtClean="0"/>
              <a:t>нейрамінідаза</a:t>
            </a:r>
            <a:r>
              <a:rPr lang="ru-RU" dirty="0" smtClean="0"/>
              <a:t> (</a:t>
            </a:r>
            <a:r>
              <a:rPr lang="smn-FI" dirty="0" smtClean="0"/>
              <a:t>N). </a:t>
            </a:r>
            <a:r>
              <a:rPr lang="ru-RU" dirty="0" err="1" smtClean="0"/>
              <a:t>Завдяки</a:t>
            </a:r>
            <a:r>
              <a:rPr lang="ru-RU" dirty="0" smtClean="0"/>
              <a:t> антигенам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проникати</a:t>
            </a:r>
            <a:r>
              <a:rPr lang="ru-RU" dirty="0" smtClean="0"/>
              <a:t> в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без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приєднується</a:t>
            </a:r>
            <a:r>
              <a:rPr lang="ru-RU" dirty="0" smtClean="0"/>
              <a:t> до </a:t>
            </a:r>
            <a:r>
              <a:rPr lang="ru-RU" dirty="0" err="1" smtClean="0"/>
              <a:t>клітини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гемаглютиніну</a:t>
            </a:r>
            <a:r>
              <a:rPr lang="ru-RU" dirty="0" smtClean="0"/>
              <a:t>.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гемаглютинін</a:t>
            </a:r>
            <a:r>
              <a:rPr lang="ru-RU" dirty="0" smtClean="0"/>
              <a:t>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антитіла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основу </a:t>
            </a:r>
            <a:r>
              <a:rPr lang="ru-RU" dirty="0" err="1" smtClean="0"/>
              <a:t>імунітету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підтипу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. </a:t>
            </a:r>
            <a:r>
              <a:rPr lang="ru-RU" dirty="0" err="1" smtClean="0"/>
              <a:t>Нейрамінідаза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відповідає</a:t>
            </a:r>
            <a:r>
              <a:rPr lang="ru-RU" dirty="0" smtClean="0"/>
              <a:t> за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проникати</a:t>
            </a:r>
            <a:r>
              <a:rPr lang="ru-RU" dirty="0" smtClean="0"/>
              <a:t> в </a:t>
            </a:r>
            <a:r>
              <a:rPr lang="ru-RU" dirty="0" err="1" smtClean="0"/>
              <a:t>клітину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антигени</a:t>
            </a:r>
            <a:r>
              <a:rPr lang="ru-RU" dirty="0" smtClean="0"/>
              <a:t> </a:t>
            </a:r>
            <a:r>
              <a:rPr lang="ru-RU" dirty="0" err="1" smtClean="0"/>
              <a:t>мінливі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штами</a:t>
            </a:r>
            <a:r>
              <a:rPr lang="ru-RU" dirty="0" smtClean="0"/>
              <a:t> одного типу </a:t>
            </a:r>
            <a:r>
              <a:rPr lang="ru-RU" dirty="0" err="1" smtClean="0"/>
              <a:t>вірусу</a:t>
            </a:r>
            <a:r>
              <a:rPr lang="ru-RU" dirty="0" smtClean="0"/>
              <a:t>. </a:t>
            </a:r>
            <a:endParaRPr lang="smn-FI" dirty="0"/>
          </a:p>
        </p:txBody>
      </p:sp>
      <p:pic>
        <p:nvPicPr>
          <p:cNvPr id="4" name="Рисунок 3" descr="160px-Influenza_vi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785794"/>
            <a:ext cx="2928958" cy="4283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94" y="5500702"/>
            <a:ext cx="364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Вірус</a:t>
            </a:r>
            <a:r>
              <a:rPr lang="ru-RU" sz="1400" dirty="0" smtClean="0"/>
              <a:t> </a:t>
            </a:r>
            <a:r>
              <a:rPr lang="ru-RU" sz="1400" dirty="0" err="1" smtClean="0"/>
              <a:t>грипу</a:t>
            </a:r>
            <a:r>
              <a:rPr lang="ru-RU" sz="1400" dirty="0" smtClean="0"/>
              <a:t>, модель </a:t>
            </a:r>
            <a:r>
              <a:rPr lang="ru-RU" sz="1400" dirty="0" err="1" smtClean="0"/>
              <a:t>Національного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 </a:t>
            </a:r>
            <a:r>
              <a:rPr lang="ru-RU" sz="1400" dirty="0" err="1" smtClean="0"/>
              <a:t>охорони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здоров'я</a:t>
            </a:r>
            <a:r>
              <a:rPr lang="ru-RU" sz="1400" dirty="0" smtClean="0"/>
              <a:t> США</a:t>
            </a:r>
            <a:endParaRPr lang="smn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5043494" cy="1928826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/>
              <a:t>Кожен</a:t>
            </a:r>
            <a:r>
              <a:rPr lang="ru-RU" sz="3100" b="1" dirty="0" smtClean="0"/>
              <a:t> тип </a:t>
            </a:r>
            <a:r>
              <a:rPr lang="ru-RU" sz="3100" b="1" dirty="0" err="1" smtClean="0"/>
              <a:t>вірусу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грипу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по-своєму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впливає</a:t>
            </a:r>
            <a:r>
              <a:rPr lang="ru-RU" sz="3100" b="1" dirty="0" smtClean="0"/>
              <a:t> на </a:t>
            </a:r>
            <a:r>
              <a:rPr lang="ru-RU" sz="3100" b="1" dirty="0" err="1" smtClean="0"/>
              <a:t>людину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викликаючи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захворювання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різної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тяжкості</a:t>
            </a:r>
            <a:r>
              <a:rPr lang="ru-RU" sz="3100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4143380"/>
          </a:xfrm>
        </p:spPr>
        <p:txBody>
          <a:bodyPr>
            <a:noAutofit/>
          </a:bodyPr>
          <a:lstStyle/>
          <a:p>
            <a:r>
              <a:rPr lang="ru-RU" sz="2200" b="1" dirty="0" err="1" smtClean="0"/>
              <a:t>Вірус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грипу</a:t>
            </a:r>
            <a:r>
              <a:rPr lang="ru-RU" sz="2200" b="1" dirty="0" smtClean="0"/>
              <a:t> А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викликає</a:t>
            </a:r>
            <a:r>
              <a:rPr lang="ru-RU" sz="2200" dirty="0" smtClean="0"/>
              <a:t> </a:t>
            </a:r>
            <a:r>
              <a:rPr lang="ru-RU" sz="2200" dirty="0" err="1" smtClean="0"/>
              <a:t>захворювання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середньої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сильної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тяжкості</a:t>
            </a:r>
            <a:r>
              <a:rPr lang="ru-RU" sz="2200" dirty="0" smtClean="0"/>
              <a:t>.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зустрічається</a:t>
            </a:r>
            <a:r>
              <a:rPr lang="ru-RU" sz="2200" dirty="0" smtClean="0"/>
              <a:t> не </a:t>
            </a:r>
            <a:r>
              <a:rPr lang="ru-RU" sz="2200" dirty="0" err="1" smtClean="0"/>
              <a:t>тільки</a:t>
            </a:r>
            <a:r>
              <a:rPr lang="ru-RU" sz="2200" dirty="0" smtClean="0"/>
              <a:t> у людей, а </a:t>
            </a:r>
            <a:r>
              <a:rPr lang="ru-RU" sz="2200" dirty="0" err="1" smtClean="0"/>
              <a:t>й</a:t>
            </a:r>
            <a:r>
              <a:rPr lang="ru-RU" sz="2200" dirty="0" smtClean="0"/>
              <a:t> у </a:t>
            </a:r>
            <a:r>
              <a:rPr lang="ru-RU" sz="2200" dirty="0" err="1" smtClean="0"/>
              <a:t>деяких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тварин</a:t>
            </a:r>
            <a:r>
              <a:rPr lang="ru-RU" sz="2200" dirty="0" smtClean="0"/>
              <a:t> (птахи, </a:t>
            </a:r>
            <a:r>
              <a:rPr lang="ru-RU" sz="2200" dirty="0" err="1" smtClean="0"/>
              <a:t>свині</a:t>
            </a:r>
            <a:r>
              <a:rPr lang="ru-RU" sz="2200" dirty="0" smtClean="0"/>
              <a:t>, </a:t>
            </a:r>
            <a:r>
              <a:rPr lang="ru-RU" sz="2200" dirty="0" err="1" smtClean="0"/>
              <a:t>коні</a:t>
            </a:r>
            <a:r>
              <a:rPr lang="ru-RU" sz="2200" dirty="0" smtClean="0"/>
              <a:t>). </a:t>
            </a:r>
            <a:r>
              <a:rPr lang="ru-RU" sz="2200" dirty="0" err="1" smtClean="0"/>
              <a:t>Віруси</a:t>
            </a:r>
            <a:r>
              <a:rPr lang="ru-RU" sz="2200" dirty="0" smtClean="0"/>
              <a:t> </a:t>
            </a:r>
            <a:r>
              <a:rPr lang="ru-RU" sz="2200" dirty="0" err="1" smtClean="0"/>
              <a:t>грипу</a:t>
            </a:r>
            <a:r>
              <a:rPr lang="ru-RU" sz="2200" dirty="0" smtClean="0"/>
              <a:t> А – </a:t>
            </a:r>
            <a:r>
              <a:rPr lang="ru-RU" sz="2200" dirty="0" err="1" smtClean="0"/>
              <a:t>найбільш</a:t>
            </a:r>
            <a:r>
              <a:rPr lang="ru-RU" sz="2200" dirty="0" smtClean="0"/>
              <a:t> </a:t>
            </a:r>
            <a:r>
              <a:rPr lang="ru-RU" sz="2200" dirty="0" err="1" smtClean="0"/>
              <a:t>мінливі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усіх</a:t>
            </a:r>
            <a:r>
              <a:rPr lang="ru-RU" sz="2200" dirty="0" smtClean="0"/>
              <a:t> </a:t>
            </a:r>
            <a:r>
              <a:rPr lang="ru-RU" sz="2200" dirty="0" err="1" smtClean="0"/>
              <a:t>типів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вірусів</a:t>
            </a:r>
            <a:r>
              <a:rPr lang="ru-RU" sz="2200" dirty="0" smtClean="0"/>
              <a:t> </a:t>
            </a:r>
            <a:r>
              <a:rPr lang="ru-RU" sz="2200" dirty="0" err="1" smtClean="0"/>
              <a:t>грипу</a:t>
            </a:r>
            <a:r>
              <a:rPr lang="ru-RU" sz="2200" dirty="0" smtClean="0"/>
              <a:t>. Через це вони стали причиною </a:t>
            </a:r>
            <a:r>
              <a:rPr lang="ru-RU" sz="2200" dirty="0" err="1" smtClean="0"/>
              <a:t>всіх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пандемій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тяжких </a:t>
            </a:r>
            <a:r>
              <a:rPr lang="ru-RU" sz="2200" dirty="0" err="1" smtClean="0"/>
              <a:t>епідемій</a:t>
            </a:r>
            <a:r>
              <a:rPr lang="ru-RU" sz="2200" dirty="0" smtClean="0"/>
              <a:t> в </a:t>
            </a:r>
            <a:r>
              <a:rPr lang="ru-RU" sz="2200" dirty="0" err="1" smtClean="0"/>
              <a:t>історії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людства</a:t>
            </a:r>
            <a:r>
              <a:rPr lang="ru-RU" sz="2200" dirty="0" smtClean="0"/>
              <a:t>. </a:t>
            </a:r>
            <a:r>
              <a:rPr lang="ru-RU" sz="2200" dirty="0" err="1" smtClean="0"/>
              <a:t>Довгий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вірус</a:t>
            </a:r>
            <a:r>
              <a:rPr lang="ru-RU" sz="2200" dirty="0" smtClean="0"/>
              <a:t> А </a:t>
            </a:r>
            <a:r>
              <a:rPr lang="ru-RU" sz="2200" dirty="0" err="1" smtClean="0"/>
              <a:t>вважався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видоспецифічним</a:t>
            </a:r>
            <a:r>
              <a:rPr lang="ru-RU" sz="2200" dirty="0" smtClean="0"/>
              <a:t> (</a:t>
            </a:r>
            <a:r>
              <a:rPr lang="ru-RU" sz="2200" dirty="0" err="1" smtClean="0"/>
              <a:t>що</a:t>
            </a:r>
            <a:r>
              <a:rPr lang="ru-RU" sz="2200" dirty="0" smtClean="0"/>
              <a:t> не </a:t>
            </a:r>
            <a:r>
              <a:rPr lang="ru-RU" sz="2200" dirty="0" err="1" smtClean="0"/>
              <a:t>передається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одного </a:t>
            </a:r>
            <a:r>
              <a:rPr lang="ru-RU" sz="2200" dirty="0" err="1" smtClean="0"/>
              <a:t>біологічного</a:t>
            </a:r>
            <a:r>
              <a:rPr lang="ru-RU" sz="2200" dirty="0" smtClean="0"/>
              <a:t> виду до </a:t>
            </a:r>
            <a:r>
              <a:rPr lang="ru-RU" sz="2200" dirty="0" err="1" smtClean="0"/>
              <a:t>іншого</a:t>
            </a:r>
            <a:r>
              <a:rPr lang="ru-RU" sz="2200" dirty="0" smtClean="0"/>
              <a:t>, </a:t>
            </a:r>
            <a:r>
              <a:rPr lang="ru-RU" sz="2200" dirty="0" err="1" smtClean="0"/>
              <a:t>наприклад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тварини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до</a:t>
            </a:r>
            <a:r>
              <a:rPr lang="ru-RU" sz="2200" dirty="0" smtClean="0"/>
              <a:t> </a:t>
            </a:r>
            <a:r>
              <a:rPr lang="ru-RU" sz="2200" dirty="0" err="1" smtClean="0"/>
              <a:t>людини</a:t>
            </a:r>
            <a:r>
              <a:rPr lang="ru-RU" sz="2200" dirty="0" smtClean="0"/>
              <a:t>). </a:t>
            </a:r>
            <a:r>
              <a:rPr lang="ru-RU" sz="2200" dirty="0" err="1" smtClean="0"/>
              <a:t>Проте</a:t>
            </a:r>
            <a:r>
              <a:rPr lang="ru-RU" sz="2200" dirty="0" smtClean="0"/>
              <a:t> в 1997 </a:t>
            </a:r>
            <a:r>
              <a:rPr lang="ru-RU" sz="2200" dirty="0" err="1" smtClean="0"/>
              <a:t>виникла</a:t>
            </a:r>
            <a:r>
              <a:rPr lang="ru-RU" sz="2200" dirty="0" smtClean="0"/>
              <a:t> </a:t>
            </a:r>
            <a:r>
              <a:rPr lang="ru-RU" sz="2200" dirty="0" err="1" smtClean="0"/>
              <a:t>епідемія</a:t>
            </a:r>
            <a:r>
              <a:rPr lang="ru-RU" sz="2200" dirty="0" smtClean="0"/>
              <a:t> «</a:t>
            </a:r>
            <a:r>
              <a:rPr lang="ru-RU" sz="2200" dirty="0" err="1" smtClean="0"/>
              <a:t>пташиного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грипу</a:t>
            </a:r>
            <a:r>
              <a:rPr lang="ru-RU" sz="2200" dirty="0" smtClean="0"/>
              <a:t>» в </a:t>
            </a:r>
            <a:r>
              <a:rPr lang="ru-RU" sz="2200" dirty="0" err="1" smtClean="0"/>
              <a:t>Гонконзі</a:t>
            </a:r>
            <a:r>
              <a:rPr lang="ru-RU" sz="2200" dirty="0" smtClean="0"/>
              <a:t>,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якої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зафіксовані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випадки</a:t>
            </a:r>
            <a:r>
              <a:rPr lang="ru-RU" sz="2200" dirty="0" smtClean="0"/>
              <a:t> </a:t>
            </a:r>
            <a:r>
              <a:rPr lang="ru-RU" sz="2200" dirty="0" err="1" smtClean="0"/>
              <a:t>зараження</a:t>
            </a:r>
            <a:r>
              <a:rPr lang="ru-RU" sz="2200" dirty="0" smtClean="0"/>
              <a:t> людей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птахів</a:t>
            </a:r>
            <a:r>
              <a:rPr lang="ru-RU" sz="2200" dirty="0" smtClean="0"/>
              <a:t>. </a:t>
            </a:r>
            <a:endParaRPr lang="smn-FI" sz="2200" dirty="0"/>
          </a:p>
        </p:txBody>
      </p:sp>
      <p:pic>
        <p:nvPicPr>
          <p:cNvPr id="4" name="Рисунок 3" descr="мвп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714356"/>
            <a:ext cx="2571768" cy="2102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Є </a:t>
            </a:r>
            <a:r>
              <a:rPr lang="ru-RU" sz="2000" b="1" dirty="0" err="1" smtClean="0"/>
              <a:t>декілька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різновидностей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вірусу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грипу</a:t>
            </a:r>
            <a:r>
              <a:rPr lang="ru-RU" sz="2000" b="1" dirty="0" smtClean="0"/>
              <a:t> А </a:t>
            </a:r>
            <a:r>
              <a:rPr lang="ru-RU" sz="2000" b="1" dirty="0" err="1" smtClean="0"/>
              <a:t>розділених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різні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серотипи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основі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антитіл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цих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вірусів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Серотипи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виявлені</a:t>
            </a:r>
            <a:r>
              <a:rPr lang="ru-RU" sz="2000" b="1" dirty="0" smtClean="0"/>
              <a:t> в людей, </a:t>
            </a:r>
            <a:r>
              <a:rPr lang="ru-RU" sz="2000" b="1" dirty="0" err="1" smtClean="0"/>
              <a:t>впорядковані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кількістю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відомих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людських</a:t>
            </a:r>
            <a:r>
              <a:rPr lang="ru-RU" sz="2000" b="1" dirty="0" smtClean="0"/>
              <a:t> смертей </a:t>
            </a:r>
            <a:r>
              <a:rPr lang="ru-RU" sz="2000" b="1" dirty="0" err="1" smtClean="0"/>
              <a:t>під</a:t>
            </a:r>
            <a:r>
              <a:rPr lang="ru-RU" sz="2000" b="1" dirty="0" smtClean="0"/>
              <a:t> час </a:t>
            </a:r>
            <a:r>
              <a:rPr lang="ru-RU" sz="2000" b="1" dirty="0" err="1" smtClean="0"/>
              <a:t>пандемії</a:t>
            </a:r>
            <a:r>
              <a:rPr lang="ru-RU" sz="2000" b="1" dirty="0" smtClean="0"/>
              <a:t>, є:</a:t>
            </a:r>
            <a:endParaRPr lang="smn-FI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H1N1,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Іспанський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</a:t>
            </a:r>
            <a:r>
              <a:rPr lang="ru-RU" sz="2400" dirty="0" smtClean="0"/>
              <a:t> в 1918 та Свинячий </a:t>
            </a:r>
            <a:r>
              <a:rPr lang="ru-RU" sz="2400" dirty="0" err="1" smtClean="0"/>
              <a:t>грип</a:t>
            </a:r>
            <a:r>
              <a:rPr lang="ru-RU" sz="2400" dirty="0" smtClean="0"/>
              <a:t> в 2009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H2N2,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Азійський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</a:t>
            </a:r>
            <a:r>
              <a:rPr lang="ru-RU" sz="2400" dirty="0" smtClean="0"/>
              <a:t> в 1957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H3N2,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Гонконгівський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</a:t>
            </a:r>
            <a:r>
              <a:rPr lang="ru-RU" sz="2400" dirty="0" smtClean="0"/>
              <a:t> в 1968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H5N1,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Пташиний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H7N7,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незвичайний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зоонозний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H1N2, </a:t>
            </a:r>
            <a:r>
              <a:rPr lang="ru-RU" sz="2400" dirty="0" err="1" smtClean="0"/>
              <a:t>ендемічний</a:t>
            </a:r>
            <a:r>
              <a:rPr lang="ru-RU" sz="2400" dirty="0" smtClean="0"/>
              <a:t> у людей, свиней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птиці</a:t>
            </a:r>
            <a:r>
              <a:rPr lang="ru-RU" sz="2400" dirty="0" smtClean="0"/>
              <a:t>.</a:t>
            </a:r>
          </a:p>
          <a:p>
            <a:r>
              <a:rPr lang="smn-FI" sz="2400" dirty="0" smtClean="0"/>
              <a:t>H9N2</a:t>
            </a:r>
            <a:endParaRPr lang="uk-UA" sz="2400" dirty="0" smtClean="0"/>
          </a:p>
          <a:p>
            <a:r>
              <a:rPr lang="smn-FI" sz="2400" dirty="0" smtClean="0"/>
              <a:t>H7N2</a:t>
            </a:r>
            <a:endParaRPr lang="uk-UA" sz="2400" dirty="0" smtClean="0"/>
          </a:p>
          <a:p>
            <a:r>
              <a:rPr lang="smn-FI" sz="2400" dirty="0" smtClean="0"/>
              <a:t>H7N3</a:t>
            </a:r>
            <a:endParaRPr lang="uk-UA" sz="2400" dirty="0" smtClean="0"/>
          </a:p>
          <a:p>
            <a:r>
              <a:rPr lang="smn-FI" sz="2400" dirty="0" smtClean="0"/>
              <a:t>H10N7</a:t>
            </a:r>
            <a:endParaRPr lang="smn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Вірус</a:t>
            </a:r>
            <a:r>
              <a:rPr lang="ru-RU" b="1" dirty="0" smtClean="0"/>
              <a:t> </a:t>
            </a:r>
            <a:r>
              <a:rPr lang="ru-RU" b="1" dirty="0" err="1" smtClean="0"/>
              <a:t>грипу</a:t>
            </a:r>
            <a:r>
              <a:rPr lang="ru-RU" b="1" dirty="0" smtClean="0"/>
              <a:t> 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свою </a:t>
            </a:r>
            <a:r>
              <a:rPr lang="ru-RU" dirty="0" err="1" smtClean="0"/>
              <a:t>антигенну</a:t>
            </a:r>
            <a:r>
              <a:rPr lang="ru-RU" dirty="0" smtClean="0"/>
              <a:t> структуру, </a:t>
            </a:r>
            <a:r>
              <a:rPr lang="ru-RU" dirty="0" err="1" smtClean="0"/>
              <a:t>однак</a:t>
            </a:r>
            <a:r>
              <a:rPr lang="ru-RU" dirty="0" smtClean="0"/>
              <a:t> у </a:t>
            </a:r>
            <a:r>
              <a:rPr lang="ru-RU" dirty="0" err="1" smtClean="0"/>
              <a:t>меншому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типу А. </a:t>
            </a:r>
            <a:r>
              <a:rPr lang="ru-RU" dirty="0" err="1" smtClean="0"/>
              <a:t>Віруси</a:t>
            </a:r>
            <a:r>
              <a:rPr lang="ru-RU" dirty="0" smtClean="0"/>
              <a:t> типу В не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пандемії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локальних</a:t>
            </a:r>
            <a:r>
              <a:rPr lang="ru-RU" dirty="0" smtClean="0"/>
              <a:t> </a:t>
            </a:r>
            <a:r>
              <a:rPr lang="ru-RU" dirty="0" err="1" smtClean="0"/>
              <a:t>спалахів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невеликих </a:t>
            </a:r>
            <a:r>
              <a:rPr lang="ru-RU" dirty="0" err="1" smtClean="0"/>
              <a:t>епідемій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, </a:t>
            </a:r>
            <a:r>
              <a:rPr lang="ru-RU" dirty="0" err="1" smtClean="0"/>
              <a:t>найчастіше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. Цей тип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людей.</a:t>
            </a:r>
          </a:p>
          <a:p>
            <a:r>
              <a:rPr lang="ru-RU" b="1" dirty="0" err="1" smtClean="0"/>
              <a:t>Вірус</a:t>
            </a:r>
            <a:r>
              <a:rPr lang="ru-RU" b="1" dirty="0" smtClean="0"/>
              <a:t> </a:t>
            </a:r>
            <a:r>
              <a:rPr lang="ru-RU" b="1" dirty="0" err="1" smtClean="0"/>
              <a:t>грипу</a:t>
            </a:r>
            <a:r>
              <a:rPr lang="ru-RU" b="1" dirty="0" smtClean="0"/>
              <a:t> С</a:t>
            </a:r>
            <a:r>
              <a:rPr lang="ru-RU" dirty="0" smtClean="0"/>
              <a:t> </a:t>
            </a:r>
            <a:r>
              <a:rPr lang="ru-RU" dirty="0" err="1" smtClean="0"/>
              <a:t>інфікує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людей.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антигенна</a:t>
            </a:r>
            <a:r>
              <a:rPr lang="ru-RU" dirty="0" smtClean="0"/>
              <a:t> структура не </a:t>
            </a:r>
            <a:r>
              <a:rPr lang="ru-RU" dirty="0" err="1" smtClean="0"/>
              <a:t>схильна</a:t>
            </a:r>
            <a:r>
              <a:rPr lang="ru-RU" dirty="0" smtClean="0"/>
              <a:t> до таких </a:t>
            </a:r>
            <a:r>
              <a:rPr lang="ru-RU" dirty="0" err="1" smtClean="0"/>
              <a:t>змін</a:t>
            </a:r>
            <a:r>
              <a:rPr lang="ru-RU" dirty="0" smtClean="0"/>
              <a:t>, як у </a:t>
            </a:r>
            <a:r>
              <a:rPr lang="ru-RU" dirty="0" err="1" smtClean="0"/>
              <a:t>вірусів</a:t>
            </a:r>
            <a:r>
              <a:rPr lang="ru-RU" dirty="0" smtClean="0"/>
              <a:t> типу А.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проявлятися</a:t>
            </a:r>
            <a:r>
              <a:rPr lang="ru-RU" dirty="0" smtClean="0"/>
              <a:t>. </a:t>
            </a:r>
            <a:r>
              <a:rPr lang="ru-RU" dirty="0" err="1" smtClean="0"/>
              <a:t>Вірус</a:t>
            </a:r>
            <a:r>
              <a:rPr lang="ru-RU" dirty="0" smtClean="0"/>
              <a:t> типу С 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епідемій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серйозних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. </a:t>
            </a:r>
          </a:p>
          <a:p>
            <a:endParaRPr lang="smn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Кожен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новий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визначений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штам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вірусу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грипу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отримує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індивідуальне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позначення</a:t>
            </a:r>
            <a:r>
              <a:rPr lang="ru-RU" sz="2400" b="1" dirty="0" smtClean="0"/>
              <a:t> по </a:t>
            </a:r>
            <a:r>
              <a:rPr lang="ru-RU" sz="2400" b="1" dirty="0" err="1" smtClean="0"/>
              <a:t>єдиній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класифікації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Наприклад</a:t>
            </a:r>
            <a:r>
              <a:rPr lang="ru-RU" sz="2400" b="1" dirty="0" smtClean="0"/>
              <a:t>, </a:t>
            </a:r>
            <a:r>
              <a:rPr lang="smn-FI" sz="2400" b="1" dirty="0" smtClean="0"/>
              <a:t>A/Moscow/10/99 (H3N2), </a:t>
            </a:r>
            <a:r>
              <a:rPr lang="ru-RU" sz="2400" b="1" dirty="0" smtClean="0"/>
              <a:t>де: </a:t>
            </a:r>
            <a:endParaRPr lang="smn-FI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7"/>
            <a:ext cx="8229600" cy="5072074"/>
          </a:xfrm>
        </p:spPr>
        <p:txBody>
          <a:bodyPr/>
          <a:lstStyle/>
          <a:p>
            <a:r>
              <a:rPr lang="ru-RU" dirty="0" smtClean="0"/>
              <a:t>А – тип </a:t>
            </a:r>
            <a:r>
              <a:rPr lang="ru-RU" dirty="0" err="1" smtClean="0"/>
              <a:t>вірусу</a:t>
            </a:r>
            <a:r>
              <a:rPr lang="ru-RU" dirty="0" smtClean="0"/>
              <a:t>;</a:t>
            </a:r>
          </a:p>
          <a:p>
            <a:r>
              <a:rPr lang="smn-FI" dirty="0" smtClean="0"/>
              <a:t>Moscow – </a:t>
            </a:r>
            <a:r>
              <a:rPr lang="ru-RU" dirty="0" err="1" smtClean="0"/>
              <a:t>географічне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10 – номер </a:t>
            </a:r>
            <a:r>
              <a:rPr lang="ru-RU" dirty="0" err="1" smtClean="0"/>
              <a:t>місяця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виявлений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– </a:t>
            </a:r>
            <a:r>
              <a:rPr lang="ru-RU" dirty="0" err="1" smtClean="0"/>
              <a:t>жовтень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99 –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– (1999</a:t>
            </a:r>
            <a:r>
              <a:rPr lang="ru-RU" dirty="0" smtClean="0"/>
              <a:t>);</a:t>
            </a:r>
          </a:p>
          <a:p>
            <a:r>
              <a:rPr lang="smn-FI" dirty="0" smtClean="0"/>
              <a:t>H3N2 –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антигенних</a:t>
            </a:r>
            <a:r>
              <a:rPr lang="ru-RU" dirty="0" smtClean="0"/>
              <a:t> </a:t>
            </a:r>
            <a:r>
              <a:rPr lang="ru-RU" dirty="0" err="1" smtClean="0"/>
              <a:t>підтипів</a:t>
            </a:r>
            <a:r>
              <a:rPr lang="ru-RU" dirty="0" smtClean="0"/>
              <a:t>.</a:t>
            </a:r>
            <a:endParaRPr lang="smn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Содержимое 3" descr="Grypp_ua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1087</Words>
  <PresentationFormat>Экран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Вірус грипу</vt:lpstr>
      <vt:lpstr>Що таке грип і ГРВІ  </vt:lpstr>
      <vt:lpstr> </vt:lpstr>
      <vt:lpstr> </vt:lpstr>
      <vt:lpstr>Кожен тип вірусу грипу по-своєму впливає на людину, викликаючи захворювання різної тяжкості. </vt:lpstr>
      <vt:lpstr>Є декілька різновидностей вірусу грипу А розділених на різні серотипи на основі антитіл до цих вірусів. Серотипи, які були виявлені в людей, впорядковані за кількістю відомих людських смертей під час пандемії, є:</vt:lpstr>
      <vt:lpstr> </vt:lpstr>
      <vt:lpstr>Кожен новий визначений штам вірусу грипу отримує індивідуальне позначення по єдиній класифікації. Наприклад, A/Moscow/10/99 (H3N2), де: </vt:lpstr>
      <vt:lpstr> </vt:lpstr>
      <vt:lpstr> </vt:lpstr>
      <vt:lpstr>Епідеміологія</vt:lpstr>
      <vt:lpstr>  </vt:lpstr>
      <vt:lpstr>Патогенез </vt:lpstr>
      <vt:lpstr>Симптоматика </vt:lpstr>
      <vt:lpstr>Симптоми, що вимагають термінової госпіталізаці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 грипу</dc:title>
  <cp:lastModifiedBy>Богдана</cp:lastModifiedBy>
  <cp:revision>29</cp:revision>
  <dcterms:modified xsi:type="dcterms:W3CDTF">2014-03-18T14:20:49Z</dcterms:modified>
</cp:coreProperties>
</file>