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08" y="-19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07.10.2013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pull dir="l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pull dir="l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pull dir="l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pull dir="l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pull dir="l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pull dir="l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07.10.2013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pull dir="l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07.10.2013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pull dir="l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07.10.2013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pull dir="l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pull dir="l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pull dir="l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07.10.2013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>
    <p:pull dir="lu"/>
  </p:transition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1844824"/>
            <a:ext cx="7851648" cy="1828800"/>
          </a:xfrm>
        </p:spPr>
        <p:txBody>
          <a:bodyPr>
            <a:noAutofit/>
            <a:scene3d>
              <a:camera prst="isometricOffAxis1Right"/>
              <a:lightRig rig="freezing" dir="t">
                <a:rot lat="0" lon="0" rev="5640000"/>
              </a:lightRig>
            </a:scene3d>
            <a:sp3d extrusionH="57150" prstMaterial="flat">
              <a:bevelT w="82550" h="38100" prst="coolSlant"/>
              <a:contourClr>
                <a:schemeClr val="tx2"/>
              </a:contourClr>
            </a:sp3d>
          </a:bodyPr>
          <a:lstStyle/>
          <a:p>
            <a:r>
              <a:rPr lang="uk-UA" sz="13800" dirty="0" smtClean="0"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  <a:reflection blurRad="6350" stA="55000" endA="300" endPos="45500" dir="5400000" sy="-100000" algn="bl" rotWithShape="0"/>
                </a:effectLst>
              </a:rPr>
              <a:t>Гемофілія</a:t>
            </a:r>
            <a:endParaRPr lang="ru-RU" sz="13800" dirty="0"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  <a:reflection blurRad="6350" stA="55000" endA="300" endPos="45500" dir="5400000" sy="-100000" algn="bl" rotWithShape="0"/>
              </a:effectLst>
            </a:endParaRPr>
          </a:p>
        </p:txBody>
      </p:sp>
    </p:spTree>
  </p:cSld>
  <p:clrMapOvr>
    <a:masterClrMapping/>
  </p:clrMapOvr>
  <p:transition>
    <p:pull dir="l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4" name="Picture 4" descr="http://kpravda.com/wp-content/uploads/2012/06/gemofiliy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067530">
            <a:off x="6379888" y="4615517"/>
            <a:ext cx="2534318" cy="190073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5602" name="Picture 2" descr="http://mamapedia.com.ua/UploadImages/gemofiliya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20654320">
            <a:off x="213047" y="4622131"/>
            <a:ext cx="2564904" cy="192367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Прямоугольник 3"/>
          <p:cNvSpPr/>
          <p:nvPr/>
        </p:nvSpPr>
        <p:spPr>
          <a:xfrm>
            <a:off x="971600" y="764704"/>
            <a:ext cx="720080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err="1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Гемофілія</a:t>
            </a:r>
            <a:r>
              <a:rPr lang="ru-RU" sz="2800" b="1" dirty="0" smtClean="0">
                <a:ln w="1905"/>
                <a:solidFill>
                  <a:srgbClr val="00B05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 — </a:t>
            </a:r>
            <a:r>
              <a:rPr lang="ru-RU" sz="2800" b="1" dirty="0" err="1" smtClean="0">
                <a:ln w="1905"/>
                <a:solidFill>
                  <a:srgbClr val="00B05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невиліковне</a:t>
            </a:r>
            <a:r>
              <a:rPr lang="ru-RU" sz="2800" b="1" dirty="0" smtClean="0">
                <a:ln w="1905"/>
                <a:solidFill>
                  <a:srgbClr val="00B05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 </a:t>
            </a:r>
            <a:r>
              <a:rPr lang="ru-RU" sz="2800" b="1" dirty="0" err="1" smtClean="0">
                <a:ln w="1905"/>
                <a:solidFill>
                  <a:srgbClr val="00B05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генетичне</a:t>
            </a:r>
            <a:r>
              <a:rPr lang="ru-RU" sz="2800" b="1" dirty="0" smtClean="0">
                <a:ln w="1905"/>
                <a:solidFill>
                  <a:srgbClr val="00B05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2800" b="1" dirty="0" err="1" smtClean="0">
                <a:ln w="1905"/>
                <a:solidFill>
                  <a:srgbClr val="00B05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захворювання</a:t>
            </a:r>
            <a:r>
              <a:rPr lang="ru-RU" sz="2800" b="1" dirty="0" smtClean="0">
                <a:ln w="1905"/>
                <a:solidFill>
                  <a:srgbClr val="00B05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, </a:t>
            </a:r>
            <a:r>
              <a:rPr lang="ru-RU" sz="2800" b="1" dirty="0" err="1" smtClean="0">
                <a:ln w="1905"/>
                <a:solidFill>
                  <a:srgbClr val="00B05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пов'язане</a:t>
            </a:r>
            <a:r>
              <a:rPr lang="ru-RU" sz="2800" b="1" dirty="0" smtClean="0">
                <a:ln w="1905"/>
                <a:solidFill>
                  <a:srgbClr val="00B05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2800" b="1" dirty="0" err="1" smtClean="0">
                <a:ln w="1905"/>
                <a:solidFill>
                  <a:srgbClr val="00B05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з</a:t>
            </a:r>
            <a:r>
              <a:rPr lang="ru-RU" sz="2800" b="1" dirty="0" smtClean="0">
                <a:ln w="1905"/>
                <a:solidFill>
                  <a:srgbClr val="00B05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2800" b="1" dirty="0" err="1" smtClean="0">
                <a:ln w="1905"/>
                <a:solidFill>
                  <a:srgbClr val="00B05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порушенням</a:t>
            </a:r>
            <a:r>
              <a:rPr lang="ru-RU" sz="2800" b="1" dirty="0" smtClean="0">
                <a:ln w="1905"/>
                <a:solidFill>
                  <a:srgbClr val="00B05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 </a:t>
            </a:r>
            <a:r>
              <a:rPr lang="ru-RU" sz="2800" b="1" dirty="0" err="1" smtClean="0">
                <a:ln w="1905"/>
                <a:solidFill>
                  <a:srgbClr val="00B05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коагуляції</a:t>
            </a:r>
            <a:r>
              <a:rPr lang="ru-RU" sz="2800" b="1" dirty="0" smtClean="0">
                <a:ln w="1905"/>
                <a:solidFill>
                  <a:srgbClr val="00B05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(</a:t>
            </a:r>
            <a:r>
              <a:rPr lang="ru-RU" sz="2800" b="1" dirty="0" err="1" smtClean="0">
                <a:ln w="1905"/>
                <a:solidFill>
                  <a:srgbClr val="00B05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згортання</a:t>
            </a:r>
            <a:r>
              <a:rPr lang="ru-RU" sz="2800" b="1" dirty="0" smtClean="0">
                <a:ln w="1905"/>
                <a:solidFill>
                  <a:srgbClr val="00B05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) </a:t>
            </a:r>
            <a:r>
              <a:rPr lang="ru-RU" sz="2800" b="1" dirty="0" err="1" smtClean="0">
                <a:ln w="1905"/>
                <a:solidFill>
                  <a:srgbClr val="00B05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крові</a:t>
            </a:r>
            <a:r>
              <a:rPr lang="ru-RU" sz="2800" b="1" dirty="0" smtClean="0">
                <a:ln w="1905"/>
                <a:solidFill>
                  <a:srgbClr val="00B05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; при </a:t>
            </a:r>
            <a:r>
              <a:rPr lang="ru-RU" sz="2800" b="1" dirty="0" err="1" smtClean="0">
                <a:ln w="1905"/>
                <a:solidFill>
                  <a:srgbClr val="00B05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цьому</a:t>
            </a:r>
            <a:r>
              <a:rPr lang="ru-RU" sz="2800" b="1" dirty="0" smtClean="0">
                <a:ln w="1905"/>
                <a:solidFill>
                  <a:srgbClr val="00B05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2800" b="1" dirty="0" err="1" smtClean="0">
                <a:ln w="1905"/>
                <a:solidFill>
                  <a:srgbClr val="00B05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захворюванні</a:t>
            </a:r>
            <a:r>
              <a:rPr lang="ru-RU" sz="2800" b="1" dirty="0" smtClean="0">
                <a:ln w="1905"/>
                <a:solidFill>
                  <a:srgbClr val="00B05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2800" b="1" dirty="0" err="1" smtClean="0">
                <a:ln w="1905"/>
                <a:solidFill>
                  <a:srgbClr val="00B05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різко</a:t>
            </a:r>
            <a:r>
              <a:rPr lang="ru-RU" sz="2800" b="1" dirty="0" smtClean="0">
                <a:ln w="1905"/>
                <a:solidFill>
                  <a:srgbClr val="00B05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2800" b="1" dirty="0" err="1" smtClean="0">
                <a:ln w="1905"/>
                <a:solidFill>
                  <a:srgbClr val="00B05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зростає</a:t>
            </a:r>
            <a:r>
              <a:rPr lang="ru-RU" sz="2800" b="1" dirty="0" smtClean="0">
                <a:ln w="1905"/>
                <a:solidFill>
                  <a:srgbClr val="00B05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2800" b="1" dirty="0" err="1" smtClean="0">
                <a:ln w="1905"/>
                <a:solidFill>
                  <a:srgbClr val="00B05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небезпека</a:t>
            </a:r>
            <a:r>
              <a:rPr lang="ru-RU" sz="2800" b="1" dirty="0" smtClean="0">
                <a:ln w="1905"/>
                <a:solidFill>
                  <a:srgbClr val="00B05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2800" b="1" dirty="0" err="1" smtClean="0">
                <a:ln w="1905"/>
                <a:solidFill>
                  <a:srgbClr val="00B05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загибелі</a:t>
            </a:r>
            <a:r>
              <a:rPr lang="ru-RU" sz="2800" b="1" dirty="0" smtClean="0">
                <a:ln w="1905"/>
                <a:solidFill>
                  <a:srgbClr val="00B05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2800" b="1" dirty="0" err="1" smtClean="0">
                <a:ln w="1905"/>
                <a:solidFill>
                  <a:srgbClr val="00B05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від</a:t>
            </a:r>
            <a:r>
              <a:rPr lang="ru-RU" sz="2800" b="1" dirty="0" smtClean="0">
                <a:ln w="1905"/>
                <a:solidFill>
                  <a:srgbClr val="00B05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2800" b="1" dirty="0" err="1" smtClean="0">
                <a:ln w="1905"/>
                <a:solidFill>
                  <a:srgbClr val="00B05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крововиливу</a:t>
            </a:r>
            <a:r>
              <a:rPr lang="ru-RU" sz="2800" b="1" dirty="0" smtClean="0">
                <a:ln w="1905"/>
                <a:solidFill>
                  <a:srgbClr val="00B05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в </a:t>
            </a:r>
            <a:r>
              <a:rPr lang="ru-RU" sz="2800" b="1" dirty="0" err="1" smtClean="0">
                <a:ln w="1905"/>
                <a:solidFill>
                  <a:srgbClr val="00B05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мозок</a:t>
            </a:r>
            <a:r>
              <a:rPr lang="ru-RU" sz="2800" b="1" dirty="0" smtClean="0">
                <a:ln w="1905"/>
                <a:solidFill>
                  <a:srgbClr val="00B05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та </a:t>
            </a:r>
            <a:r>
              <a:rPr lang="ru-RU" sz="2800" b="1" dirty="0" err="1" smtClean="0">
                <a:ln w="1905"/>
                <a:solidFill>
                  <a:srgbClr val="00B05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інші</a:t>
            </a:r>
            <a:r>
              <a:rPr lang="ru-RU" sz="2800" b="1" dirty="0" smtClean="0">
                <a:ln w="1905"/>
                <a:solidFill>
                  <a:srgbClr val="00B05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2800" b="1" dirty="0" err="1" smtClean="0">
                <a:ln w="1905"/>
                <a:solidFill>
                  <a:srgbClr val="00B05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життєво</a:t>
            </a:r>
            <a:r>
              <a:rPr lang="ru-RU" sz="2800" b="1" dirty="0" smtClean="0">
                <a:ln w="1905"/>
                <a:solidFill>
                  <a:srgbClr val="00B05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2800" b="1" dirty="0" err="1" smtClean="0">
                <a:ln w="1905"/>
                <a:solidFill>
                  <a:srgbClr val="00B05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важливі</a:t>
            </a:r>
            <a:r>
              <a:rPr lang="ru-RU" sz="2800" b="1" dirty="0" smtClean="0">
                <a:ln w="1905"/>
                <a:solidFill>
                  <a:srgbClr val="00B05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2800" b="1" dirty="0" err="1" smtClean="0">
                <a:ln w="1905"/>
                <a:solidFill>
                  <a:srgbClr val="00B05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органи</a:t>
            </a:r>
            <a:r>
              <a:rPr lang="ru-RU" sz="2800" b="1" dirty="0" smtClean="0">
                <a:ln w="1905"/>
                <a:solidFill>
                  <a:srgbClr val="00B05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, </a:t>
            </a:r>
            <a:r>
              <a:rPr lang="ru-RU" sz="2800" b="1" dirty="0" err="1" smtClean="0">
                <a:ln w="1905"/>
                <a:solidFill>
                  <a:srgbClr val="00B05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навіть</a:t>
            </a:r>
            <a:r>
              <a:rPr lang="ru-RU" sz="2800" b="1" dirty="0" smtClean="0">
                <a:ln w="1905"/>
                <a:solidFill>
                  <a:srgbClr val="00B05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при </a:t>
            </a:r>
            <a:r>
              <a:rPr lang="ru-RU" sz="2800" b="1" dirty="0" err="1" smtClean="0">
                <a:ln w="1905"/>
                <a:solidFill>
                  <a:srgbClr val="00B05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незначній</a:t>
            </a:r>
            <a:r>
              <a:rPr lang="ru-RU" sz="2800" b="1" dirty="0" smtClean="0">
                <a:ln w="1905"/>
                <a:solidFill>
                  <a:srgbClr val="00B05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2800" b="1" dirty="0" err="1" smtClean="0">
                <a:ln w="1905"/>
                <a:solidFill>
                  <a:srgbClr val="00B05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травмі</a:t>
            </a:r>
            <a:r>
              <a:rPr lang="ru-RU" sz="2800" b="1" dirty="0" smtClean="0">
                <a:ln w="1905"/>
                <a:solidFill>
                  <a:srgbClr val="00B05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. </a:t>
            </a:r>
            <a:r>
              <a:rPr lang="ru-RU" sz="2800" b="1" dirty="0" err="1" smtClean="0">
                <a:ln w="1905"/>
                <a:solidFill>
                  <a:srgbClr val="00B05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Хворі</a:t>
            </a:r>
            <a:r>
              <a:rPr lang="ru-RU" sz="2800" b="1" dirty="0" smtClean="0">
                <a:ln w="1905"/>
                <a:solidFill>
                  <a:srgbClr val="00B05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2800" b="1" dirty="0" err="1" smtClean="0">
                <a:ln w="1905"/>
                <a:solidFill>
                  <a:srgbClr val="00B05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з</a:t>
            </a:r>
            <a:r>
              <a:rPr lang="ru-RU" sz="2800" b="1" dirty="0" smtClean="0">
                <a:ln w="1905"/>
                <a:solidFill>
                  <a:srgbClr val="00B05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2800" b="1" dirty="0" err="1" smtClean="0">
                <a:ln w="1905"/>
                <a:solidFill>
                  <a:srgbClr val="00B05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важкою</a:t>
            </a:r>
            <a:r>
              <a:rPr lang="ru-RU" sz="2800" b="1" dirty="0" smtClean="0">
                <a:ln w="1905"/>
                <a:solidFill>
                  <a:srgbClr val="00B05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формою </a:t>
            </a:r>
            <a:r>
              <a:rPr lang="ru-RU" sz="2800" b="1" dirty="0" err="1" smtClean="0">
                <a:ln w="1905"/>
                <a:solidFill>
                  <a:srgbClr val="00B05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гемофілії</a:t>
            </a:r>
            <a:r>
              <a:rPr lang="ru-RU" sz="2800" b="1" dirty="0" smtClean="0">
                <a:ln w="1905"/>
                <a:solidFill>
                  <a:srgbClr val="00B05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2800" b="1" dirty="0" err="1" smtClean="0">
                <a:ln w="1905"/>
                <a:solidFill>
                  <a:srgbClr val="00B05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нерідко</a:t>
            </a:r>
            <a:r>
              <a:rPr lang="ru-RU" sz="2800" b="1" dirty="0" smtClean="0">
                <a:ln w="1905"/>
                <a:solidFill>
                  <a:srgbClr val="00B05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2800" b="1" dirty="0" err="1" smtClean="0">
                <a:ln w="1905"/>
                <a:solidFill>
                  <a:srgbClr val="00B05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піддаються</a:t>
            </a:r>
            <a:r>
              <a:rPr lang="ru-RU" sz="2800" b="1" dirty="0" smtClean="0">
                <a:ln w="1905"/>
                <a:solidFill>
                  <a:srgbClr val="00B05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2800" b="1" dirty="0" err="1" smtClean="0">
                <a:ln w="1905"/>
                <a:solidFill>
                  <a:srgbClr val="00B05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інвалідизації</a:t>
            </a:r>
            <a:r>
              <a:rPr lang="ru-RU" sz="2800" b="1" dirty="0" smtClean="0">
                <a:ln w="1905"/>
                <a:solidFill>
                  <a:srgbClr val="00B05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, </a:t>
            </a:r>
            <a:r>
              <a:rPr lang="ru-RU" sz="2800" b="1" dirty="0" err="1" smtClean="0">
                <a:ln w="1905"/>
                <a:solidFill>
                  <a:srgbClr val="00B05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внаслідок</a:t>
            </a:r>
            <a:r>
              <a:rPr lang="ru-RU" sz="2800" b="1" dirty="0" smtClean="0">
                <a:ln w="1905"/>
                <a:solidFill>
                  <a:srgbClr val="00B05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2800" b="1" dirty="0" err="1" smtClean="0">
                <a:ln w="1905"/>
                <a:solidFill>
                  <a:srgbClr val="00B05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частих</a:t>
            </a:r>
            <a:r>
              <a:rPr lang="ru-RU" sz="2800" b="1" dirty="0" smtClean="0">
                <a:ln w="1905"/>
                <a:solidFill>
                  <a:srgbClr val="00B05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2800" b="1" dirty="0" err="1" smtClean="0">
                <a:ln w="1905"/>
                <a:solidFill>
                  <a:srgbClr val="00B05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крововиливів</a:t>
            </a:r>
            <a:r>
              <a:rPr lang="ru-RU" sz="2800" b="1" dirty="0" smtClean="0">
                <a:ln w="1905"/>
                <a:solidFill>
                  <a:srgbClr val="00B05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в </a:t>
            </a:r>
            <a:r>
              <a:rPr lang="ru-RU" sz="2800" b="1" dirty="0" err="1" smtClean="0">
                <a:ln w="1905"/>
                <a:solidFill>
                  <a:srgbClr val="00B05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суглоби</a:t>
            </a:r>
            <a:r>
              <a:rPr lang="ru-RU" sz="2800" b="1" dirty="0" smtClean="0">
                <a:ln w="1905"/>
                <a:solidFill>
                  <a:srgbClr val="00B05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(</a:t>
            </a:r>
            <a:r>
              <a:rPr lang="ru-RU" sz="2800" b="1" dirty="0" err="1" smtClean="0">
                <a:ln w="1905"/>
                <a:solidFill>
                  <a:srgbClr val="00B05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гемартрози</a:t>
            </a:r>
            <a:r>
              <a:rPr lang="ru-RU" sz="2800" b="1" dirty="0" smtClean="0">
                <a:ln w="1905"/>
                <a:solidFill>
                  <a:srgbClr val="00B05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) </a:t>
            </a:r>
            <a:r>
              <a:rPr lang="ru-RU" sz="2800" b="1" dirty="0" err="1" smtClean="0">
                <a:ln w="1905"/>
                <a:solidFill>
                  <a:srgbClr val="00B05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і</a:t>
            </a:r>
            <a:r>
              <a:rPr lang="ru-RU" sz="2800" b="1" dirty="0" smtClean="0">
                <a:ln w="1905"/>
                <a:solidFill>
                  <a:srgbClr val="00B05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2800" b="1" dirty="0" err="1" smtClean="0">
                <a:ln w="1905"/>
                <a:solidFill>
                  <a:srgbClr val="00B05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м'язові</a:t>
            </a:r>
            <a:r>
              <a:rPr lang="ru-RU" sz="2800" b="1" dirty="0" smtClean="0">
                <a:ln w="1905"/>
                <a:solidFill>
                  <a:srgbClr val="00B05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2800" b="1" dirty="0" err="1" smtClean="0">
                <a:ln w="1905"/>
                <a:solidFill>
                  <a:srgbClr val="00B05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тканини</a:t>
            </a:r>
            <a:r>
              <a:rPr lang="ru-RU" sz="2800" b="1" dirty="0" smtClean="0">
                <a:ln w="1905"/>
                <a:solidFill>
                  <a:srgbClr val="00B05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(</a:t>
            </a:r>
            <a:r>
              <a:rPr lang="ru-RU" sz="2800" b="1" dirty="0" err="1" smtClean="0">
                <a:ln w="1905"/>
                <a:solidFill>
                  <a:srgbClr val="00B05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гематоми</a:t>
            </a:r>
            <a:r>
              <a:rPr lang="ru-RU" sz="2800" b="1" dirty="0" smtClean="0">
                <a:ln w="1905"/>
                <a:solidFill>
                  <a:srgbClr val="00B05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).</a:t>
            </a:r>
            <a:endParaRPr lang="ru-RU" sz="2800" b="1" dirty="0">
              <a:ln w="1905"/>
              <a:solidFill>
                <a:srgbClr val="00B05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ransition>
    <p:pull dir="l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256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3000"/>
                            </p:stCondLst>
                            <p:childTnLst>
                              <p:par>
                                <p:cTn id="1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56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 descr="http://www.likar.info/pictures_ckfinder/images/12_3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159559">
            <a:off x="4004469" y="2744544"/>
            <a:ext cx="4402109" cy="299129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Прямоугольник 3"/>
          <p:cNvSpPr/>
          <p:nvPr/>
        </p:nvSpPr>
        <p:spPr>
          <a:xfrm>
            <a:off x="395536" y="332656"/>
            <a:ext cx="5976664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Хворіють</a:t>
            </a:r>
            <a:r>
              <a:rPr lang="ru-RU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на </a:t>
            </a:r>
            <a:r>
              <a:rPr lang="ru-RU" sz="28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гемофілію</a:t>
            </a:r>
            <a:r>
              <a:rPr lang="ru-RU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тільки</a:t>
            </a:r>
            <a:r>
              <a:rPr lang="ru-RU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особи </a:t>
            </a:r>
            <a:r>
              <a:rPr lang="ru-RU" sz="28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чоловічої</a:t>
            </a:r>
            <a:r>
              <a:rPr lang="ru-RU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статі</a:t>
            </a:r>
            <a:r>
              <a:rPr lang="ru-RU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, </a:t>
            </a:r>
            <a:r>
              <a:rPr lang="ru-RU" sz="28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жінки</a:t>
            </a:r>
            <a:r>
              <a:rPr lang="ru-RU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є</a:t>
            </a:r>
            <a:r>
              <a:rPr lang="ru-RU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лише</a:t>
            </a:r>
            <a:r>
              <a:rPr lang="ru-RU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носіями</a:t>
            </a:r>
            <a:r>
              <a:rPr lang="ru-RU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гена </a:t>
            </a:r>
            <a:r>
              <a:rPr lang="ru-RU" sz="28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гемофілії</a:t>
            </a:r>
            <a:r>
              <a:rPr lang="ru-RU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. </a:t>
            </a:r>
            <a:r>
              <a:rPr lang="ru-RU" sz="28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Єдиним</a:t>
            </a:r>
            <a:r>
              <a:rPr lang="ru-RU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методом </a:t>
            </a:r>
            <a:r>
              <a:rPr lang="ru-RU" sz="28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лікування</a:t>
            </a:r>
            <a:r>
              <a:rPr lang="ru-RU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цього</a:t>
            </a:r>
            <a:r>
              <a:rPr lang="ru-RU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захворювання</a:t>
            </a:r>
            <a:r>
              <a:rPr lang="ru-RU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, </a:t>
            </a:r>
            <a:r>
              <a:rPr lang="ru-RU" sz="28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що</a:t>
            </a:r>
            <a:r>
              <a:rPr lang="ru-RU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дозволяє</a:t>
            </a:r>
            <a:r>
              <a:rPr lang="ru-RU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уникнути</a:t>
            </a:r>
            <a:r>
              <a:rPr lang="ru-RU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ранньої</a:t>
            </a:r>
            <a:r>
              <a:rPr lang="ru-RU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інвалідизації</a:t>
            </a:r>
            <a:r>
              <a:rPr lang="ru-RU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та </a:t>
            </a:r>
            <a:r>
              <a:rPr lang="ru-RU" sz="28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загрози</a:t>
            </a:r>
            <a:r>
              <a:rPr lang="ru-RU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життю</a:t>
            </a:r>
            <a:r>
              <a:rPr lang="ru-RU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від</a:t>
            </a:r>
            <a:r>
              <a:rPr lang="ru-RU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кровотечі</a:t>
            </a:r>
            <a:r>
              <a:rPr lang="ru-RU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, </a:t>
            </a:r>
            <a:r>
              <a:rPr lang="ru-RU" sz="28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є</a:t>
            </a:r>
            <a:r>
              <a:rPr lang="ru-RU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постійне</a:t>
            </a:r>
            <a:r>
              <a:rPr lang="ru-RU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внутрішньовенне</a:t>
            </a:r>
            <a:r>
              <a:rPr lang="ru-RU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введення</a:t>
            </a:r>
            <a:r>
              <a:rPr lang="ru-RU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відсутніх</a:t>
            </a:r>
            <a:r>
              <a:rPr lang="ru-RU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в </a:t>
            </a:r>
            <a:r>
              <a:rPr lang="ru-RU" sz="28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крові</a:t>
            </a:r>
            <a:r>
              <a:rPr lang="ru-RU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факторів</a:t>
            </a:r>
            <a:r>
              <a:rPr lang="ru-RU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зсідання</a:t>
            </a:r>
            <a:r>
              <a:rPr lang="ru-RU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, </a:t>
            </a:r>
            <a:r>
              <a:rPr lang="ru-RU" sz="28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тобто</a:t>
            </a:r>
            <a:r>
              <a:rPr lang="ru-RU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замісна</a:t>
            </a:r>
            <a:r>
              <a:rPr lang="ru-RU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терапія</a:t>
            </a:r>
            <a:r>
              <a:rPr lang="ru-RU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.</a:t>
            </a:r>
            <a:endParaRPr lang="ru-RU" sz="28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glow rad="101600">
                  <a:schemeClr val="accent5">
                    <a:satMod val="175000"/>
                    <a:alpha val="40000"/>
                  </a:schemeClr>
                </a:glow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pull dir="l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4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276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23528" y="260648"/>
            <a:ext cx="7128792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Перший </a:t>
            </a:r>
            <a:r>
              <a:rPr lang="ru-RU" sz="28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докладний</a:t>
            </a:r>
            <a:r>
              <a:rPr lang="ru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8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опис</a:t>
            </a:r>
            <a:r>
              <a:rPr lang="ru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8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гемофілії</a:t>
            </a:r>
            <a:r>
              <a:rPr lang="ru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8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зробив</a:t>
            </a:r>
            <a:r>
              <a:rPr lang="ru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Джон Конрад </a:t>
            </a:r>
            <a:r>
              <a:rPr lang="ru-RU" sz="28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Отто</a:t>
            </a:r>
            <a:r>
              <a:rPr lang="ru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, </a:t>
            </a:r>
            <a:r>
              <a:rPr lang="ru-RU" sz="28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дослідник</a:t>
            </a:r>
            <a:r>
              <a:rPr lang="ru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8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з</a:t>
            </a:r>
            <a:r>
              <a:rPr lang="ru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8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Філадельфії</a:t>
            </a:r>
            <a:r>
              <a:rPr lang="ru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.</a:t>
            </a:r>
            <a:r>
              <a:rPr lang="ru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8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Гемофілія</a:t>
            </a:r>
            <a:r>
              <a:rPr lang="ru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В як </a:t>
            </a:r>
            <a:r>
              <a:rPr lang="ru-RU" sz="28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окреме</a:t>
            </a:r>
            <a:r>
              <a:rPr lang="ru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8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захворювання</a:t>
            </a:r>
            <a:r>
              <a:rPr lang="ru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8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виявлено</a:t>
            </a:r>
            <a:r>
              <a:rPr lang="ru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8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тільки</a:t>
            </a:r>
            <a:r>
              <a:rPr lang="ru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у 1952 </a:t>
            </a:r>
            <a:r>
              <a:rPr lang="ru-RU" sz="28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році</a:t>
            </a:r>
            <a:r>
              <a:rPr lang="ru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. Часто </a:t>
            </a:r>
            <a:r>
              <a:rPr lang="ru-RU" sz="28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цю</a:t>
            </a:r>
            <a:r>
              <a:rPr lang="ru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форму </a:t>
            </a:r>
            <a:r>
              <a:rPr lang="ru-RU" sz="28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називають</a:t>
            </a:r>
            <a:r>
              <a:rPr lang="ru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8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ще</a:t>
            </a:r>
            <a:r>
              <a:rPr lang="ru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„хворобою </a:t>
            </a:r>
            <a:r>
              <a:rPr lang="ru-RU" sz="28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Крістмаса</a:t>
            </a:r>
            <a:r>
              <a:rPr lang="ru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" (на честь </a:t>
            </a:r>
            <a:r>
              <a:rPr lang="ru-RU" sz="28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прізвища</a:t>
            </a:r>
            <a:r>
              <a:rPr lang="ru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8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першого</a:t>
            </a:r>
            <a:r>
              <a:rPr lang="ru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8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обстеженого</a:t>
            </a:r>
            <a:r>
              <a:rPr lang="ru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хлопчика </a:t>
            </a:r>
            <a:r>
              <a:rPr lang="ru-RU" sz="28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з</a:t>
            </a:r>
            <a:r>
              <a:rPr lang="ru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8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цією</a:t>
            </a:r>
            <a:r>
              <a:rPr lang="ru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хворобою).</a:t>
            </a:r>
            <a:endParaRPr lang="ru-RU" sz="2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211960" y="4365104"/>
            <a:ext cx="4572000" cy="2246769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r>
              <a:rPr lang="ru-RU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На </a:t>
            </a:r>
            <a:r>
              <a:rPr lang="ru-RU" sz="20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гемофілію</a:t>
            </a:r>
            <a:r>
              <a:rPr lang="ru-RU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20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страждали</a:t>
            </a:r>
            <a:r>
              <a:rPr lang="ru-RU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20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багато</a:t>
            </a:r>
            <a:r>
              <a:rPr lang="ru-RU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20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нащадків</a:t>
            </a:r>
            <a:r>
              <a:rPr lang="ru-RU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20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чоловічої</a:t>
            </a:r>
            <a:r>
              <a:rPr lang="ru-RU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20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статі</a:t>
            </a:r>
            <a:r>
              <a:rPr lang="ru-RU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20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англійської</a:t>
            </a:r>
            <a:r>
              <a:rPr lang="ru-RU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20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королеви</a:t>
            </a:r>
            <a:r>
              <a:rPr lang="ru-RU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20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Вікторії</a:t>
            </a:r>
            <a:r>
              <a:rPr lang="ru-RU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, праправнуком </a:t>
            </a:r>
            <a:r>
              <a:rPr lang="ru-RU" sz="20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якої</a:t>
            </a:r>
            <a:r>
              <a:rPr lang="ru-RU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20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був</a:t>
            </a:r>
            <a:r>
              <a:rPr lang="ru-RU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20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і</a:t>
            </a:r>
            <a:r>
              <a:rPr lang="ru-RU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20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російський</a:t>
            </a:r>
            <a:r>
              <a:rPr lang="ru-RU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царевич </a:t>
            </a:r>
            <a:r>
              <a:rPr lang="ru-RU" sz="20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Олексій</a:t>
            </a:r>
            <a:r>
              <a:rPr lang="ru-RU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, </a:t>
            </a:r>
            <a:r>
              <a:rPr lang="ru-RU" sz="20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син</a:t>
            </a:r>
            <a:r>
              <a:rPr lang="ru-RU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20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останнього</a:t>
            </a:r>
            <a:r>
              <a:rPr lang="ru-RU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20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російського</a:t>
            </a:r>
            <a:r>
              <a:rPr lang="ru-RU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20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імператора</a:t>
            </a:r>
            <a:r>
              <a:rPr lang="ru-RU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20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Миколи</a:t>
            </a:r>
            <a:r>
              <a:rPr lang="ru-RU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n-US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II.</a:t>
            </a:r>
            <a:endParaRPr lang="ru-RU" sz="20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ransition>
    <p:pull dir="l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51520" y="332656"/>
            <a:ext cx="6851684" cy="646331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none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ru-RU" sz="3600" b="1" cap="all" dirty="0" err="1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Успадкування</a:t>
            </a:r>
            <a:r>
              <a:rPr lang="ru-RU" sz="36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</a:t>
            </a:r>
            <a:r>
              <a:rPr lang="ru-RU" sz="3600" b="1" cap="all" dirty="0" err="1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гемофілії</a:t>
            </a:r>
            <a:endParaRPr lang="ru-RU" sz="36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pic>
        <p:nvPicPr>
          <p:cNvPr id="28674" name="Picture 2" descr="http://t0.gstatic.com/images?q=tbn:ANd9GcQJBoFRqoDO7wQVSdgrq9Z_MIR86bq9fVUgyzDIrmpBWkVRlKy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1196752"/>
            <a:ext cx="7416824" cy="5435230"/>
          </a:xfrm>
          <a:prstGeom prst="rect">
            <a:avLst/>
          </a:prstGeom>
          <a:noFill/>
        </p:spPr>
      </p:pic>
    </p:spTree>
  </p:cSld>
  <p:clrMapOvr>
    <a:masterClrMapping/>
  </p:clrMapOvr>
  <p:transition>
    <p:pull dir="l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286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23528" y="188640"/>
            <a:ext cx="8568952" cy="2246769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28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Зустрічаються</a:t>
            </a:r>
            <a:r>
              <a:rPr lang="ru-RU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28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випадки</a:t>
            </a:r>
            <a:r>
              <a:rPr lang="ru-RU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, коли </a:t>
            </a:r>
            <a:r>
              <a:rPr lang="ru-RU" sz="28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обоє</a:t>
            </a:r>
            <a:r>
              <a:rPr lang="ru-RU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28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батьків</a:t>
            </a:r>
            <a:r>
              <a:rPr lang="ru-RU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не </a:t>
            </a:r>
            <a:r>
              <a:rPr lang="ru-RU" sz="28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є</a:t>
            </a:r>
            <a:r>
              <a:rPr lang="ru-RU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28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хворими</a:t>
            </a:r>
            <a:r>
              <a:rPr lang="ru-RU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28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і</a:t>
            </a:r>
            <a:r>
              <a:rPr lang="ru-RU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28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навіть</a:t>
            </a:r>
            <a:r>
              <a:rPr lang="ru-RU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28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матір</a:t>
            </a:r>
            <a:r>
              <a:rPr lang="ru-RU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28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не</a:t>
            </a:r>
            <a:r>
              <a:rPr lang="ru-RU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28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є</a:t>
            </a:r>
            <a:r>
              <a:rPr lang="ru-RU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28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носієм</a:t>
            </a:r>
            <a:r>
              <a:rPr lang="ru-RU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. </a:t>
            </a:r>
            <a:r>
              <a:rPr lang="ru-RU" sz="28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Проте</a:t>
            </a:r>
            <a:r>
              <a:rPr lang="ru-RU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, у них </a:t>
            </a:r>
            <a:r>
              <a:rPr lang="ru-RU" sz="28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народжується</a:t>
            </a:r>
            <a:r>
              <a:rPr lang="ru-RU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28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хворий</a:t>
            </a:r>
            <a:r>
              <a:rPr lang="ru-RU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хлопчик </a:t>
            </a:r>
            <a:r>
              <a:rPr lang="ru-RU" sz="28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або</a:t>
            </a:r>
            <a:r>
              <a:rPr lang="ru-RU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28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дівчинка-носій</a:t>
            </a:r>
            <a:r>
              <a:rPr lang="ru-RU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. У таких </a:t>
            </a:r>
            <a:r>
              <a:rPr lang="ru-RU" sz="28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випадках</a:t>
            </a:r>
            <a:r>
              <a:rPr lang="ru-RU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28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говорять</a:t>
            </a:r>
            <a:r>
              <a:rPr lang="ru-RU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, </a:t>
            </a:r>
            <a:r>
              <a:rPr lang="ru-RU" sz="28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що</a:t>
            </a:r>
            <a:r>
              <a:rPr lang="ru-RU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в </a:t>
            </a:r>
            <a:r>
              <a:rPr lang="ru-RU" sz="28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гені</a:t>
            </a:r>
            <a:r>
              <a:rPr lang="ru-RU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28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відбулася</a:t>
            </a:r>
            <a:r>
              <a:rPr lang="ru-RU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нова </a:t>
            </a:r>
            <a:r>
              <a:rPr lang="ru-RU" sz="28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мутація</a:t>
            </a:r>
            <a:r>
              <a:rPr lang="ru-RU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. </a:t>
            </a:r>
            <a:endParaRPr lang="ru-RU" sz="28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403648" y="3212976"/>
            <a:ext cx="6534472" cy="2308324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ru-RU" sz="36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Мутація</a:t>
            </a:r>
            <a:r>
              <a:rPr lang="ru-RU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- </a:t>
            </a:r>
            <a:r>
              <a:rPr lang="ru-RU" sz="36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це</a:t>
            </a:r>
            <a:r>
              <a:rPr lang="ru-RU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36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зміна</a:t>
            </a:r>
            <a:r>
              <a:rPr lang="ru-RU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36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спадкоємної</a:t>
            </a:r>
            <a:r>
              <a:rPr lang="ru-RU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36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інформації</a:t>
            </a:r>
            <a:r>
              <a:rPr lang="ru-RU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, а </a:t>
            </a:r>
            <a:r>
              <a:rPr lang="ru-RU" sz="36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дефектний</a:t>
            </a:r>
            <a:r>
              <a:rPr lang="ru-RU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ген </a:t>
            </a:r>
            <a:r>
              <a:rPr lang="ru-RU" sz="36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правильніше</a:t>
            </a:r>
            <a:r>
              <a:rPr lang="ru-RU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36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називати</a:t>
            </a:r>
            <a:r>
              <a:rPr lang="ru-RU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36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мутантним</a:t>
            </a:r>
            <a:r>
              <a:rPr lang="ru-RU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геном.</a:t>
            </a:r>
            <a:endParaRPr lang="ru-RU" sz="36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pull dir="l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987824" y="1412776"/>
            <a:ext cx="5760640" cy="3416320"/>
          </a:xfrm>
          <a:prstGeom prst="rect">
            <a:avLst/>
          </a:prstGeom>
          <a:ln>
            <a:solidFill>
              <a:srgbClr val="C00000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4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Хоча</a:t>
            </a:r>
            <a:r>
              <a:rPr lang="ru-RU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хвороба на </a:t>
            </a:r>
            <a:r>
              <a:rPr lang="ru-RU" sz="24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сьогоднішній</a:t>
            </a:r>
            <a:r>
              <a:rPr lang="ru-RU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день </a:t>
            </a:r>
            <a:r>
              <a:rPr lang="ru-RU" sz="24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невиліковна</a:t>
            </a:r>
            <a:r>
              <a:rPr lang="ru-RU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, </a:t>
            </a:r>
            <a:r>
              <a:rPr lang="ru-RU" sz="24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її</a:t>
            </a:r>
            <a:r>
              <a:rPr lang="ru-RU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24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протікання</a:t>
            </a:r>
            <a:r>
              <a:rPr lang="ru-RU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24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контролюється</a:t>
            </a:r>
            <a:r>
              <a:rPr lang="ru-RU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за </a:t>
            </a:r>
            <a:r>
              <a:rPr lang="ru-RU" sz="24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допомогою</a:t>
            </a:r>
            <a:r>
              <a:rPr lang="ru-RU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24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ін'єкцій</a:t>
            </a:r>
            <a:r>
              <a:rPr lang="ru-RU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24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бракуючого</a:t>
            </a:r>
            <a:r>
              <a:rPr lang="ru-RU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фактора </a:t>
            </a:r>
            <a:r>
              <a:rPr lang="ru-RU" sz="24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згортання</a:t>
            </a:r>
            <a:r>
              <a:rPr lang="ru-RU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24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крові</a:t>
            </a:r>
            <a:r>
              <a:rPr lang="ru-RU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, </a:t>
            </a:r>
            <a:r>
              <a:rPr lang="ru-RU" sz="24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частіше</a:t>
            </a:r>
            <a:r>
              <a:rPr lang="ru-RU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24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всього</a:t>
            </a:r>
            <a:r>
              <a:rPr lang="ru-RU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24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виділеного</a:t>
            </a:r>
            <a:r>
              <a:rPr lang="ru-RU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24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з</a:t>
            </a:r>
            <a:r>
              <a:rPr lang="ru-RU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24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донорської</a:t>
            </a:r>
            <a:r>
              <a:rPr lang="ru-RU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24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крові</a:t>
            </a:r>
            <a:r>
              <a:rPr lang="ru-RU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. </a:t>
            </a:r>
            <a:endParaRPr lang="ru-RU" sz="24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r>
              <a:rPr lang="ru-RU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В </a:t>
            </a:r>
            <a:r>
              <a:rPr lang="ru-RU" sz="24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цілому</a:t>
            </a:r>
            <a:r>
              <a:rPr lang="ru-RU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24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сучасні</a:t>
            </a:r>
            <a:r>
              <a:rPr lang="ru-RU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24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гемофіліки</a:t>
            </a:r>
            <a:r>
              <a:rPr lang="ru-RU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при правильному </a:t>
            </a:r>
            <a:r>
              <a:rPr lang="ru-RU" sz="24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лікуванні</a:t>
            </a:r>
            <a:r>
              <a:rPr lang="ru-RU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24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живуть</a:t>
            </a:r>
            <a:r>
              <a:rPr lang="ru-RU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24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стільки</a:t>
            </a:r>
            <a:r>
              <a:rPr lang="ru-RU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ж, </a:t>
            </a:r>
            <a:r>
              <a:rPr lang="ru-RU" sz="24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скільки</a:t>
            </a:r>
            <a:r>
              <a:rPr lang="ru-RU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24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і</a:t>
            </a:r>
            <a:r>
              <a:rPr lang="ru-RU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24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здорові</a:t>
            </a:r>
            <a:r>
              <a:rPr lang="ru-RU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люди.</a:t>
            </a:r>
            <a:endParaRPr lang="ru-RU" sz="24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grpSp>
        <p:nvGrpSpPr>
          <p:cNvPr id="9" name="Группа 8"/>
          <p:cNvGrpSpPr/>
          <p:nvPr/>
        </p:nvGrpSpPr>
        <p:grpSpPr>
          <a:xfrm>
            <a:off x="313618" y="346876"/>
            <a:ext cx="4127745" cy="5968240"/>
            <a:chOff x="313618" y="346876"/>
            <a:chExt cx="4127745" cy="5968240"/>
          </a:xfrm>
        </p:grpSpPr>
        <p:pic>
          <p:nvPicPr>
            <p:cNvPr id="30726" name="Picture 6" descr="http://neboley.zp.ua/uploads/posts/2011-04/1303308390_hemophilia.jp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 rot="1160103">
              <a:off x="2298238" y="4895890"/>
              <a:ext cx="2143125" cy="1419226"/>
            </a:xfrm>
            <a:prstGeom prst="rect">
              <a:avLst/>
            </a:prstGeom>
            <a:solidFill>
              <a:srgbClr val="FFFFFF">
                <a:shade val="85000"/>
              </a:srgbClr>
            </a:solidFill>
            <a:ln w="88900" cap="sq">
              <a:solidFill>
                <a:srgbClr val="C00000"/>
              </a:solidFill>
              <a:miter lim="800000"/>
            </a:ln>
            <a:effectLst>
              <a:outerShdw blurRad="55000" dist="18000" dir="5400000" algn="tl" rotWithShape="0">
                <a:srgbClr val="000000">
                  <a:alpha val="40000"/>
                </a:srgbClr>
              </a:outerShdw>
            </a:effectLst>
            <a:scene3d>
              <a:camera prst="orthographicFront"/>
              <a:lightRig rig="twoPt" dir="t">
                <a:rot lat="0" lon="0" rev="7200000"/>
              </a:lightRig>
            </a:scene3d>
            <a:sp3d>
              <a:bevelT w="25400" h="19050"/>
              <a:contourClr>
                <a:srgbClr val="FFFFFF"/>
              </a:contourClr>
            </a:sp3d>
          </p:spPr>
        </p:pic>
        <p:pic>
          <p:nvPicPr>
            <p:cNvPr id="30724" name="Picture 4" descr="http://meduniver.com/Medical/Akusherstvo/Img/1074.jp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 rot="21239641">
              <a:off x="313618" y="346876"/>
              <a:ext cx="2584931" cy="2010503"/>
            </a:xfrm>
            <a:prstGeom prst="rect">
              <a:avLst/>
            </a:prstGeom>
            <a:solidFill>
              <a:srgbClr val="FFFFFF">
                <a:shade val="85000"/>
              </a:srgbClr>
            </a:solidFill>
            <a:ln w="88900" cap="sq">
              <a:solidFill>
                <a:srgbClr val="C00000"/>
              </a:solidFill>
              <a:miter lim="800000"/>
            </a:ln>
            <a:effectLst>
              <a:outerShdw blurRad="55000" dist="18000" dir="5400000" algn="tl" rotWithShape="0">
                <a:srgbClr val="000000">
                  <a:alpha val="40000"/>
                </a:srgbClr>
              </a:outerShdw>
            </a:effectLst>
            <a:scene3d>
              <a:camera prst="orthographicFront"/>
              <a:lightRig rig="twoPt" dir="t">
                <a:rot lat="0" lon="0" rev="7200000"/>
              </a:lightRig>
            </a:scene3d>
            <a:sp3d>
              <a:bevelT w="25400" h="19050"/>
              <a:contourClr>
                <a:srgbClr val="FFFFFF"/>
              </a:contourClr>
            </a:sp3d>
          </p:spPr>
        </p:pic>
        <p:pic>
          <p:nvPicPr>
            <p:cNvPr id="30722" name="Picture 2" descr="http://img.smbc.ru/articles_health/2010/09/20/10b.jp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 rot="460178">
              <a:off x="806623" y="2039270"/>
              <a:ext cx="2039912" cy="3059868"/>
            </a:xfrm>
            <a:prstGeom prst="rect">
              <a:avLst/>
            </a:prstGeom>
            <a:solidFill>
              <a:srgbClr val="FFFFFF">
                <a:shade val="85000"/>
              </a:srgbClr>
            </a:solidFill>
            <a:ln w="88900" cap="sq">
              <a:solidFill>
                <a:srgbClr val="C00000"/>
              </a:solidFill>
              <a:miter lim="800000"/>
            </a:ln>
            <a:effectLst>
              <a:outerShdw blurRad="55000" dist="18000" dir="5400000" algn="tl" rotWithShape="0">
                <a:srgbClr val="000000">
                  <a:alpha val="40000"/>
                </a:srgbClr>
              </a:outerShdw>
            </a:effectLst>
            <a:scene3d>
              <a:camera prst="orthographicFront"/>
              <a:lightRig rig="twoPt" dir="t">
                <a:rot lat="0" lon="0" rev="7200000"/>
              </a:lightRig>
            </a:scene3d>
            <a:sp3d>
              <a:bevelT w="25400" h="19050"/>
              <a:contourClr>
                <a:srgbClr val="FFFFFF"/>
              </a:contourClr>
            </a:sp3d>
          </p:spPr>
        </p:pic>
      </p:grpSp>
    </p:spTree>
  </p:cSld>
  <p:clrMapOvr>
    <a:masterClrMapping/>
  </p:clrMapOvr>
  <p:transition>
    <p:pull dir="l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Модульная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36</TotalTime>
  <Words>214</Words>
  <Application>Microsoft Office PowerPoint</Application>
  <PresentationFormat>Экран (4:3)</PresentationFormat>
  <Paragraphs>10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Поток</vt:lpstr>
      <vt:lpstr>Гемофілія</vt:lpstr>
      <vt:lpstr>Слайд 2</vt:lpstr>
      <vt:lpstr>Слайд 3</vt:lpstr>
      <vt:lpstr>Слайд 4</vt:lpstr>
      <vt:lpstr>Слайд 5</vt:lpstr>
      <vt:lpstr>Слайд 6</vt:lpstr>
      <vt:lpstr>Слайд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Гемофілія</dc:title>
  <cp:lastModifiedBy>SamLab.ws</cp:lastModifiedBy>
  <cp:revision>19</cp:revision>
  <dcterms:modified xsi:type="dcterms:W3CDTF">2013-10-07T19:32:13Z</dcterms:modified>
</cp:coreProperties>
</file>