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301" r:id="rId8"/>
    <p:sldId id="262" r:id="rId9"/>
    <p:sldId id="264" r:id="rId10"/>
    <p:sldId id="263" r:id="rId11"/>
    <p:sldId id="266" r:id="rId12"/>
    <p:sldId id="265" r:id="rId13"/>
    <p:sldId id="267" r:id="rId14"/>
    <p:sldId id="268" r:id="rId15"/>
    <p:sldId id="281" r:id="rId16"/>
    <p:sldId id="279" r:id="rId17"/>
    <p:sldId id="269" r:id="rId18"/>
    <p:sldId id="280" r:id="rId19"/>
    <p:sldId id="284" r:id="rId20"/>
    <p:sldId id="270" r:id="rId21"/>
    <p:sldId id="283" r:id="rId22"/>
    <p:sldId id="271" r:id="rId23"/>
    <p:sldId id="282" r:id="rId24"/>
    <p:sldId id="273" r:id="rId25"/>
    <p:sldId id="274" r:id="rId26"/>
    <p:sldId id="285" r:id="rId27"/>
    <p:sldId id="277" r:id="rId28"/>
    <p:sldId id="299" r:id="rId29"/>
    <p:sldId id="295" r:id="rId30"/>
    <p:sldId id="278" r:id="rId31"/>
    <p:sldId id="290" r:id="rId32"/>
    <p:sldId id="291" r:id="rId33"/>
    <p:sldId id="298" r:id="rId34"/>
    <p:sldId id="292" r:id="rId35"/>
    <p:sldId id="300" r:id="rId36"/>
    <p:sldId id="293" r:id="rId37"/>
    <p:sldId id="296" r:id="rId38"/>
    <p:sldId id="294" r:id="rId39"/>
    <p:sldId id="302" r:id="rId40"/>
    <p:sldId id="303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5595BF-D44F-4F63-AB3C-4F47E3724B51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20EB70-361F-4DF3-B583-C498EFF2BC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7460" name="Picture 4" descr="http://www.mostwantedblog.org/wp-content/uploads/2012/05/tutti-fru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/>
              <a:t>Історія</a:t>
            </a:r>
            <a:r>
              <a:rPr lang="ru-RU" sz="8000" dirty="0" smtClean="0"/>
              <a:t> </a:t>
            </a:r>
            <a:r>
              <a:rPr lang="ru-RU" sz="8000" dirty="0" err="1" smtClean="0"/>
              <a:t>відкриття</a:t>
            </a:r>
            <a:r>
              <a:rPr lang="ru-RU" sz="8000" dirty="0" smtClean="0"/>
              <a:t> </a:t>
            </a:r>
            <a:r>
              <a:rPr lang="ru-RU" sz="8000" dirty="0" err="1" smtClean="0"/>
              <a:t>вітамінів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1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Практичний</a:t>
            </a:r>
            <a:r>
              <a:rPr lang="ru-RU" sz="2800" dirty="0"/>
              <a:t> </a:t>
            </a:r>
            <a:r>
              <a:rPr lang="ru-RU" sz="2800" dirty="0" err="1"/>
              <a:t>досвід</a:t>
            </a:r>
            <a:r>
              <a:rPr lang="ru-RU" sz="2800" dirty="0"/>
              <a:t> </a:t>
            </a:r>
            <a:r>
              <a:rPr lang="ru-RU" sz="2800" dirty="0" err="1"/>
              <a:t>лікарів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клінічні</a:t>
            </a:r>
            <a:r>
              <a:rPr lang="ru-RU" sz="2800" dirty="0"/>
              <a:t> </a:t>
            </a:r>
            <a:r>
              <a:rPr lang="ru-RU" sz="2800" dirty="0" err="1"/>
              <a:t>спостереження</a:t>
            </a:r>
            <a:r>
              <a:rPr lang="ru-RU" sz="2800" dirty="0"/>
              <a:t> </a:t>
            </a:r>
            <a:r>
              <a:rPr lang="ru-RU" sz="2800" dirty="0" err="1"/>
              <a:t>здавна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переконливістю</a:t>
            </a:r>
            <a:r>
              <a:rPr lang="ru-RU" sz="2800" dirty="0"/>
              <a:t> </a:t>
            </a:r>
            <a:r>
              <a:rPr lang="ru-RU" sz="2800" dirty="0" err="1"/>
              <a:t>вказували</a:t>
            </a:r>
            <a:r>
              <a:rPr lang="ru-RU" sz="2800" dirty="0"/>
              <a:t> на </a:t>
            </a:r>
            <a:r>
              <a:rPr lang="ru-RU" sz="2800" dirty="0" err="1"/>
              <a:t>існування</a:t>
            </a:r>
            <a:r>
              <a:rPr lang="ru-RU" sz="2800" dirty="0"/>
              <a:t> низки </a:t>
            </a:r>
            <a:r>
              <a:rPr lang="ru-RU" sz="2800" dirty="0" err="1"/>
              <a:t>специфічних</a:t>
            </a:r>
            <a:r>
              <a:rPr lang="ru-RU" sz="2800" dirty="0"/>
              <a:t> </a:t>
            </a:r>
            <a:r>
              <a:rPr lang="ru-RU" sz="2800" dirty="0" err="1"/>
              <a:t>захворювань</a:t>
            </a:r>
            <a:r>
              <a:rPr lang="ru-RU" sz="2800" dirty="0"/>
              <a:t>, </a:t>
            </a:r>
            <a:r>
              <a:rPr lang="ru-RU" sz="2800" dirty="0" err="1"/>
              <a:t>безпосередньо</a:t>
            </a:r>
            <a:r>
              <a:rPr lang="ru-RU" sz="2800" dirty="0"/>
              <a:t> </a:t>
            </a:r>
            <a:r>
              <a:rPr lang="ru-RU" sz="2800" dirty="0" err="1"/>
              <a:t>пов'язаних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дефектами </a:t>
            </a:r>
            <a:r>
              <a:rPr lang="ru-RU" sz="2800" dirty="0" err="1"/>
              <a:t>харчування</a:t>
            </a:r>
            <a:r>
              <a:rPr lang="ru-RU" sz="2800" dirty="0"/>
              <a:t>, </a:t>
            </a:r>
            <a:r>
              <a:rPr lang="ru-RU" sz="2800" dirty="0" err="1"/>
              <a:t>хоча</a:t>
            </a:r>
            <a:r>
              <a:rPr lang="ru-RU" sz="2800" dirty="0"/>
              <a:t> </a:t>
            </a:r>
            <a:r>
              <a:rPr lang="ru-RU" sz="2800" dirty="0" err="1"/>
              <a:t>останнє</a:t>
            </a:r>
            <a:r>
              <a:rPr lang="ru-RU" sz="2800" dirty="0"/>
              <a:t> </a:t>
            </a:r>
            <a:r>
              <a:rPr lang="ru-RU" sz="2800" dirty="0" err="1"/>
              <a:t>повністю</a:t>
            </a:r>
            <a:r>
              <a:rPr lang="ru-RU" sz="2800" dirty="0"/>
              <a:t> </a:t>
            </a:r>
            <a:r>
              <a:rPr lang="ru-RU" sz="2800" dirty="0" err="1"/>
              <a:t>відповідало</a:t>
            </a:r>
            <a:r>
              <a:rPr lang="ru-RU" sz="2800" dirty="0"/>
              <a:t> </a:t>
            </a:r>
            <a:r>
              <a:rPr lang="ru-RU" sz="2800" dirty="0" err="1"/>
              <a:t>зазначеним</a:t>
            </a:r>
            <a:r>
              <a:rPr lang="ru-RU" sz="2800" dirty="0"/>
              <a:t> </a:t>
            </a:r>
            <a:r>
              <a:rPr lang="ru-RU" sz="2800" dirty="0" err="1"/>
              <a:t>вище</a:t>
            </a:r>
            <a:r>
              <a:rPr lang="ru-RU" sz="2800" dirty="0"/>
              <a:t> </a:t>
            </a:r>
            <a:r>
              <a:rPr lang="ru-RU" sz="2800" dirty="0" err="1"/>
              <a:t>вимогам</a:t>
            </a:r>
            <a:r>
              <a:rPr lang="ru-RU" sz="2800" dirty="0"/>
              <a:t>. Про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свідчив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багатовіковий</a:t>
            </a:r>
            <a:r>
              <a:rPr lang="ru-RU" sz="2800" dirty="0"/>
              <a:t> </a:t>
            </a:r>
            <a:r>
              <a:rPr lang="ru-RU" sz="2800" dirty="0" err="1"/>
              <a:t>практичний</a:t>
            </a:r>
            <a:r>
              <a:rPr lang="ru-RU" sz="2800" dirty="0"/>
              <a:t> </a:t>
            </a:r>
            <a:r>
              <a:rPr lang="ru-RU" sz="2800" dirty="0" err="1"/>
              <a:t>досвід</a:t>
            </a:r>
            <a:r>
              <a:rPr lang="ru-RU" sz="2800" dirty="0"/>
              <a:t> </a:t>
            </a:r>
            <a:r>
              <a:rPr lang="ru-RU" sz="2800" dirty="0" err="1"/>
              <a:t>учасників</a:t>
            </a:r>
            <a:r>
              <a:rPr lang="ru-RU" sz="2800" dirty="0"/>
              <a:t> </a:t>
            </a:r>
            <a:r>
              <a:rPr lang="ru-RU" sz="2800" dirty="0" err="1"/>
              <a:t>тривалих</a:t>
            </a:r>
            <a:r>
              <a:rPr lang="ru-RU" sz="2800" dirty="0"/>
              <a:t> </a:t>
            </a:r>
            <a:r>
              <a:rPr lang="ru-RU" sz="2800" dirty="0" err="1"/>
              <a:t>подорожей</a:t>
            </a:r>
            <a:r>
              <a:rPr lang="ru-RU" sz="2800" dirty="0"/>
              <a:t>. </a:t>
            </a:r>
            <a:r>
              <a:rPr lang="ru-RU" sz="2800" dirty="0" err="1"/>
              <a:t>Справжнім</a:t>
            </a:r>
            <a:r>
              <a:rPr lang="ru-RU" sz="2800" dirty="0"/>
              <a:t> </a:t>
            </a:r>
            <a:r>
              <a:rPr lang="ru-RU" sz="2800" dirty="0" err="1"/>
              <a:t>бичем</a:t>
            </a:r>
            <a:r>
              <a:rPr lang="ru-RU" sz="2800" dirty="0"/>
              <a:t> для </a:t>
            </a:r>
            <a:r>
              <a:rPr lang="ru-RU" sz="2800" dirty="0" err="1"/>
              <a:t>мореплавців</a:t>
            </a:r>
            <a:r>
              <a:rPr lang="ru-RU" sz="2800" dirty="0"/>
              <a:t> </a:t>
            </a:r>
            <a:r>
              <a:rPr lang="ru-RU" sz="2800" dirty="0" err="1"/>
              <a:t>довгий</a:t>
            </a:r>
            <a:r>
              <a:rPr lang="ru-RU" sz="2800" dirty="0"/>
              <a:t> час </a:t>
            </a:r>
            <a:r>
              <a:rPr lang="ru-RU" sz="2800" dirty="0" err="1"/>
              <a:t>була</a:t>
            </a:r>
            <a:r>
              <a:rPr lang="ru-RU" sz="2800" dirty="0"/>
              <a:t> цинга,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неї</a:t>
            </a:r>
            <a:r>
              <a:rPr lang="ru-RU" sz="2800" dirty="0"/>
              <a:t> гинуло </a:t>
            </a:r>
            <a:r>
              <a:rPr lang="ru-RU" sz="2800" dirty="0" err="1"/>
              <a:t>моряків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</a:t>
            </a:r>
            <a:r>
              <a:rPr lang="ru-RU" sz="2800" dirty="0" err="1"/>
              <a:t>наприклад</a:t>
            </a:r>
            <a:r>
              <a:rPr lang="ru-RU" sz="2800" dirty="0"/>
              <a:t> в боях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корабельних</a:t>
            </a:r>
            <a:r>
              <a:rPr lang="ru-RU" sz="2800" dirty="0"/>
              <a:t> </a:t>
            </a:r>
            <a:r>
              <a:rPr lang="ru-RU" sz="2800" dirty="0" err="1"/>
              <a:t>аварій</a:t>
            </a:r>
            <a:r>
              <a:rPr lang="ru-RU" sz="2800" dirty="0"/>
              <a:t>. Так, </a:t>
            </a:r>
            <a:r>
              <a:rPr lang="ru-RU" sz="2800" dirty="0" err="1"/>
              <a:t>з</a:t>
            </a:r>
            <a:r>
              <a:rPr lang="ru-RU" sz="2800" dirty="0"/>
              <a:t> 160 </a:t>
            </a:r>
            <a:r>
              <a:rPr lang="ru-RU" sz="2800" dirty="0" err="1"/>
              <a:t>учасників</a:t>
            </a:r>
            <a:r>
              <a:rPr lang="ru-RU" sz="2800" dirty="0"/>
              <a:t> </a:t>
            </a:r>
            <a:r>
              <a:rPr lang="ru-RU" sz="2800" dirty="0" err="1"/>
              <a:t>відомої</a:t>
            </a:r>
            <a:r>
              <a:rPr lang="ru-RU" sz="2800" dirty="0"/>
              <a:t> </a:t>
            </a:r>
            <a:r>
              <a:rPr lang="ru-RU" sz="2800" dirty="0" err="1"/>
              <a:t>експедиції</a:t>
            </a:r>
            <a:r>
              <a:rPr lang="ru-RU" sz="2800" dirty="0"/>
              <a:t> </a:t>
            </a:r>
            <a:r>
              <a:rPr lang="ru-RU" sz="2800" dirty="0" err="1"/>
              <a:t>Васко</a:t>
            </a:r>
            <a:r>
              <a:rPr lang="ru-RU" sz="2800" dirty="0"/>
              <a:t> да Гама </a:t>
            </a:r>
            <a:r>
              <a:rPr lang="ru-RU" sz="2800" dirty="0" err="1"/>
              <a:t>прокладав</a:t>
            </a:r>
            <a:r>
              <a:rPr lang="ru-RU" sz="2800" dirty="0"/>
              <a:t> </a:t>
            </a:r>
            <a:r>
              <a:rPr lang="ru-RU" sz="2800" dirty="0" err="1"/>
              <a:t>морський</a:t>
            </a:r>
            <a:r>
              <a:rPr lang="ru-RU" sz="2800" dirty="0"/>
              <a:t> шлях до Індії-100 людей </a:t>
            </a:r>
            <a:r>
              <a:rPr lang="ru-RU" sz="2800" dirty="0" err="1"/>
              <a:t>загинули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цинги.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kolyan.net/uploads/posts/2010-12/thumbs/1291801318_12_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Історія</a:t>
            </a:r>
            <a:r>
              <a:rPr lang="ru-RU" sz="3200" dirty="0"/>
              <a:t> </a:t>
            </a:r>
            <a:r>
              <a:rPr lang="ru-RU" sz="3200" dirty="0" err="1"/>
              <a:t>морських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сухопутних</a:t>
            </a:r>
            <a:r>
              <a:rPr lang="ru-RU" sz="3200" dirty="0"/>
              <a:t> </a:t>
            </a:r>
            <a:r>
              <a:rPr lang="ru-RU" sz="3200" dirty="0" err="1"/>
              <a:t>подорожей</a:t>
            </a:r>
            <a:r>
              <a:rPr lang="ru-RU" sz="3200" dirty="0"/>
              <a:t> давала </a:t>
            </a:r>
            <a:r>
              <a:rPr lang="ru-RU" sz="3200" dirty="0" err="1"/>
              <a:t>також</a:t>
            </a:r>
            <a:r>
              <a:rPr lang="ru-RU" sz="3200" dirty="0"/>
              <a:t> ряд </a:t>
            </a:r>
            <a:r>
              <a:rPr lang="ru-RU" sz="3200" dirty="0" err="1"/>
              <a:t>повчальних</a:t>
            </a:r>
            <a:r>
              <a:rPr lang="ru-RU" sz="3200" dirty="0"/>
              <a:t> </a:t>
            </a:r>
            <a:r>
              <a:rPr lang="ru-RU" sz="3200" dirty="0" err="1"/>
              <a:t>прикладів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вказували</a:t>
            </a:r>
            <a:r>
              <a:rPr lang="ru-RU" sz="3200" dirty="0"/>
              <a:t> на те,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виникнення</a:t>
            </a:r>
            <a:r>
              <a:rPr lang="ru-RU" sz="3200" dirty="0"/>
              <a:t> цинги </a:t>
            </a:r>
            <a:r>
              <a:rPr lang="ru-RU" sz="3200" dirty="0" err="1"/>
              <a:t>може</a:t>
            </a:r>
            <a:r>
              <a:rPr lang="ru-RU" sz="3200" dirty="0"/>
              <a:t> бути </a:t>
            </a:r>
            <a:r>
              <a:rPr lang="ru-RU" sz="3200" dirty="0" err="1"/>
              <a:t>попереджено</a:t>
            </a:r>
            <a:r>
              <a:rPr lang="ru-RU" sz="3200" dirty="0"/>
              <a:t>, а </a:t>
            </a:r>
            <a:r>
              <a:rPr lang="ru-RU" sz="3200" dirty="0" err="1"/>
              <a:t>цинготні</a:t>
            </a:r>
            <a:r>
              <a:rPr lang="ru-RU" sz="3200" dirty="0"/>
              <a:t> </a:t>
            </a:r>
            <a:r>
              <a:rPr lang="ru-RU" sz="3200" dirty="0" err="1"/>
              <a:t>хворі</a:t>
            </a:r>
            <a:r>
              <a:rPr lang="ru-RU" sz="3200" dirty="0"/>
              <a:t> </a:t>
            </a:r>
            <a:r>
              <a:rPr lang="ru-RU" sz="3200" dirty="0" err="1"/>
              <a:t>можуть</a:t>
            </a:r>
            <a:r>
              <a:rPr lang="ru-RU" sz="3200" dirty="0"/>
              <a:t> бути </a:t>
            </a:r>
            <a:r>
              <a:rPr lang="ru-RU" sz="3200" dirty="0" err="1"/>
              <a:t>вилікувані</a:t>
            </a:r>
            <a:r>
              <a:rPr lang="ru-RU" sz="3200" dirty="0"/>
              <a:t>, </a:t>
            </a:r>
            <a:r>
              <a:rPr lang="ru-RU" sz="3200" dirty="0" err="1"/>
              <a:t>якщо</a:t>
            </a:r>
            <a:r>
              <a:rPr lang="ru-RU" sz="3200" dirty="0"/>
              <a:t> в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їжу</a:t>
            </a:r>
            <a:r>
              <a:rPr lang="ru-RU" sz="3200" dirty="0"/>
              <a:t> </a:t>
            </a:r>
            <a:r>
              <a:rPr lang="ru-RU" sz="3200" dirty="0" err="1"/>
              <a:t>вводити</a:t>
            </a:r>
            <a:r>
              <a:rPr lang="ru-RU" sz="3200" dirty="0"/>
              <a:t> </a:t>
            </a:r>
            <a:r>
              <a:rPr lang="ru-RU" sz="3200" dirty="0" err="1"/>
              <a:t>відому</a:t>
            </a:r>
            <a:r>
              <a:rPr lang="ru-RU" sz="3200" dirty="0"/>
              <a:t> </a:t>
            </a:r>
            <a:r>
              <a:rPr lang="ru-RU" sz="3200" dirty="0" err="1"/>
              <a:t>кількість</a:t>
            </a:r>
            <a:r>
              <a:rPr lang="ru-RU" sz="3200" dirty="0"/>
              <a:t> лимонного соку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відвару</a:t>
            </a:r>
            <a:r>
              <a:rPr lang="ru-RU" sz="3200" dirty="0"/>
              <a:t> </a:t>
            </a:r>
            <a:r>
              <a:rPr lang="ru-RU" sz="3200" dirty="0" err="1"/>
              <a:t>хвої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http://stat17.privet.ru/lr/0917dc979d8cf17ddd1825efb993a4a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346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Таким чином, </a:t>
            </a:r>
            <a:r>
              <a:rPr lang="ru-RU" sz="2400" dirty="0" err="1"/>
              <a:t>практичний</a:t>
            </a:r>
            <a:r>
              <a:rPr lang="ru-RU" sz="2400" dirty="0"/>
              <a:t> </a:t>
            </a:r>
            <a:r>
              <a:rPr lang="ru-RU" sz="2400" dirty="0" err="1"/>
              <a:t>досвід</a:t>
            </a:r>
            <a:r>
              <a:rPr lang="ru-RU" sz="2400" dirty="0"/>
              <a:t> ясно </a:t>
            </a:r>
            <a:r>
              <a:rPr lang="ru-RU" sz="2400" dirty="0" err="1"/>
              <a:t>вказував</a:t>
            </a:r>
            <a:r>
              <a:rPr lang="ru-RU" sz="2400" dirty="0"/>
              <a:t> на те, </a:t>
            </a:r>
            <a:r>
              <a:rPr lang="ru-RU" sz="2400" dirty="0" err="1"/>
              <a:t>що</a:t>
            </a:r>
            <a:r>
              <a:rPr lang="ru-RU" sz="2400" dirty="0"/>
              <a:t> цинга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хвороби</a:t>
            </a:r>
            <a:r>
              <a:rPr lang="ru-RU" sz="2400" dirty="0"/>
              <a:t> </a:t>
            </a:r>
            <a:r>
              <a:rPr lang="ru-RU" sz="2400" dirty="0" err="1"/>
              <a:t>пов'язані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дефектами </a:t>
            </a:r>
            <a:r>
              <a:rPr lang="ru-RU" sz="2400" dirty="0" err="1"/>
              <a:t>харчування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сама </a:t>
            </a:r>
            <a:r>
              <a:rPr lang="ru-RU" sz="2400" dirty="0" err="1"/>
              <a:t>рясна</a:t>
            </a:r>
            <a:r>
              <a:rPr lang="ru-RU" sz="2400" dirty="0"/>
              <a:t> </a:t>
            </a:r>
            <a:r>
              <a:rPr lang="ru-RU" sz="2400" dirty="0" err="1"/>
              <a:t>їжа</a:t>
            </a:r>
            <a:r>
              <a:rPr lang="ru-RU" sz="2400" dirty="0"/>
              <a:t> </a:t>
            </a:r>
            <a:r>
              <a:rPr lang="ru-RU" sz="2400" dirty="0" err="1"/>
              <a:t>сама</a:t>
            </a:r>
            <a:r>
              <a:rPr lang="ru-RU" sz="2400" dirty="0"/>
              <a:t> по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далеко не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оберігає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подібних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що</a:t>
            </a:r>
            <a:r>
              <a:rPr lang="ru-RU" sz="2400" dirty="0"/>
              <a:t> для </a:t>
            </a:r>
            <a:r>
              <a:rPr lang="ru-RU" sz="2400" dirty="0" err="1"/>
              <a:t>попередження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лікування</a:t>
            </a:r>
            <a:r>
              <a:rPr lang="ru-RU" sz="2400" dirty="0"/>
              <a:t> таких </a:t>
            </a:r>
            <a:r>
              <a:rPr lang="ru-RU" sz="2400" dirty="0" err="1"/>
              <a:t>захворювань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вводити</a:t>
            </a:r>
            <a:r>
              <a:rPr lang="ru-RU" sz="2400" dirty="0"/>
              <a:t> в </a:t>
            </a:r>
            <a:r>
              <a:rPr lang="ru-RU" sz="2400" dirty="0" err="1"/>
              <a:t>організм</a:t>
            </a:r>
            <a:r>
              <a:rPr lang="ru-RU" sz="2400" dirty="0"/>
              <a:t> </a:t>
            </a:r>
            <a:r>
              <a:rPr lang="ru-RU" sz="2400" dirty="0" err="1"/>
              <a:t>якісь</a:t>
            </a:r>
            <a:r>
              <a:rPr lang="ru-RU" sz="2400" dirty="0"/>
              <a:t> </a:t>
            </a:r>
            <a:r>
              <a:rPr lang="ru-RU" sz="2400" dirty="0" err="1"/>
              <a:t>додаткові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містяться</a:t>
            </a:r>
            <a:r>
              <a:rPr lang="ru-RU" sz="2400" dirty="0"/>
              <a:t> не у </a:t>
            </a:r>
            <a:r>
              <a:rPr lang="ru-RU" sz="2400" dirty="0" err="1"/>
              <a:t>всякій</a:t>
            </a:r>
            <a:r>
              <a:rPr lang="ru-RU" sz="2400" dirty="0"/>
              <a:t> </a:t>
            </a:r>
            <a:r>
              <a:rPr lang="ru-RU" sz="2400" dirty="0" err="1"/>
              <a:t>їжі</a:t>
            </a:r>
            <a:r>
              <a:rPr lang="ru-RU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ttp://i.stroynology.ru/u/pic/54/0619cef5bf45b6d64fbd6a3b3f7dc2/+/c3Ryb3lub2xvZ3kucnU=!0_57507_bcf8def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457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Експериментальне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обгрунтування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науково-теоретичне</a:t>
            </a:r>
            <a:r>
              <a:rPr lang="ru-RU" sz="2800" dirty="0" smtClean="0"/>
              <a:t> </a:t>
            </a:r>
            <a:r>
              <a:rPr lang="ru-RU" sz="2800" dirty="0" err="1" smtClean="0"/>
              <a:t>узагальнення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багатовікового</a:t>
            </a:r>
            <a:r>
              <a:rPr lang="ru-RU" sz="2800" dirty="0" smtClean="0"/>
              <a:t> практичного </a:t>
            </a:r>
            <a:r>
              <a:rPr lang="ru-RU" sz="2800" dirty="0" err="1" smtClean="0"/>
              <a:t>досвіду</a:t>
            </a:r>
            <a:r>
              <a:rPr lang="ru-RU" sz="2800" dirty="0" smtClean="0"/>
              <a:t>,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стали </a:t>
            </a:r>
            <a:r>
              <a:rPr lang="ru-RU" sz="2800" dirty="0" err="1" smtClean="0"/>
              <a:t>можливі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відкриттю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глави</a:t>
            </a:r>
            <a:r>
              <a:rPr lang="ru-RU" sz="2800" dirty="0" smtClean="0"/>
              <a:t> в </a:t>
            </a:r>
            <a:r>
              <a:rPr lang="ru-RU" sz="2800" dirty="0" err="1" smtClean="0"/>
              <a:t>науці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дослідженням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російського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вченого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Миколи</a:t>
            </a:r>
            <a:r>
              <a:rPr lang="ru-RU" sz="2800" dirty="0" smtClean="0"/>
              <a:t> </a:t>
            </a:r>
            <a:r>
              <a:rPr lang="ru-RU" sz="2800" dirty="0" err="1" smtClean="0"/>
              <a:t>Івановича</a:t>
            </a:r>
            <a:r>
              <a:rPr lang="ru-RU" sz="2800" dirty="0" smtClean="0"/>
              <a:t> </a:t>
            </a:r>
            <a:r>
              <a:rPr lang="ru-RU" sz="2800" dirty="0" err="1" smtClean="0"/>
              <a:t>Луніна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вивчав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лабораторії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Г.А.Бунге</a:t>
            </a:r>
            <a:r>
              <a:rPr lang="ru-RU" sz="2800" dirty="0" smtClean="0"/>
              <a:t> роль </a:t>
            </a:r>
            <a:r>
              <a:rPr lang="ru-RU" sz="2800" dirty="0" err="1" smtClean="0"/>
              <a:t>мінеральних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у </a:t>
            </a:r>
            <a:r>
              <a:rPr lang="ru-RU" sz="2800" dirty="0" err="1" smtClean="0"/>
              <a:t>харчуванні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163842" name="Picture 2" descr="http://szgmu.ru/upload/images/%D0%9F%D0%B0%D0%BC%D1%8F%D1%82%D0%BD%D1%8B%D0%B5%20%D0%B4%D0%B0%D1%82%D1%8B%2C%20%D1%83%D1%87%D0%B5%D0%BD%D1%8B%D0%B5/%D0%9B%D1%83%D0%BD%D0%B8%D0%BD%20%D0%9D.%D0%98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716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Микола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Іванович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зробив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вагомий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внесок</a:t>
            </a:r>
            <a:r>
              <a:rPr lang="ru-RU" sz="2400" dirty="0" smtClean="0"/>
              <a:t> в </a:t>
            </a:r>
            <a:r>
              <a:rPr lang="ru-RU" sz="2400" dirty="0" err="1" smtClean="0"/>
              <a:t>історію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вітамінів</a:t>
            </a:r>
            <a:r>
              <a:rPr lang="ru-RU" sz="2400" dirty="0" smtClean="0"/>
              <a:t> М. І. </a:t>
            </a:r>
            <a:r>
              <a:rPr lang="ru-RU" sz="2400" dirty="0" err="1" smtClean="0"/>
              <a:t>Лунін</a:t>
            </a:r>
            <a:r>
              <a:rPr lang="ru-RU" sz="2400" dirty="0" smtClean="0"/>
              <a:t> проводив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мишах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</a:t>
            </a:r>
            <a:r>
              <a:rPr lang="ru-RU" sz="2400" dirty="0" smtClean="0"/>
              <a:t> штучно </a:t>
            </a:r>
            <a:r>
              <a:rPr lang="ru-RU" sz="2400" dirty="0" err="1" smtClean="0"/>
              <a:t>приготовленій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їжі</a:t>
            </a:r>
            <a:r>
              <a:rPr lang="ru-RU" sz="2400" dirty="0" smtClean="0"/>
              <a:t>. </a:t>
            </a:r>
            <a:r>
              <a:rPr lang="ru-RU" sz="2400" dirty="0" err="1" smtClean="0"/>
              <a:t>Ця</a:t>
            </a:r>
            <a:r>
              <a:rPr lang="ru-RU" sz="2400" dirty="0" smtClean="0"/>
              <a:t> </a:t>
            </a:r>
            <a:r>
              <a:rPr lang="ru-RU" sz="2400" dirty="0" err="1" smtClean="0"/>
              <a:t>їжа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суміші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казеїну</a:t>
            </a:r>
            <a:r>
              <a:rPr lang="ru-RU" sz="2400" dirty="0" smtClean="0"/>
              <a:t> (</a:t>
            </a:r>
            <a:r>
              <a:rPr lang="ru-RU" sz="2400" dirty="0" err="1" smtClean="0"/>
              <a:t>білок</a:t>
            </a:r>
            <a:r>
              <a:rPr lang="ru-RU" sz="2400" dirty="0" smtClean="0"/>
              <a:t> молока), жиру молока, молочного </a:t>
            </a:r>
            <a:r>
              <a:rPr lang="ru-RU" sz="2400" dirty="0" err="1" smtClean="0"/>
              <a:t>цукру</a:t>
            </a:r>
            <a:r>
              <a:rPr lang="ru-RU" sz="2400" dirty="0" smtClean="0"/>
              <a:t>, солей,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входять</a:t>
            </a:r>
            <a:r>
              <a:rPr lang="ru-RU" sz="2400" dirty="0" smtClean="0"/>
              <a:t> до складу молока та води. </a:t>
            </a:r>
            <a:r>
              <a:rPr lang="ru-RU" sz="2400" dirty="0" err="1" smtClean="0"/>
              <a:t>Здавалося</a:t>
            </a:r>
            <a:r>
              <a:rPr lang="ru-RU" sz="2400" dirty="0" smtClean="0"/>
              <a:t>, в </a:t>
            </a:r>
            <a:r>
              <a:rPr lang="ru-RU" sz="2400" dirty="0" err="1" smtClean="0"/>
              <a:t>наявності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 молока;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часом </a:t>
            </a:r>
            <a:r>
              <a:rPr lang="ru-RU" sz="2400" dirty="0" err="1" smtClean="0"/>
              <a:t>миші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знаходилося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такій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дієті</a:t>
            </a:r>
            <a:r>
              <a:rPr lang="ru-RU" sz="2400" dirty="0" smtClean="0"/>
              <a:t>, не росли, </a:t>
            </a:r>
            <a:r>
              <a:rPr lang="ru-RU" sz="2400" dirty="0" err="1" smtClean="0"/>
              <a:t>втрачали</a:t>
            </a:r>
            <a:r>
              <a:rPr lang="ru-RU" sz="2400" dirty="0" smtClean="0"/>
              <a:t> у вагу, переставали </a:t>
            </a:r>
            <a:r>
              <a:rPr lang="ru-RU" sz="2400" dirty="0" err="1" smtClean="0"/>
              <a:t>поїдати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їм</a:t>
            </a:r>
            <a:r>
              <a:rPr lang="ru-RU" sz="2400" dirty="0" smtClean="0"/>
              <a:t> корм,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нарешті</a:t>
            </a:r>
            <a:r>
              <a:rPr lang="ru-RU" sz="2400" dirty="0" smtClean="0"/>
              <a:t>, гинули. </a:t>
            </a:r>
            <a:endParaRPr lang="ru-RU" sz="2400" dirty="0"/>
          </a:p>
        </p:txBody>
      </p:sp>
      <p:pic>
        <p:nvPicPr>
          <p:cNvPr id="174082" name="Picture 2" descr="http://histans.com/EHU/K/Kostomarov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 той же час </a:t>
            </a:r>
            <a:r>
              <a:rPr lang="ru-RU" sz="2800" dirty="0" err="1" smtClean="0"/>
              <a:t>контрольна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партія</a:t>
            </a:r>
            <a:r>
              <a:rPr lang="ru-RU" sz="2800" dirty="0" smtClean="0"/>
              <a:t> </a:t>
            </a:r>
            <a:r>
              <a:rPr lang="ru-RU" sz="2800" dirty="0" err="1" smtClean="0"/>
              <a:t>мишей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отримала</a:t>
            </a:r>
            <a:r>
              <a:rPr lang="ru-RU" sz="2800" dirty="0" smtClean="0"/>
              <a:t> 1 </a:t>
            </a:r>
            <a:r>
              <a:rPr lang="ru-RU" sz="2800" dirty="0" err="1" smtClean="0"/>
              <a:t>натуральне</a:t>
            </a:r>
            <a:r>
              <a:rPr lang="ru-RU" sz="2800" dirty="0" smtClean="0"/>
              <a:t> молоко, </a:t>
            </a:r>
            <a:r>
              <a:rPr lang="ru-RU" sz="2800" dirty="0" err="1" smtClean="0"/>
              <a:t>розвивалася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цілком</a:t>
            </a:r>
            <a:r>
              <a:rPr lang="ru-RU" sz="2800" dirty="0" smtClean="0"/>
              <a:t> нормально. На </a:t>
            </a:r>
            <a:r>
              <a:rPr lang="ru-RU" sz="2800" dirty="0" err="1" smtClean="0"/>
              <a:t>підставі</a:t>
            </a:r>
            <a:r>
              <a:rPr lang="ru-RU" sz="2800" dirty="0" smtClean="0"/>
              <a:t>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робіт</a:t>
            </a:r>
            <a:r>
              <a:rPr lang="ru-RU" sz="2800" dirty="0" smtClean="0"/>
              <a:t> </a:t>
            </a:r>
            <a:r>
              <a:rPr lang="ru-RU" sz="2800" b="1" dirty="0" smtClean="0"/>
              <a:t>М. І. </a:t>
            </a:r>
            <a:r>
              <a:rPr lang="ru-RU" sz="2800" b="1" dirty="0" err="1" smtClean="0"/>
              <a:t>Лунін</a:t>
            </a:r>
            <a:r>
              <a:rPr lang="ru-RU" sz="2800" dirty="0" smtClean="0"/>
              <a:t> у 1880 </a:t>
            </a:r>
            <a:r>
              <a:rPr lang="ru-RU" sz="2800" dirty="0" err="1" smtClean="0"/>
              <a:t>прийшов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наступного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висновку</a:t>
            </a:r>
            <a:r>
              <a:rPr lang="ru-RU" sz="2800" dirty="0" smtClean="0"/>
              <a:t>: "...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, як </a:t>
            </a:r>
            <a:r>
              <a:rPr lang="ru-RU" sz="2800" dirty="0" err="1" smtClean="0"/>
              <a:t>вищезгадані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досліди</a:t>
            </a:r>
            <a:r>
              <a:rPr lang="ru-RU" sz="2800" dirty="0" smtClean="0"/>
              <a:t> </a:t>
            </a:r>
            <a:r>
              <a:rPr lang="ru-RU" sz="2800" dirty="0" err="1" smtClean="0"/>
              <a:t>вчать</a:t>
            </a:r>
            <a:r>
              <a:rPr lang="ru-RU" sz="2800" dirty="0" smtClean="0"/>
              <a:t>, </a:t>
            </a:r>
            <a:r>
              <a:rPr lang="ru-RU" sz="2800" dirty="0" err="1" smtClean="0"/>
              <a:t>неможливо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забезпечити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білками</a:t>
            </a:r>
            <a:r>
              <a:rPr lang="ru-RU" sz="2800" dirty="0" smtClean="0"/>
              <a:t>, жирами, </a:t>
            </a:r>
            <a:r>
              <a:rPr lang="ru-RU" sz="2800" dirty="0" err="1" smtClean="0"/>
              <a:t>цукром</a:t>
            </a:r>
            <a:r>
              <a:rPr lang="ru-RU" sz="2800" dirty="0" smtClean="0"/>
              <a:t>, солями </a:t>
            </a:r>
            <a:r>
              <a:rPr lang="ru-RU" sz="2800" dirty="0" err="1" smtClean="0"/>
              <a:t>і</a:t>
            </a:r>
            <a:r>
              <a:rPr lang="ru-RU" sz="2800" dirty="0" smtClean="0"/>
              <a:t> водою, то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випливає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в </a:t>
            </a:r>
            <a:r>
              <a:rPr lang="ru-RU" sz="2800" dirty="0" err="1" smtClean="0"/>
              <a:t>молоці</a:t>
            </a:r>
            <a:r>
              <a:rPr lang="ru-RU" sz="2800" dirty="0" smtClean="0"/>
              <a:t>, </a:t>
            </a:r>
            <a:r>
              <a:rPr lang="ru-RU" sz="2800" dirty="0" err="1" smtClean="0"/>
              <a:t>крім</a:t>
            </a:r>
            <a:r>
              <a:rPr lang="ru-RU" sz="2800" dirty="0" smtClean="0"/>
              <a:t> </a:t>
            </a:r>
            <a:r>
              <a:rPr lang="ru-RU" sz="2800" dirty="0" err="1" smtClean="0"/>
              <a:t>казеїну</a:t>
            </a:r>
            <a:r>
              <a:rPr lang="ru-RU" sz="2800" dirty="0" smtClean="0"/>
              <a:t>, жиру, молочного </a:t>
            </a:r>
            <a:r>
              <a:rPr lang="ru-RU" sz="2800" dirty="0" err="1" smtClean="0"/>
              <a:t>цукру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солей, </a:t>
            </a:r>
            <a:r>
              <a:rPr lang="ru-RU" sz="2800" dirty="0" err="1" smtClean="0"/>
              <a:t>містяться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незамінні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харчування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З'являється</a:t>
            </a:r>
            <a:r>
              <a:rPr lang="ru-RU" sz="2800" dirty="0" smtClean="0"/>
              <a:t> великий </a:t>
            </a:r>
            <a:r>
              <a:rPr lang="ru-RU" sz="2800" dirty="0" err="1" smtClean="0"/>
              <a:t>інтерес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досліджувати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вивчити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харчування</a:t>
            </a:r>
            <a:r>
              <a:rPr lang="ru-RU" sz="2800" dirty="0" smtClean="0"/>
              <a:t> ".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://i010.radikal.ru/1102/eb/e784448c21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4"/>
            <a:ext cx="9144000" cy="6847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/>
              <a:t>Вітамі́ни</a:t>
            </a:r>
            <a:r>
              <a:rPr lang="en-US" sz="4000" dirty="0" smtClean="0"/>
              <a:t> — </a:t>
            </a:r>
            <a:r>
              <a:rPr lang="vi-VN" sz="4000" dirty="0" smtClean="0"/>
              <a:t>низькомолекулярні органічні сполуки</a:t>
            </a:r>
            <a:r>
              <a:rPr lang="en-US" sz="4000" dirty="0" smtClean="0"/>
              <a:t> </a:t>
            </a:r>
            <a:r>
              <a:rPr lang="vi-VN" sz="4000" dirty="0" smtClean="0"/>
              <a:t>різної хімічної природи, з високою біологічною дією, необхідні для нормального обміну речовин і життєдіяльності живих організмів в дуже малій кількості.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важливе</a:t>
            </a:r>
            <a:r>
              <a:rPr lang="ru-RU" sz="3200" dirty="0"/>
              <a:t> </a:t>
            </a:r>
            <a:r>
              <a:rPr lang="ru-RU" sz="3200" dirty="0" err="1"/>
              <a:t>наукове</a:t>
            </a:r>
            <a:r>
              <a:rPr lang="ru-RU" sz="3200" dirty="0"/>
              <a:t> </a:t>
            </a:r>
            <a:r>
              <a:rPr lang="ru-RU" sz="3200" dirty="0" err="1"/>
              <a:t>відкриття</a:t>
            </a:r>
            <a:r>
              <a:rPr lang="ru-RU" sz="3200" dirty="0"/>
              <a:t>, яке </a:t>
            </a:r>
            <a:r>
              <a:rPr lang="ru-RU" sz="3200" dirty="0" err="1"/>
              <a:t>спростує</a:t>
            </a:r>
            <a:r>
              <a:rPr lang="ru-RU" sz="3200" dirty="0"/>
              <a:t> </a:t>
            </a:r>
            <a:r>
              <a:rPr lang="ru-RU" sz="3200" dirty="0" err="1"/>
              <a:t>стале</a:t>
            </a:r>
            <a:r>
              <a:rPr lang="ru-RU" sz="3200" dirty="0"/>
              <a:t> </a:t>
            </a:r>
            <a:r>
              <a:rPr lang="ru-RU" sz="3200" dirty="0" err="1"/>
              <a:t>положення</a:t>
            </a:r>
            <a:r>
              <a:rPr lang="ru-RU" sz="3200" dirty="0"/>
              <a:t> в </a:t>
            </a:r>
            <a:r>
              <a:rPr lang="ru-RU" sz="3200" dirty="0" err="1"/>
              <a:t>науці</a:t>
            </a:r>
            <a:r>
              <a:rPr lang="ru-RU" sz="3200" dirty="0"/>
              <a:t> про </a:t>
            </a:r>
            <a:r>
              <a:rPr lang="ru-RU" sz="3200" dirty="0" err="1"/>
              <a:t>харчування</a:t>
            </a:r>
            <a:r>
              <a:rPr lang="ru-RU" sz="3200" dirty="0"/>
              <a:t>. </a:t>
            </a:r>
            <a:r>
              <a:rPr lang="ru-RU" sz="3200" dirty="0" err="1"/>
              <a:t>Результати</a:t>
            </a:r>
            <a:r>
              <a:rPr lang="ru-RU" sz="3200" dirty="0"/>
              <a:t> </a:t>
            </a:r>
            <a:r>
              <a:rPr lang="ru-RU" sz="3200" dirty="0" err="1"/>
              <a:t>робіт</a:t>
            </a:r>
            <a:r>
              <a:rPr lang="ru-RU" sz="3200" dirty="0"/>
              <a:t> </a:t>
            </a:r>
            <a:r>
              <a:rPr lang="ru-RU" sz="3200" b="1" dirty="0"/>
              <a:t>М. І. </a:t>
            </a:r>
            <a:r>
              <a:rPr lang="ru-RU" sz="3200" b="1" dirty="0" err="1"/>
              <a:t>Луніна</a:t>
            </a:r>
            <a:r>
              <a:rPr lang="ru-RU" sz="3200" dirty="0"/>
              <a:t> стали </a:t>
            </a:r>
            <a:r>
              <a:rPr lang="ru-RU" sz="3200" dirty="0" err="1"/>
              <a:t>оскаржуватися</a:t>
            </a:r>
            <a:r>
              <a:rPr lang="ru-RU" sz="3200" dirty="0"/>
              <a:t>;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намагалися</a:t>
            </a:r>
            <a:r>
              <a:rPr lang="ru-RU" sz="3200" dirty="0"/>
              <a:t> </a:t>
            </a:r>
            <a:r>
              <a:rPr lang="ru-RU" sz="3200" dirty="0" err="1"/>
              <a:t>пояснити</a:t>
            </a:r>
            <a:r>
              <a:rPr lang="ru-RU" sz="3200" dirty="0"/>
              <a:t>, </a:t>
            </a:r>
            <a:r>
              <a:rPr lang="ru-RU" sz="3200" dirty="0" err="1"/>
              <a:t>наприклад</a:t>
            </a:r>
            <a:r>
              <a:rPr lang="ru-RU" sz="3200" dirty="0"/>
              <a:t>, </a:t>
            </a:r>
            <a:r>
              <a:rPr lang="ru-RU" sz="3200" dirty="0" err="1"/>
              <a:t>тим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штучно приготовлена ​​</a:t>
            </a:r>
            <a:r>
              <a:rPr lang="ru-RU" sz="3200" dirty="0" err="1"/>
              <a:t>їжа</a:t>
            </a:r>
            <a:r>
              <a:rPr lang="ru-RU" sz="3200" dirty="0"/>
              <a:t>, </a:t>
            </a:r>
            <a:r>
              <a:rPr lang="ru-RU" sz="3200" dirty="0" err="1"/>
              <a:t>якою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у </a:t>
            </a:r>
            <a:r>
              <a:rPr lang="ru-RU" sz="3200" dirty="0" err="1"/>
              <a:t>своїх</a:t>
            </a:r>
            <a:r>
              <a:rPr lang="ru-RU" sz="3200" dirty="0"/>
              <a:t> </a:t>
            </a:r>
            <a:r>
              <a:rPr lang="ru-RU" sz="3200" dirty="0" err="1"/>
              <a:t>дослідах</a:t>
            </a:r>
            <a:r>
              <a:rPr lang="ru-RU" sz="3200" dirty="0"/>
              <a:t> </a:t>
            </a:r>
            <a:r>
              <a:rPr lang="ru-RU" sz="3200" dirty="0" err="1"/>
              <a:t>годував</a:t>
            </a:r>
            <a:r>
              <a:rPr lang="ru-RU" sz="3200" dirty="0"/>
              <a:t> </a:t>
            </a:r>
            <a:r>
              <a:rPr lang="ru-RU" sz="3200" dirty="0" err="1"/>
              <a:t>тварин</a:t>
            </a:r>
            <a:r>
              <a:rPr lang="ru-RU" sz="3200" dirty="0"/>
              <a:t>, </a:t>
            </a:r>
            <a:r>
              <a:rPr lang="ru-RU" sz="3200" dirty="0" err="1"/>
              <a:t>була</a:t>
            </a:r>
            <a:r>
              <a:rPr lang="ru-RU" sz="3200" dirty="0"/>
              <a:t> </a:t>
            </a:r>
            <a:r>
              <a:rPr lang="ru-RU" sz="3200" dirty="0" err="1"/>
              <a:t>нібито</a:t>
            </a:r>
            <a:r>
              <a:rPr lang="ru-RU" sz="3200" dirty="0"/>
              <a:t> </a:t>
            </a:r>
            <a:r>
              <a:rPr lang="ru-RU" sz="3200" dirty="0" err="1"/>
              <a:t>несмачною</a:t>
            </a:r>
            <a:r>
              <a:rPr lang="ru-RU" sz="3200" dirty="0"/>
              <a:t>.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http://i053.radikal.ru/0901/2a/29506e9e73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66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1890 р. </a:t>
            </a:r>
            <a:r>
              <a:rPr lang="ru-RU" sz="2800" b="1" dirty="0" err="1"/>
              <a:t>К.А.Сосін</a:t>
            </a:r>
            <a:r>
              <a:rPr lang="ru-RU" sz="2800" dirty="0"/>
              <a:t> повторив </a:t>
            </a:r>
            <a:r>
              <a:rPr lang="ru-RU" sz="2800" dirty="0" err="1"/>
              <a:t>досліди</a:t>
            </a:r>
            <a:r>
              <a:rPr lang="ru-RU" sz="2800" dirty="0"/>
              <a:t> </a:t>
            </a:r>
            <a:r>
              <a:rPr lang="ru-RU" sz="2800" b="1" dirty="0"/>
              <a:t>М. І. </a:t>
            </a:r>
            <a:r>
              <a:rPr lang="ru-RU" sz="2800" b="1" dirty="0" err="1"/>
              <a:t>Луніна</a:t>
            </a:r>
            <a:r>
              <a:rPr lang="ru-RU" sz="2800" dirty="0"/>
              <a:t> 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іншим</a:t>
            </a:r>
            <a:r>
              <a:rPr lang="ru-RU" sz="2800" dirty="0"/>
              <a:t> </a:t>
            </a:r>
            <a:r>
              <a:rPr lang="ru-RU" sz="2800" dirty="0" err="1"/>
              <a:t>варіантом</a:t>
            </a:r>
            <a:r>
              <a:rPr lang="ru-RU" sz="2800" dirty="0"/>
              <a:t> </a:t>
            </a:r>
            <a:r>
              <a:rPr lang="ru-RU" sz="2800" dirty="0" err="1"/>
              <a:t>штучної</a:t>
            </a:r>
            <a:r>
              <a:rPr lang="ru-RU" sz="2800" dirty="0"/>
              <a:t> </a:t>
            </a:r>
            <a:r>
              <a:rPr lang="ru-RU" sz="2800" dirty="0" err="1"/>
              <a:t>дієти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повністю</a:t>
            </a:r>
            <a:r>
              <a:rPr lang="ru-RU" sz="2800" dirty="0"/>
              <a:t> </a:t>
            </a:r>
            <a:r>
              <a:rPr lang="ru-RU" sz="2800" dirty="0" err="1"/>
              <a:t>підтвердив</a:t>
            </a:r>
            <a:r>
              <a:rPr lang="ru-RU" sz="2800" dirty="0"/>
              <a:t> </a:t>
            </a:r>
            <a:r>
              <a:rPr lang="ru-RU" sz="2800" dirty="0" err="1"/>
              <a:t>висновки</a:t>
            </a:r>
            <a:r>
              <a:rPr lang="ru-RU" sz="2800" dirty="0"/>
              <a:t> Н. І. </a:t>
            </a:r>
            <a:r>
              <a:rPr lang="ru-RU" sz="2800" dirty="0" err="1"/>
              <a:t>Луніна</a:t>
            </a:r>
            <a:r>
              <a:rPr lang="ru-RU" sz="2800" dirty="0"/>
              <a:t>. Все ж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бездоганний</a:t>
            </a:r>
            <a:r>
              <a:rPr lang="ru-RU" sz="2800" dirty="0"/>
              <a:t> </a:t>
            </a:r>
            <a:r>
              <a:rPr lang="ru-RU" sz="2800" dirty="0" err="1"/>
              <a:t>висновок</a:t>
            </a:r>
            <a:r>
              <a:rPr lang="ru-RU" sz="2800" dirty="0"/>
              <a:t> не </a:t>
            </a:r>
            <a:r>
              <a:rPr lang="ru-RU" sz="2800" dirty="0" err="1"/>
              <a:t>одразу</a:t>
            </a:r>
            <a:r>
              <a:rPr lang="ru-RU" sz="2800" dirty="0"/>
              <a:t> </a:t>
            </a:r>
            <a:r>
              <a:rPr lang="ru-RU" sz="2800" dirty="0" err="1"/>
              <a:t>отримав</a:t>
            </a:r>
            <a:r>
              <a:rPr lang="ru-RU" sz="2800" dirty="0"/>
              <a:t> </a:t>
            </a:r>
            <a:r>
              <a:rPr lang="ru-RU" sz="2800" dirty="0" err="1"/>
              <a:t>загальне</a:t>
            </a:r>
            <a:r>
              <a:rPr lang="ru-RU" sz="2800" dirty="0"/>
              <a:t> </a:t>
            </a:r>
            <a:r>
              <a:rPr lang="ru-RU" sz="2800" dirty="0" err="1"/>
              <a:t>визнання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Блискучим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підтвердженням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правильності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виведення</a:t>
            </a:r>
            <a:r>
              <a:rPr lang="ru-RU" sz="2800" dirty="0" smtClean="0"/>
              <a:t> </a:t>
            </a:r>
            <a:r>
              <a:rPr lang="ru-RU" sz="2800" b="1" dirty="0" smtClean="0"/>
              <a:t>Н. І. </a:t>
            </a:r>
            <a:r>
              <a:rPr lang="ru-RU" sz="2800" b="1" dirty="0" err="1" smtClean="0"/>
              <a:t>Луніна</a:t>
            </a:r>
            <a:r>
              <a:rPr lang="ru-RU" sz="2800" dirty="0" smtClean="0"/>
              <a:t> </a:t>
            </a:r>
            <a:r>
              <a:rPr lang="ru-RU" sz="2800" dirty="0" err="1" smtClean="0"/>
              <a:t>встановленням</a:t>
            </a:r>
            <a:r>
              <a:rPr lang="ru-RU" sz="2800" dirty="0" smtClean="0"/>
              <a:t> причини </a:t>
            </a:r>
            <a:r>
              <a:rPr lang="ru-RU" sz="2800" dirty="0" err="1" smtClean="0"/>
              <a:t>хвороби</a:t>
            </a:r>
            <a:r>
              <a:rPr lang="ru-RU" sz="2800" dirty="0" smtClean="0"/>
              <a:t> </a:t>
            </a:r>
            <a:r>
              <a:rPr lang="ru-RU" sz="2800" b="1" dirty="0" err="1" smtClean="0"/>
              <a:t>бері-бері</a:t>
            </a:r>
            <a:r>
              <a:rPr lang="ru-RU" sz="2800" b="1" dirty="0" smtClean="0"/>
              <a:t>,</a:t>
            </a:r>
            <a:r>
              <a:rPr lang="ru-RU" sz="2800" dirty="0" smtClean="0"/>
              <a:t> яка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особливо </a:t>
            </a:r>
            <a:r>
              <a:rPr lang="ru-RU" sz="2800" dirty="0" err="1" smtClean="0"/>
              <a:t>поширена</a:t>
            </a:r>
            <a:r>
              <a:rPr lang="ru-RU" sz="2800" dirty="0" smtClean="0"/>
              <a:t> в </a:t>
            </a:r>
            <a:r>
              <a:rPr lang="ru-RU" sz="2800" b="1" dirty="0" err="1" smtClean="0"/>
              <a:t>Японії</a:t>
            </a:r>
            <a:r>
              <a:rPr lang="ru-RU" sz="2800" dirty="0" smtClean="0"/>
              <a:t> та </a:t>
            </a:r>
            <a:r>
              <a:rPr lang="ru-RU" sz="2800" b="1" dirty="0" err="1" smtClean="0"/>
              <a:t>Індонезії</a:t>
            </a:r>
            <a:r>
              <a:rPr lang="ru-RU" sz="2800" dirty="0" smtClean="0"/>
              <a:t> 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харчувались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головним</a:t>
            </a:r>
            <a:r>
              <a:rPr lang="ru-RU" sz="2800" dirty="0" smtClean="0"/>
              <a:t> чином </a:t>
            </a:r>
            <a:r>
              <a:rPr lang="ru-RU" sz="2800" dirty="0" err="1" smtClean="0"/>
              <a:t>полірованим</a:t>
            </a:r>
            <a:r>
              <a:rPr lang="ru-RU" sz="2800" dirty="0" smtClean="0"/>
              <a:t> рисом.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://img1.liveinternet.ru/images/attach/c/2/69/427/69427035_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9320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Лікар</a:t>
            </a:r>
            <a:r>
              <a:rPr lang="ru-RU" sz="2800" b="1" dirty="0"/>
              <a:t> </a:t>
            </a:r>
            <a:r>
              <a:rPr lang="ru-RU" sz="2800" b="1" dirty="0" err="1"/>
              <a:t>Ейкман</a:t>
            </a:r>
            <a:r>
              <a:rPr lang="ru-RU" sz="2800" dirty="0"/>
              <a:t>,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зробив</a:t>
            </a:r>
            <a:r>
              <a:rPr lang="ru-RU" sz="2800" dirty="0"/>
              <a:t> </a:t>
            </a:r>
            <a:r>
              <a:rPr lang="ru-RU" sz="2800" dirty="0" err="1"/>
              <a:t>внесок</a:t>
            </a:r>
            <a:r>
              <a:rPr lang="ru-RU" sz="2800" dirty="0"/>
              <a:t> у </a:t>
            </a:r>
            <a:r>
              <a:rPr lang="ru-RU" sz="2800" dirty="0" err="1"/>
              <a:t>історію</a:t>
            </a:r>
            <a:r>
              <a:rPr lang="ru-RU" sz="2800" dirty="0"/>
              <a:t> </a:t>
            </a:r>
            <a:r>
              <a:rPr lang="ru-RU" sz="2800" dirty="0" err="1"/>
              <a:t>відкриття</a:t>
            </a:r>
            <a:r>
              <a:rPr lang="ru-RU" sz="2800" dirty="0"/>
              <a:t> </a:t>
            </a:r>
            <a:r>
              <a:rPr lang="ru-RU" sz="2800" dirty="0" err="1"/>
              <a:t>вітамінів</a:t>
            </a:r>
            <a:r>
              <a:rPr lang="ru-RU" sz="2800" dirty="0"/>
              <a:t>, </a:t>
            </a:r>
            <a:r>
              <a:rPr lang="ru-RU" sz="2800" dirty="0" err="1"/>
              <a:t>працювавши</a:t>
            </a:r>
            <a:r>
              <a:rPr lang="ru-RU" sz="2800" dirty="0"/>
              <a:t> в тюремному </a:t>
            </a:r>
            <a:r>
              <a:rPr lang="ru-RU" sz="2800" dirty="0" err="1"/>
              <a:t>госпіталі</a:t>
            </a:r>
            <a:r>
              <a:rPr lang="ru-RU" sz="2800" dirty="0"/>
              <a:t> на </a:t>
            </a:r>
            <a:r>
              <a:rPr lang="ru-RU" sz="2800" dirty="0" err="1"/>
              <a:t>острові</a:t>
            </a:r>
            <a:r>
              <a:rPr lang="ru-RU" sz="2800" dirty="0"/>
              <a:t> </a:t>
            </a:r>
            <a:r>
              <a:rPr lang="ru-RU" sz="2800" b="1" dirty="0"/>
              <a:t>Ява</a:t>
            </a:r>
            <a:r>
              <a:rPr lang="ru-RU" sz="2800" dirty="0"/>
              <a:t>, в 1896 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/>
              <a:t>помітив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кури,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містилися</a:t>
            </a:r>
            <a:r>
              <a:rPr lang="ru-RU" sz="2800" dirty="0"/>
              <a:t> у </a:t>
            </a:r>
            <a:r>
              <a:rPr lang="ru-RU" sz="2800" dirty="0" err="1"/>
              <a:t>дворі</a:t>
            </a:r>
            <a:r>
              <a:rPr lang="ru-RU" sz="2800" dirty="0"/>
              <a:t> </a:t>
            </a:r>
            <a:r>
              <a:rPr lang="ru-RU" sz="2800" dirty="0" err="1"/>
              <a:t>госпіталю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харчувалися</a:t>
            </a:r>
            <a:r>
              <a:rPr lang="ru-RU" sz="2800" dirty="0"/>
              <a:t> </a:t>
            </a:r>
            <a:r>
              <a:rPr lang="ru-RU" sz="2800" dirty="0" err="1"/>
              <a:t>звичайним</a:t>
            </a:r>
            <a:r>
              <a:rPr lang="ru-RU" sz="2800" dirty="0"/>
              <a:t> </a:t>
            </a:r>
            <a:r>
              <a:rPr lang="ru-RU" sz="2800" dirty="0" err="1"/>
              <a:t>полірованим</a:t>
            </a:r>
            <a:r>
              <a:rPr lang="ru-RU" sz="2800" dirty="0"/>
              <a:t> рисом, </a:t>
            </a:r>
            <a:r>
              <a:rPr lang="ru-RU" sz="2800" dirty="0" err="1"/>
              <a:t>страждали</a:t>
            </a:r>
            <a:r>
              <a:rPr lang="ru-RU" sz="2800" dirty="0"/>
              <a:t> </a:t>
            </a:r>
            <a:r>
              <a:rPr lang="ru-RU" sz="2800" dirty="0" err="1"/>
              <a:t>захворюванням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нагадує</a:t>
            </a:r>
            <a:r>
              <a:rPr lang="ru-RU" sz="2800" dirty="0"/>
              <a:t> </a:t>
            </a:r>
            <a:r>
              <a:rPr lang="ru-RU" sz="2800" b="1" dirty="0" err="1"/>
              <a:t>бері-бері</a:t>
            </a:r>
            <a:r>
              <a:rPr lang="ru-RU" sz="2800" dirty="0"/>
              <a:t>.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переведення</a:t>
            </a:r>
            <a:r>
              <a:rPr lang="ru-RU" sz="2800" dirty="0"/>
              <a:t> курей на </a:t>
            </a:r>
            <a:r>
              <a:rPr lang="ru-RU" sz="2800" dirty="0" err="1"/>
              <a:t>харчування</a:t>
            </a:r>
            <a:r>
              <a:rPr lang="ru-RU" sz="2800" dirty="0"/>
              <a:t> </a:t>
            </a:r>
            <a:r>
              <a:rPr lang="ru-RU" sz="2800" dirty="0" err="1"/>
              <a:t>неочищеним</a:t>
            </a:r>
            <a:r>
              <a:rPr lang="ru-RU" sz="2800" dirty="0"/>
              <a:t> рисом хвороба проходила.</a:t>
            </a:r>
          </a:p>
        </p:txBody>
      </p:sp>
      <p:pic>
        <p:nvPicPr>
          <p:cNvPr id="169986" name="Picture 2" descr="http://intranet.tdmu.edu.ua/data/kafedra/internal/u_nurse/classes_stud/%D0%BC%D0%B5%D0%B4%D0%B8%D1%87%D0%BD%D1%96%20%D1%81%D0%B5%D1%81%D1%82%D1%80%D0%B8-%D0%B1%D0%B0%D0%BA%D0%B0%D0%BB%D0%B0%D0%B2%D1%80%D0%B8/1%20%D1%80%D1%96%D0%BA%20%D0%BD%D0%B0%D0%B2%D1%87%D0%B0%D0%BD%D0%BD%D1%8F/%D0%B1%D1%96%D0%BE%D0%BB%D0%BE%D0%B3%D1%96%D1%87%D0%BD%D0%B0%20%D1%85%D1%96%D0%BC%D1%96%D1%8F%20(%D1%96%20%D1%81%D0%B5%D0%BC%D0%B5%D1%81%D1%82%D1%80)/1_%D0%9F%D1%80%D0%B5%D0%B4%D0%BC%D0%B5%D1%82%20%D1%96%20%D0%B7%D0%B0%D0%B4%D0%B0%D1%87%D1%96%20%D0%B1%D1%96%D0%BE%D0%BB%D0%BE%D0%B3%D1%96%D1%87%D0%BD%D0%BE%D1%97%20%D1%85%D1%96%D0%BC%D1%96%D1%97.%20%20.files/image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778" y="0"/>
            <a:ext cx="44552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err="1"/>
              <a:t>Спостереження</a:t>
            </a:r>
            <a:r>
              <a:rPr lang="ru-RU" sz="3000" dirty="0"/>
              <a:t> </a:t>
            </a:r>
            <a:r>
              <a:rPr lang="ru-RU" sz="3000" b="1" dirty="0" err="1"/>
              <a:t>Ейкмана</a:t>
            </a:r>
            <a:r>
              <a:rPr lang="ru-RU" sz="3000" dirty="0"/>
              <a:t>, </a:t>
            </a:r>
            <a:r>
              <a:rPr lang="ru-RU" sz="3000" dirty="0" err="1"/>
              <a:t>проведені</a:t>
            </a:r>
            <a:r>
              <a:rPr lang="ru-RU" sz="3000" dirty="0"/>
              <a:t> на </a:t>
            </a:r>
            <a:r>
              <a:rPr lang="ru-RU" sz="3000" dirty="0" err="1"/>
              <a:t>великій</a:t>
            </a:r>
            <a:r>
              <a:rPr lang="ru-RU" sz="3000" dirty="0"/>
              <a:t> </a:t>
            </a:r>
            <a:r>
              <a:rPr lang="ru-RU" sz="3000" dirty="0" err="1"/>
              <a:t>кількості</a:t>
            </a:r>
            <a:r>
              <a:rPr lang="ru-RU" sz="3000" dirty="0"/>
              <a:t> </a:t>
            </a:r>
            <a:r>
              <a:rPr lang="ru-RU" sz="3000" dirty="0" err="1"/>
              <a:t>ув'язнених</a:t>
            </a:r>
            <a:r>
              <a:rPr lang="ru-RU" sz="3000" dirty="0"/>
              <a:t> у </a:t>
            </a:r>
            <a:r>
              <a:rPr lang="ru-RU" sz="3000" dirty="0" err="1"/>
              <a:t>в'язницях</a:t>
            </a:r>
            <a:r>
              <a:rPr lang="ru-RU" sz="3000" dirty="0"/>
              <a:t> Яви, </a:t>
            </a:r>
            <a:r>
              <a:rPr lang="ru-RU" sz="3000" dirty="0" err="1"/>
              <a:t>також</a:t>
            </a:r>
            <a:r>
              <a:rPr lang="ru-RU" sz="3000" dirty="0"/>
              <a:t> показали,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серед</a:t>
            </a:r>
            <a:r>
              <a:rPr lang="ru-RU" sz="3000" dirty="0"/>
              <a:t> людей,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харчувалися</a:t>
            </a:r>
            <a:r>
              <a:rPr lang="ru-RU" sz="3000" dirty="0"/>
              <a:t> </a:t>
            </a:r>
            <a:r>
              <a:rPr lang="ru-RU" sz="3000" dirty="0" err="1"/>
              <a:t>очищеним</a:t>
            </a:r>
            <a:r>
              <a:rPr lang="ru-RU" sz="3000" dirty="0"/>
              <a:t> рисом, </a:t>
            </a:r>
            <a:r>
              <a:rPr lang="ru-RU" sz="3000" b="1" dirty="0" err="1"/>
              <a:t>бері-бері</a:t>
            </a:r>
            <a:r>
              <a:rPr lang="ru-RU" sz="3000" dirty="0"/>
              <a:t> </a:t>
            </a:r>
            <a:r>
              <a:rPr lang="ru-RU" sz="3000" dirty="0" err="1"/>
              <a:t>хворів</a:t>
            </a:r>
            <a:r>
              <a:rPr lang="ru-RU" sz="3000" dirty="0"/>
              <a:t> у </a:t>
            </a:r>
            <a:r>
              <a:rPr lang="ru-RU" sz="3000" dirty="0" err="1"/>
              <a:t>середньому</a:t>
            </a:r>
            <a:r>
              <a:rPr lang="ru-RU" sz="3000" dirty="0"/>
              <a:t> </a:t>
            </a:r>
            <a:r>
              <a:rPr lang="ru-RU" sz="3000" dirty="0" err="1"/>
              <a:t>однин</a:t>
            </a:r>
            <a:r>
              <a:rPr lang="ru-RU" sz="3000" dirty="0"/>
              <a:t> </a:t>
            </a:r>
            <a:r>
              <a:rPr lang="ru-RU" sz="3000" dirty="0" err="1"/>
              <a:t>чоловік</a:t>
            </a:r>
            <a:r>
              <a:rPr lang="ru-RU" sz="3000" dirty="0"/>
              <a:t> </a:t>
            </a:r>
            <a:r>
              <a:rPr lang="ru-RU" sz="3000" dirty="0" err="1"/>
              <a:t>з</a:t>
            </a:r>
            <a:r>
              <a:rPr lang="ru-RU" sz="3000" dirty="0"/>
              <a:t> 40, </a:t>
            </a:r>
            <a:r>
              <a:rPr lang="ru-RU" sz="3000" dirty="0" err="1"/>
              <a:t>тоді</a:t>
            </a:r>
            <a:r>
              <a:rPr lang="ru-RU" sz="3000" dirty="0"/>
              <a:t> як в </a:t>
            </a:r>
            <a:r>
              <a:rPr lang="ru-RU" sz="3000" dirty="0" err="1"/>
              <a:t>групі</a:t>
            </a:r>
            <a:r>
              <a:rPr lang="ru-RU" sz="3000" dirty="0"/>
              <a:t> людей,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харчувалися</a:t>
            </a:r>
            <a:r>
              <a:rPr lang="ru-RU" sz="3000" dirty="0"/>
              <a:t> </a:t>
            </a:r>
            <a:r>
              <a:rPr lang="ru-RU" sz="3000" dirty="0" err="1"/>
              <a:t>неочищеним</a:t>
            </a:r>
            <a:r>
              <a:rPr lang="ru-RU" sz="3000" dirty="0"/>
              <a:t> рисом, нею </a:t>
            </a:r>
            <a:r>
              <a:rPr lang="ru-RU" sz="3000" dirty="0" err="1"/>
              <a:t>хворіла</a:t>
            </a:r>
            <a:r>
              <a:rPr lang="ru-RU" sz="3000" dirty="0"/>
              <a:t> </a:t>
            </a:r>
            <a:r>
              <a:rPr lang="ru-RU" sz="3000" dirty="0" err="1"/>
              <a:t>лише</a:t>
            </a:r>
            <a:r>
              <a:rPr lang="ru-RU" sz="3000" dirty="0"/>
              <a:t> одна </a:t>
            </a:r>
            <a:r>
              <a:rPr lang="ru-RU" sz="3000" dirty="0" err="1"/>
              <a:t>людина</a:t>
            </a:r>
            <a:r>
              <a:rPr lang="ru-RU" sz="3000" dirty="0"/>
              <a:t> </a:t>
            </a:r>
            <a:r>
              <a:rPr lang="ru-RU" sz="3000" dirty="0" err="1"/>
              <a:t>з</a:t>
            </a:r>
            <a:r>
              <a:rPr lang="ru-RU" sz="3000" dirty="0"/>
              <a:t> 10000.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http://media.informpskov.ru/pictures/20100830144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Велике</a:t>
            </a:r>
            <a:r>
              <a:rPr lang="ru-RU" sz="3200" dirty="0" smtClean="0"/>
              <a:t> </a:t>
            </a:r>
            <a:r>
              <a:rPr lang="ru-RU" sz="3200" dirty="0" err="1"/>
              <a:t>значення</a:t>
            </a:r>
            <a:r>
              <a:rPr lang="ru-RU" sz="3200" dirty="0"/>
              <a:t> в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вчення</a:t>
            </a:r>
            <a:r>
              <a:rPr lang="ru-RU" sz="3200" dirty="0"/>
              <a:t> про </a:t>
            </a:r>
            <a:r>
              <a:rPr lang="ru-RU" sz="3200" dirty="0" err="1"/>
              <a:t>вітаміни</a:t>
            </a:r>
            <a:r>
              <a:rPr lang="ru-RU" sz="3200" dirty="0"/>
              <a:t> </a:t>
            </a:r>
            <a:r>
              <a:rPr lang="ru-RU" sz="3200" dirty="0" err="1"/>
              <a:t>мали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 </a:t>
            </a:r>
            <a:r>
              <a:rPr lang="ru-RU" sz="3200" b="1" dirty="0" err="1"/>
              <a:t>Гопкінса</a:t>
            </a:r>
            <a:r>
              <a:rPr lang="ru-RU" sz="3200" b="1" dirty="0"/>
              <a:t>, </a:t>
            </a:r>
            <a:r>
              <a:rPr lang="ru-RU" sz="3200" b="1" dirty="0" err="1"/>
              <a:t>Степпа</a:t>
            </a:r>
            <a:r>
              <a:rPr lang="ru-RU" sz="3200" b="1" dirty="0"/>
              <a:t>, Мак </a:t>
            </a:r>
            <a:r>
              <a:rPr lang="ru-RU" sz="3200" b="1" dirty="0" err="1"/>
              <a:t>Коллума</a:t>
            </a:r>
            <a:r>
              <a:rPr lang="ru-RU" sz="3200" b="1" dirty="0"/>
              <a:t>, </a:t>
            </a:r>
            <a:r>
              <a:rPr lang="ru-RU" sz="3200" b="1" dirty="0" err="1"/>
              <a:t>Меленбі</a:t>
            </a:r>
            <a:r>
              <a:rPr lang="ru-RU" sz="3200" dirty="0"/>
              <a:t> та </a:t>
            </a:r>
            <a:r>
              <a:rPr lang="ru-RU" sz="3200" dirty="0" err="1"/>
              <a:t>багатьох</a:t>
            </a:r>
            <a:r>
              <a:rPr lang="ru-RU" sz="3200" dirty="0"/>
              <a:t>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вчених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http://i.mcm2012.ru/u/a7/ea45787e2a11e2ae8d0650826c674f/-/549030_289928377791875_88257971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</a:t>
            </a:r>
            <a:r>
              <a:rPr lang="ru-RU" sz="3200" dirty="0" err="1" smtClean="0"/>
              <a:t>даний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відомо</a:t>
            </a:r>
            <a:r>
              <a:rPr lang="ru-RU" sz="3200" dirty="0" smtClean="0"/>
              <a:t> </a:t>
            </a:r>
            <a:r>
              <a:rPr lang="ru-RU" sz="3200" dirty="0" err="1" smtClean="0"/>
              <a:t>близько</a:t>
            </a:r>
            <a:r>
              <a:rPr lang="ru-RU" sz="3200" dirty="0" smtClean="0"/>
              <a:t> 20 </a:t>
            </a:r>
            <a:r>
              <a:rPr lang="ru-RU" sz="3200" dirty="0" err="1" smtClean="0"/>
              <a:t>різних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вітамінів</a:t>
            </a:r>
            <a:r>
              <a:rPr lang="ru-RU" sz="3200" dirty="0" smtClean="0"/>
              <a:t>. </a:t>
            </a:r>
            <a:r>
              <a:rPr lang="ru-RU" sz="3200" dirty="0" err="1" smtClean="0"/>
              <a:t>Встановлено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хімічна</a:t>
            </a:r>
            <a:r>
              <a:rPr lang="ru-RU" sz="3200" dirty="0" smtClean="0"/>
              <a:t> структура; </a:t>
            </a:r>
            <a:r>
              <a:rPr lang="ru-RU" sz="3200" dirty="0" err="1" smtClean="0"/>
              <a:t>це</a:t>
            </a:r>
            <a:r>
              <a:rPr lang="ru-RU" sz="3200" dirty="0" smtClean="0"/>
              <a:t> дало </a:t>
            </a:r>
            <a:r>
              <a:rPr lang="ru-RU" sz="3200" dirty="0" err="1" smtClean="0"/>
              <a:t>можливість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промислове</a:t>
            </a:r>
            <a:r>
              <a:rPr lang="ru-RU" sz="3200" dirty="0" smtClean="0"/>
              <a:t> </a:t>
            </a:r>
            <a:r>
              <a:rPr lang="ru-RU" sz="3200" dirty="0" err="1" smtClean="0"/>
              <a:t>виробництво</a:t>
            </a:r>
            <a:r>
              <a:rPr lang="ru-RU" sz="3200" dirty="0" smtClean="0"/>
              <a:t> </a:t>
            </a:r>
            <a:r>
              <a:rPr lang="ru-RU" sz="3200" dirty="0" err="1" smtClean="0"/>
              <a:t>вітамінів</a:t>
            </a:r>
            <a:r>
              <a:rPr lang="ru-RU" sz="3200" dirty="0" smtClean="0"/>
              <a:t> не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шляхом </a:t>
            </a:r>
            <a:r>
              <a:rPr lang="ru-RU" sz="3200" dirty="0" err="1" smtClean="0"/>
              <a:t>переробки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продуктів</a:t>
            </a:r>
            <a:r>
              <a:rPr lang="ru-RU" sz="3200" dirty="0" smtClean="0"/>
              <a:t>, у </a:t>
            </a:r>
            <a:r>
              <a:rPr lang="ru-RU" sz="3200" dirty="0" err="1" smtClean="0"/>
              <a:t>яких</a:t>
            </a:r>
            <a:r>
              <a:rPr lang="ru-RU" sz="3200" dirty="0" smtClean="0"/>
              <a:t> вони </a:t>
            </a:r>
            <a:r>
              <a:rPr lang="ru-RU" sz="3200" dirty="0" err="1" smtClean="0"/>
              <a:t>містяться</a:t>
            </a:r>
            <a:r>
              <a:rPr lang="ru-RU" sz="3200" dirty="0" smtClean="0"/>
              <a:t> в готовому </a:t>
            </a:r>
            <a:r>
              <a:rPr lang="ru-RU" sz="3200" dirty="0" err="1" smtClean="0"/>
              <a:t>вигляді</a:t>
            </a:r>
            <a:r>
              <a:rPr lang="ru-RU" sz="3200" dirty="0" smtClean="0"/>
              <a:t>, </a:t>
            </a:r>
            <a:r>
              <a:rPr lang="ru-RU" sz="3200" dirty="0" err="1" smtClean="0"/>
              <a:t>але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штучно, шляхом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хімічного</a:t>
            </a:r>
            <a:r>
              <a:rPr lang="ru-RU" sz="3200" dirty="0" smtClean="0"/>
              <a:t> синтезу.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g0.liveinternet.ru/images/attach/c/8/100/62/100062446_6605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http://www.tmresimler.com/data/media/52/TMresimler.com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http://www.mamatyumen.ru/uploads/news/news-JN2vHIU8Y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насупні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Жиророзчинні</a:t>
            </a:r>
            <a:r>
              <a:rPr lang="ru-RU" dirty="0" smtClean="0"/>
              <a:t> </a:t>
            </a:r>
            <a:r>
              <a:rPr lang="ru-RU" dirty="0" err="1" smtClean="0"/>
              <a:t>вітаміни</a:t>
            </a:r>
            <a:r>
              <a:rPr lang="ru-RU" dirty="0" smtClean="0"/>
              <a:t>, </a:t>
            </a:r>
            <a:r>
              <a:rPr lang="ru-RU" dirty="0" err="1" smtClean="0"/>
              <a:t>Водорозчинні</a:t>
            </a:r>
            <a:r>
              <a:rPr lang="ru-RU" dirty="0" smtClean="0"/>
              <a:t> </a:t>
            </a:r>
            <a:r>
              <a:rPr lang="ru-RU" dirty="0" err="1" smtClean="0"/>
              <a:t>вітаміни</a:t>
            </a:r>
            <a:r>
              <a:rPr lang="ru-RU" dirty="0" smtClean="0"/>
              <a:t>, </a:t>
            </a:r>
            <a:r>
              <a:rPr lang="ru-RU" dirty="0" err="1" smtClean="0"/>
              <a:t>Вітаміноподібні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22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/>
              <a:t>Водорозчинні</a:t>
            </a:r>
            <a:r>
              <a:rPr lang="ru-RU" sz="2800" i="1" dirty="0"/>
              <a:t> </a:t>
            </a:r>
            <a:r>
              <a:rPr lang="ru-RU" sz="2800" i="1" dirty="0" err="1"/>
              <a:t>вітаміни</a:t>
            </a:r>
            <a:r>
              <a:rPr lang="ru-RU" sz="2800" dirty="0"/>
              <a:t> не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накопичуватися</a:t>
            </a:r>
            <a:r>
              <a:rPr lang="ru-RU" sz="2800" dirty="0"/>
              <a:t> в </a:t>
            </a:r>
            <a:r>
              <a:rPr lang="ru-RU" sz="2800" dirty="0" err="1"/>
              <a:t>організмі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«</a:t>
            </a:r>
            <a:r>
              <a:rPr lang="ru-RU" sz="2800" dirty="0" err="1"/>
              <a:t>живуть</a:t>
            </a:r>
            <a:r>
              <a:rPr lang="ru-RU" sz="2800" dirty="0"/>
              <a:t>»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в</a:t>
            </a:r>
            <a:r>
              <a:rPr lang="ru-RU" sz="2800" dirty="0"/>
              <a:t> </a:t>
            </a:r>
            <a:r>
              <a:rPr lang="ru-RU" sz="2800" dirty="0" err="1"/>
              <a:t>крові</a:t>
            </a:r>
            <a:r>
              <a:rPr lang="ru-RU" sz="2800" dirty="0"/>
              <a:t>. </a:t>
            </a:r>
            <a:r>
              <a:rPr lang="ru-RU" sz="2800" dirty="0" err="1"/>
              <a:t>Надлишок</a:t>
            </a:r>
            <a:r>
              <a:rPr lang="ru-RU" sz="2800" dirty="0"/>
              <a:t>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вітамінів</a:t>
            </a:r>
            <a:r>
              <a:rPr lang="ru-RU" sz="2800" dirty="0"/>
              <a:t>, як правило, не </a:t>
            </a:r>
            <a:r>
              <a:rPr lang="ru-RU" sz="2800" dirty="0" err="1"/>
              <a:t>несе</a:t>
            </a:r>
            <a:r>
              <a:rPr lang="ru-RU" sz="2800" dirty="0"/>
              <a:t> </a:t>
            </a:r>
            <a:r>
              <a:rPr lang="ru-RU" sz="2800" dirty="0" err="1"/>
              <a:t>якихось</a:t>
            </a:r>
            <a:r>
              <a:rPr lang="ru-RU" sz="2800" dirty="0"/>
              <a:t> </a:t>
            </a:r>
            <a:r>
              <a:rPr lang="ru-RU" sz="2800" dirty="0" err="1"/>
              <a:t>складнощів</a:t>
            </a:r>
            <a:r>
              <a:rPr lang="ru-RU" sz="2800" dirty="0"/>
              <a:t>, а просто </a:t>
            </a:r>
            <a:r>
              <a:rPr lang="ru-RU" sz="2800" dirty="0" err="1"/>
              <a:t>швидко</a:t>
            </a:r>
            <a:r>
              <a:rPr lang="ru-RU" sz="2800" dirty="0"/>
              <a:t> </a:t>
            </a:r>
            <a:r>
              <a:rPr lang="ru-RU" sz="2800" dirty="0" err="1"/>
              <a:t>виводиться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сечею (</a:t>
            </a:r>
            <a:r>
              <a:rPr lang="ru-RU" sz="2800" dirty="0" err="1"/>
              <a:t>звичайно</a:t>
            </a:r>
            <a:r>
              <a:rPr lang="ru-RU" sz="2800" dirty="0"/>
              <a:t>, при </a:t>
            </a:r>
            <a:r>
              <a:rPr lang="ru-RU" sz="2800" dirty="0" err="1"/>
              <a:t>цьому</a:t>
            </a:r>
            <a:r>
              <a:rPr lang="ru-RU" sz="2800" dirty="0"/>
              <a:t> сильно </a:t>
            </a:r>
            <a:r>
              <a:rPr lang="ru-RU" sz="2800" dirty="0" err="1"/>
              <a:t>завантажується</a:t>
            </a:r>
            <a:r>
              <a:rPr lang="ru-RU" sz="2800" dirty="0"/>
              <a:t> </a:t>
            </a:r>
            <a:r>
              <a:rPr lang="ru-RU" sz="2800" dirty="0" err="1"/>
              <a:t>печінка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нирки</a:t>
            </a:r>
            <a:r>
              <a:rPr lang="ru-RU" sz="2800" dirty="0"/>
              <a:t>, тому не </a:t>
            </a:r>
            <a:r>
              <a:rPr lang="ru-RU" sz="2800" dirty="0" err="1"/>
              <a:t>варто</a:t>
            </a:r>
            <a:r>
              <a:rPr lang="ru-RU" sz="2800" dirty="0"/>
              <a:t> </a:t>
            </a:r>
            <a:r>
              <a:rPr lang="ru-RU" sz="2800" dirty="0" err="1"/>
              <a:t>з`їдати</a:t>
            </a:r>
            <a:r>
              <a:rPr lang="ru-RU" sz="2800" dirty="0"/>
              <a:t> по </a:t>
            </a:r>
            <a:r>
              <a:rPr lang="ru-RU" sz="2800" dirty="0" err="1"/>
              <a:t>півпачки</a:t>
            </a:r>
            <a:r>
              <a:rPr lang="ru-RU" sz="2800" dirty="0"/>
              <a:t> </a:t>
            </a:r>
            <a:r>
              <a:rPr lang="ru-RU" sz="2800" dirty="0" err="1"/>
              <a:t>аскорбінки</a:t>
            </a:r>
            <a:r>
              <a:rPr lang="ru-RU" sz="2800" dirty="0"/>
              <a:t> за раз).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http://img0.liveinternet.ru/images/attach/c/2/69/940/69940749_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/>
              <a:t>Жиророзчинні</a:t>
            </a:r>
            <a:r>
              <a:rPr lang="ru-RU" sz="2800" i="1" dirty="0"/>
              <a:t> </a:t>
            </a:r>
            <a:r>
              <a:rPr lang="ru-RU" sz="2800" i="1" dirty="0" err="1"/>
              <a:t>вітаміни</a:t>
            </a:r>
            <a:r>
              <a:rPr lang="ru-RU" sz="2800" dirty="0"/>
              <a:t> 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накопичуватися</a:t>
            </a:r>
            <a:r>
              <a:rPr lang="ru-RU" sz="2800" dirty="0"/>
              <a:t> в </a:t>
            </a:r>
            <a:r>
              <a:rPr lang="ru-RU" sz="2800" dirty="0" err="1"/>
              <a:t>жирових</a:t>
            </a:r>
            <a:r>
              <a:rPr lang="ru-RU" sz="2800" dirty="0"/>
              <a:t> тканинах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печінці</a:t>
            </a:r>
            <a:r>
              <a:rPr lang="ru-RU" sz="2800" dirty="0"/>
              <a:t>.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недолік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виникнути</a:t>
            </a:r>
            <a:r>
              <a:rPr lang="ru-RU" sz="2800" dirty="0"/>
              <a:t> не </a:t>
            </a:r>
            <a:r>
              <a:rPr lang="ru-RU" sz="2800" dirty="0" err="1"/>
              <a:t>тільки</a:t>
            </a:r>
            <a:r>
              <a:rPr lang="ru-RU" sz="2800" dirty="0"/>
              <a:t> через </a:t>
            </a:r>
            <a:r>
              <a:rPr lang="ru-RU" sz="2800" dirty="0" err="1"/>
              <a:t>відсутність</a:t>
            </a:r>
            <a:r>
              <a:rPr lang="ru-RU" sz="2800" dirty="0"/>
              <a:t> </a:t>
            </a: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dirty="0" err="1"/>
              <a:t>продуктів</a:t>
            </a:r>
            <a:r>
              <a:rPr lang="ru-RU" sz="2800" dirty="0"/>
              <a:t> в </a:t>
            </a:r>
            <a:r>
              <a:rPr lang="ru-RU" sz="2800" dirty="0" err="1" smtClean="0"/>
              <a:t>раціоні</a:t>
            </a:r>
            <a:r>
              <a:rPr lang="ru-RU" sz="2800" dirty="0" smtClean="0"/>
              <a:t>, </a:t>
            </a:r>
            <a:r>
              <a:rPr lang="ru-RU" sz="2800" dirty="0"/>
              <a:t>а </a:t>
            </a:r>
            <a:r>
              <a:rPr lang="ru-RU" sz="2800" dirty="0" err="1"/>
              <a:t>й</a:t>
            </a:r>
            <a:r>
              <a:rPr lang="ru-RU" sz="2800" dirty="0"/>
              <a:t> через </a:t>
            </a:r>
            <a:r>
              <a:rPr lang="ru-RU" sz="2800" dirty="0" err="1"/>
              <a:t>порушення</a:t>
            </a:r>
            <a:r>
              <a:rPr lang="ru-RU" sz="2800" dirty="0"/>
              <a:t> </a:t>
            </a:r>
            <a:r>
              <a:rPr lang="ru-RU" sz="2800" dirty="0" err="1"/>
              <a:t>всмоктування</a:t>
            </a:r>
            <a:r>
              <a:rPr lang="ru-RU" sz="2800" dirty="0"/>
              <a:t> </a:t>
            </a:r>
            <a:r>
              <a:rPr lang="ru-RU" sz="2800" dirty="0" err="1"/>
              <a:t>жирів</a:t>
            </a:r>
            <a:r>
              <a:rPr lang="ru-RU" sz="2800" dirty="0"/>
              <a:t> в ШКТ. При </a:t>
            </a:r>
            <a:r>
              <a:rPr lang="ru-RU" sz="2800" dirty="0" err="1"/>
              <a:t>надмірному</a:t>
            </a:r>
            <a:r>
              <a:rPr lang="ru-RU" sz="2800" dirty="0"/>
              <a:t> </a:t>
            </a:r>
            <a:r>
              <a:rPr lang="ru-RU" sz="2800" dirty="0" err="1"/>
              <a:t>вживанні</a:t>
            </a:r>
            <a:r>
              <a:rPr lang="ru-RU" sz="2800" dirty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/>
              <a:t>вітаміни</a:t>
            </a:r>
            <a:r>
              <a:rPr lang="ru-RU" sz="2800" dirty="0"/>
              <a:t> </a:t>
            </a:r>
            <a:r>
              <a:rPr lang="ru-RU" sz="2800" dirty="0" err="1"/>
              <a:t>токсичні</a:t>
            </a:r>
            <a:r>
              <a:rPr lang="ru-RU" sz="2800" dirty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Як </a:t>
            </a:r>
            <a:r>
              <a:rPr lang="ru-RU" sz="2800" dirty="0" err="1"/>
              <a:t>відомо</a:t>
            </a:r>
            <a:r>
              <a:rPr lang="ru-RU" sz="2800" dirty="0"/>
              <a:t>, </a:t>
            </a:r>
            <a:r>
              <a:rPr lang="ru-RU" sz="2800" dirty="0" err="1"/>
              <a:t>вітаміни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значною</a:t>
            </a:r>
            <a:r>
              <a:rPr lang="ru-RU" sz="2800" dirty="0" smtClean="0"/>
              <a:t> </a:t>
            </a:r>
            <a:r>
              <a:rPr lang="ru-RU" sz="2800" dirty="0" err="1"/>
              <a:t>мірою</a:t>
            </a:r>
            <a:r>
              <a:rPr lang="ru-RU" sz="2800" dirty="0"/>
              <a:t> </a:t>
            </a:r>
            <a:r>
              <a:rPr lang="ru-RU" sz="2800" dirty="0" err="1"/>
              <a:t>руйнуються</a:t>
            </a:r>
            <a:r>
              <a:rPr lang="ru-RU" sz="2800" dirty="0"/>
              <a:t> в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приготування</a:t>
            </a:r>
            <a:r>
              <a:rPr lang="ru-RU" sz="2800" dirty="0"/>
              <a:t> </a:t>
            </a:r>
            <a:r>
              <a:rPr lang="ru-RU" sz="2800" dirty="0" err="1"/>
              <a:t>страв</a:t>
            </a:r>
            <a:r>
              <a:rPr lang="ru-RU" sz="2800" dirty="0"/>
              <a:t>. </a:t>
            </a:r>
            <a:r>
              <a:rPr lang="ru-RU" sz="2800" dirty="0" err="1"/>
              <a:t>Однак</a:t>
            </a:r>
            <a:r>
              <a:rPr lang="ru-RU" sz="2800" dirty="0"/>
              <a:t>, не </a:t>
            </a:r>
            <a:r>
              <a:rPr lang="ru-RU" sz="2800" dirty="0" err="1"/>
              <a:t>всі</a:t>
            </a:r>
            <a:r>
              <a:rPr lang="ru-RU" sz="2800" dirty="0"/>
              <a:t> вони </a:t>
            </a:r>
            <a:r>
              <a:rPr lang="ru-RU" sz="2800" dirty="0" err="1"/>
              <a:t>руйнуються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температури</a:t>
            </a:r>
            <a:r>
              <a:rPr lang="ru-RU" sz="2800" dirty="0"/>
              <a:t>! </a:t>
            </a:r>
            <a:r>
              <a:rPr lang="ru-RU" sz="2800" dirty="0" err="1"/>
              <a:t>Зате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способів</a:t>
            </a:r>
            <a:r>
              <a:rPr lang="ru-RU" sz="2800" dirty="0"/>
              <a:t> </a:t>
            </a:r>
            <a:r>
              <a:rPr lang="ru-RU" sz="2800" dirty="0" err="1"/>
              <a:t>убити</a:t>
            </a:r>
            <a:r>
              <a:rPr lang="ru-RU" sz="2800" dirty="0"/>
              <a:t> </a:t>
            </a:r>
            <a:r>
              <a:rPr lang="ru-RU" sz="2800" dirty="0" err="1"/>
              <a:t>вітаміни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amonitore.ru/uploads/catalog/food/izobilie_1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42"/>
            <a:ext cx="9144000" cy="6808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err="1"/>
              <a:t>Жиророзчинні</a:t>
            </a:r>
            <a:r>
              <a:rPr lang="ru-RU" sz="3600" i="1" u="sng" dirty="0"/>
              <a:t> </a:t>
            </a:r>
            <a:r>
              <a:rPr lang="ru-RU" sz="3600" i="1" u="sng" dirty="0" smtClean="0"/>
              <a:t> </a:t>
            </a:r>
            <a:r>
              <a:rPr lang="ru-RU" sz="3600" i="1" dirty="0" err="1" smtClean="0"/>
              <a:t>вітаміни</a:t>
            </a:r>
            <a:r>
              <a:rPr lang="ru-RU" sz="3600" i="1" u="sng" dirty="0" smtClean="0"/>
              <a:t>:</a:t>
            </a:r>
          </a:p>
          <a:p>
            <a:r>
              <a:rPr lang="ru-RU" sz="3600" dirty="0" err="1" smtClean="0"/>
              <a:t>вітамін</a:t>
            </a:r>
            <a:r>
              <a:rPr lang="ru-RU" sz="3600" dirty="0" smtClean="0"/>
              <a:t> </a:t>
            </a:r>
            <a:r>
              <a:rPr lang="en-US" sz="3600" u="sng" dirty="0" smtClean="0"/>
              <a:t>A</a:t>
            </a:r>
            <a:endParaRPr lang="en-US" sz="3600" dirty="0" smtClean="0"/>
          </a:p>
          <a:p>
            <a:r>
              <a:rPr lang="ru-RU" sz="3600" dirty="0" err="1" smtClean="0"/>
              <a:t>вітамін</a:t>
            </a:r>
            <a:r>
              <a:rPr lang="ru-RU" sz="3600" dirty="0" smtClean="0"/>
              <a:t> </a:t>
            </a:r>
            <a:r>
              <a:rPr lang="en-US" sz="3600" u="sng" dirty="0" smtClean="0"/>
              <a:t>D</a:t>
            </a:r>
            <a:endParaRPr lang="en-US" sz="3600" dirty="0" smtClean="0"/>
          </a:p>
          <a:p>
            <a:r>
              <a:rPr lang="ru-RU" sz="3600" dirty="0" err="1" smtClean="0"/>
              <a:t>вітамін</a:t>
            </a:r>
            <a:r>
              <a:rPr lang="ru-RU" sz="3600" dirty="0" smtClean="0"/>
              <a:t> </a:t>
            </a:r>
            <a:r>
              <a:rPr lang="en-US" sz="3600" u="sng" dirty="0" smtClean="0"/>
              <a:t>E</a:t>
            </a:r>
            <a:endParaRPr lang="en-US" sz="3600" dirty="0" smtClean="0"/>
          </a:p>
          <a:p>
            <a:r>
              <a:rPr lang="ru-RU" sz="3600" dirty="0" err="1" smtClean="0"/>
              <a:t>вітамін</a:t>
            </a:r>
            <a:r>
              <a:rPr lang="ru-RU" sz="3600" dirty="0" smtClean="0"/>
              <a:t> </a:t>
            </a:r>
            <a:r>
              <a:rPr lang="en-US" sz="3600" u="sng" dirty="0" smtClean="0"/>
              <a:t>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s49.radikal.ru/i126/0909/0b/584fd0fca8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5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err="1"/>
              <a:t>Водорозчинні</a:t>
            </a:r>
            <a:r>
              <a:rPr lang="ru-RU" sz="2800" i="1" u="sng" dirty="0"/>
              <a:t> </a:t>
            </a:r>
            <a:r>
              <a:rPr lang="ru-RU" sz="2800" i="1" u="sng" dirty="0" err="1"/>
              <a:t>вітаміни</a:t>
            </a:r>
            <a:r>
              <a:rPr lang="ru-RU" sz="2800" i="1" u="sng" dirty="0"/>
              <a:t>:</a:t>
            </a:r>
            <a:endParaRPr lang="ru-RU" sz="2800" dirty="0"/>
          </a:p>
          <a:p>
            <a:r>
              <a:rPr lang="ru-RU" sz="2800" dirty="0" err="1" smtClean="0"/>
              <a:t>Вітаміни</a:t>
            </a:r>
            <a:r>
              <a:rPr lang="ru-RU" sz="2800" dirty="0" smtClean="0"/>
              <a:t> комплексу </a:t>
            </a:r>
            <a:r>
              <a:rPr lang="ru-RU" sz="2800" dirty="0"/>
              <a:t>В (</a:t>
            </a:r>
            <a:r>
              <a:rPr lang="ru-RU" sz="2800" dirty="0" err="1"/>
              <a:t>близько</a:t>
            </a:r>
            <a:r>
              <a:rPr lang="ru-RU" sz="2800" dirty="0"/>
              <a:t> </a:t>
            </a: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десятків</a:t>
            </a:r>
            <a:r>
              <a:rPr lang="ru-RU" sz="2800" dirty="0"/>
              <a:t> </a:t>
            </a:r>
            <a:r>
              <a:rPr lang="ru-RU" sz="2800" dirty="0" err="1"/>
              <a:t>вітамінів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відрізняються</a:t>
            </a:r>
            <a:r>
              <a:rPr lang="ru-RU" sz="2800" dirty="0"/>
              <a:t> один </a:t>
            </a:r>
            <a:r>
              <a:rPr lang="ru-RU" sz="2800" dirty="0" err="1"/>
              <a:t>від</a:t>
            </a:r>
            <a:r>
              <a:rPr lang="ru-RU" sz="2800" dirty="0"/>
              <a:t> одного за </a:t>
            </a:r>
            <a:r>
              <a:rPr lang="ru-RU" sz="2800" dirty="0" err="1"/>
              <a:t>хімічними</a:t>
            </a:r>
            <a:r>
              <a:rPr lang="ru-RU" sz="2800" dirty="0"/>
              <a:t> та </a:t>
            </a:r>
            <a:r>
              <a:rPr lang="ru-RU" sz="2800" dirty="0" err="1"/>
              <a:t>біологічними</a:t>
            </a:r>
            <a:r>
              <a:rPr lang="ru-RU" sz="2800" dirty="0"/>
              <a:t> </a:t>
            </a:r>
            <a:r>
              <a:rPr lang="ru-RU" sz="2800" dirty="0" err="1"/>
              <a:t>властивостями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впливають</a:t>
            </a:r>
            <a:r>
              <a:rPr lang="ru-RU" sz="2800" dirty="0"/>
              <a:t> на </a:t>
            </a:r>
            <a:r>
              <a:rPr lang="ru-RU" sz="2800" dirty="0" err="1"/>
              <a:t>різні</a:t>
            </a:r>
            <a:r>
              <a:rPr lang="ru-RU" sz="2800" dirty="0"/>
              <a:t> </a:t>
            </a:r>
            <a:r>
              <a:rPr lang="ru-RU" sz="2800" dirty="0" err="1"/>
              <a:t>функції</a:t>
            </a:r>
            <a:r>
              <a:rPr lang="ru-RU" sz="2800" dirty="0"/>
              <a:t> </a:t>
            </a:r>
            <a:r>
              <a:rPr lang="ru-RU" sz="2800" dirty="0" err="1"/>
              <a:t>організму</a:t>
            </a:r>
            <a:r>
              <a:rPr lang="ru-RU" sz="2800" dirty="0"/>
              <a:t> шляхом </a:t>
            </a:r>
            <a:r>
              <a:rPr lang="ru-RU" sz="2800" dirty="0" err="1"/>
              <a:t>впливу</a:t>
            </a:r>
            <a:r>
              <a:rPr lang="ru-RU" sz="2800" dirty="0"/>
              <a:t> на </a:t>
            </a:r>
            <a:r>
              <a:rPr lang="ru-RU" sz="2800" dirty="0" err="1"/>
              <a:t>нервову</a:t>
            </a:r>
            <a:r>
              <a:rPr lang="ru-RU" sz="2800" dirty="0"/>
              <a:t> систему)</a:t>
            </a:r>
          </a:p>
          <a:p>
            <a:r>
              <a:rPr lang="ru-RU" sz="2800" dirty="0" err="1"/>
              <a:t>вітамін</a:t>
            </a:r>
            <a:r>
              <a:rPr lang="ru-RU" sz="2800" dirty="0"/>
              <a:t> </a:t>
            </a:r>
            <a:r>
              <a:rPr lang="ru-RU" sz="2800" u="sng" dirty="0"/>
              <a:t>С</a:t>
            </a:r>
            <a:endParaRPr lang="ru-RU" sz="2800" dirty="0"/>
          </a:p>
          <a:p>
            <a:r>
              <a:rPr lang="ru-RU" sz="2800" dirty="0" err="1"/>
              <a:t>вітамін</a:t>
            </a:r>
            <a:r>
              <a:rPr lang="ru-RU" sz="2800" dirty="0"/>
              <a:t> </a:t>
            </a:r>
            <a:r>
              <a:rPr lang="en-US" sz="2800" u="sng" dirty="0"/>
              <a:t>PP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phunuonline.com.vn/news/2012/20120913/fckimage/222222222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791075" cy="3645024"/>
          </a:xfrm>
          <a:prstGeom prst="rect">
            <a:avLst/>
          </a:prstGeom>
          <a:noFill/>
        </p:spPr>
      </p:pic>
      <p:pic>
        <p:nvPicPr>
          <p:cNvPr id="1028" name="Picture 4" descr="http://fitdoma.ru/wp-content/uploads/2013/04/91589035_bel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3212976"/>
          </a:xfrm>
          <a:prstGeom prst="rect">
            <a:avLst/>
          </a:prstGeom>
          <a:noFill/>
        </p:spPr>
      </p:pic>
      <p:pic>
        <p:nvPicPr>
          <p:cNvPr id="1030" name="Picture 6" descr="http://theiicb.com/foryou/imgs/37800-chto-kushat-mozhno-posle-die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"/>
            <a:ext cx="4427984" cy="3212976"/>
          </a:xfrm>
          <a:prstGeom prst="rect">
            <a:avLst/>
          </a:prstGeom>
          <a:noFill/>
        </p:spPr>
      </p:pic>
      <p:pic>
        <p:nvPicPr>
          <p:cNvPr id="1032" name="Picture 8" descr="http://mangear.ru/wp-content/uploads/2013/06/%D1%81%D0%BE%D0%BE%D1%82%D0%BD%D0%BE%D1%88%D0%B5%D0%BD%D0%B8%D0%B5-%D0%B1%D0%B5%D0%BB%D0%BA%D0%BE%D0%B2-%D0%B6%D0%B8%D1%80%D0%BE%D0%B2-%D0%B8-%D1%83%D0%B3%D0%BB%D0%B5%D0%B2%D0%BE%D0%B4%D0%BE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12976"/>
            <a:ext cx="442798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/>
              <a:t>Історія</a:t>
            </a:r>
            <a:r>
              <a:rPr lang="ru-RU" sz="4000" dirty="0"/>
              <a:t> </a:t>
            </a:r>
            <a:r>
              <a:rPr lang="ru-RU" sz="4000" dirty="0" err="1"/>
              <a:t>відкриття</a:t>
            </a:r>
            <a:r>
              <a:rPr lang="ru-RU" sz="4000" dirty="0"/>
              <a:t> </a:t>
            </a:r>
            <a:r>
              <a:rPr lang="ru-RU" sz="4000" dirty="0" err="1"/>
              <a:t>вітамінів</a:t>
            </a:r>
            <a:r>
              <a:rPr lang="ru-RU" sz="4000" dirty="0"/>
              <a:t> </a:t>
            </a:r>
            <a:r>
              <a:rPr lang="ru-RU" sz="4000" dirty="0" err="1"/>
              <a:t>бере</a:t>
            </a:r>
            <a:r>
              <a:rPr lang="ru-RU" sz="4000" dirty="0"/>
              <a:t> </a:t>
            </a:r>
            <a:r>
              <a:rPr lang="ru-RU" sz="4000" dirty="0" err="1"/>
              <a:t>свій</a:t>
            </a:r>
            <a:r>
              <a:rPr lang="ru-RU" sz="4000" dirty="0"/>
              <a:t> початок в </a:t>
            </a:r>
            <a:r>
              <a:rPr lang="ru-RU" sz="4000" dirty="0" err="1"/>
              <a:t>кінці</a:t>
            </a:r>
            <a:r>
              <a:rPr lang="ru-RU" sz="4000" dirty="0"/>
              <a:t> 18 </a:t>
            </a:r>
            <a:r>
              <a:rPr lang="ru-RU" sz="4000" dirty="0" err="1"/>
              <a:t>століття</a:t>
            </a:r>
            <a:r>
              <a:rPr lang="ru-RU" sz="4000" dirty="0"/>
              <a:t>. До </a:t>
            </a:r>
            <a:r>
              <a:rPr lang="ru-RU" sz="4000" dirty="0" err="1"/>
              <a:t>другої</a:t>
            </a:r>
            <a:r>
              <a:rPr lang="ru-RU" sz="4000" dirty="0"/>
              <a:t> </a:t>
            </a:r>
            <a:r>
              <a:rPr lang="ru-RU" sz="4000" dirty="0" err="1"/>
              <a:t>половини</a:t>
            </a:r>
            <a:r>
              <a:rPr lang="ru-RU" sz="4000" dirty="0"/>
              <a:t> 19 </a:t>
            </a:r>
            <a:r>
              <a:rPr lang="ru-RU" sz="4000" dirty="0" err="1"/>
              <a:t>століття</a:t>
            </a:r>
            <a:r>
              <a:rPr lang="ru-RU" sz="4000" dirty="0"/>
              <a:t> </a:t>
            </a:r>
            <a:r>
              <a:rPr lang="ru-RU" sz="4000" dirty="0" err="1"/>
              <a:t>було</a:t>
            </a:r>
            <a:r>
              <a:rPr lang="ru-RU" sz="4000" dirty="0"/>
              <a:t> </a:t>
            </a:r>
            <a:r>
              <a:rPr lang="ru-RU" sz="4000" dirty="0" err="1"/>
              <a:t>з'ясовано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харчова</a:t>
            </a:r>
            <a:r>
              <a:rPr lang="ru-RU" sz="4000" dirty="0"/>
              <a:t> </a:t>
            </a:r>
            <a:r>
              <a:rPr lang="ru-RU" sz="4000" dirty="0" err="1"/>
              <a:t>цінність</a:t>
            </a:r>
            <a:r>
              <a:rPr lang="ru-RU" sz="4000" dirty="0"/>
              <a:t> </a:t>
            </a:r>
            <a:r>
              <a:rPr lang="ru-RU" sz="4000" dirty="0" err="1"/>
              <a:t>продуктів</a:t>
            </a:r>
            <a:r>
              <a:rPr lang="ru-RU" sz="4000" dirty="0"/>
              <a:t> </a:t>
            </a:r>
            <a:r>
              <a:rPr lang="ru-RU" sz="4000" dirty="0" err="1"/>
              <a:t>харчування</a:t>
            </a:r>
            <a:r>
              <a:rPr lang="ru-RU" sz="4000" dirty="0"/>
              <a:t> </a:t>
            </a:r>
            <a:r>
              <a:rPr lang="ru-RU" sz="4000" dirty="0" err="1"/>
              <a:t>визначається</a:t>
            </a:r>
            <a:r>
              <a:rPr lang="ru-RU" sz="4000" dirty="0"/>
              <a:t> </a:t>
            </a:r>
            <a:r>
              <a:rPr lang="ru-RU" sz="4000" dirty="0" err="1"/>
              <a:t>вмістом</a:t>
            </a:r>
            <a:r>
              <a:rPr lang="ru-RU" sz="4000" dirty="0"/>
              <a:t> в них в основному </a:t>
            </a:r>
            <a:r>
              <a:rPr lang="ru-RU" sz="4000" dirty="0" err="1"/>
              <a:t>наступних</a:t>
            </a:r>
            <a:r>
              <a:rPr lang="ru-RU" sz="4000" dirty="0"/>
              <a:t> </a:t>
            </a:r>
            <a:r>
              <a:rPr lang="ru-RU" sz="4000" dirty="0" err="1"/>
              <a:t>речовин</a:t>
            </a:r>
            <a:r>
              <a:rPr lang="ru-RU" sz="4000" dirty="0"/>
              <a:t>: </a:t>
            </a:r>
            <a:r>
              <a:rPr lang="ru-RU" sz="4000" dirty="0" err="1"/>
              <a:t>білків</a:t>
            </a:r>
            <a:r>
              <a:rPr lang="ru-RU" sz="4000" dirty="0"/>
              <a:t>, </a:t>
            </a:r>
            <a:r>
              <a:rPr lang="ru-RU" sz="4000" dirty="0" err="1"/>
              <a:t>жирів</a:t>
            </a:r>
            <a:r>
              <a:rPr lang="ru-RU" sz="4000" dirty="0"/>
              <a:t>, </a:t>
            </a:r>
            <a:r>
              <a:rPr lang="ru-RU" sz="4000" dirty="0" err="1"/>
              <a:t>вуглеводів</a:t>
            </a:r>
            <a:r>
              <a:rPr lang="ru-RU" sz="4000" dirty="0"/>
              <a:t>, </a:t>
            </a:r>
            <a:r>
              <a:rPr lang="ru-RU" sz="4000" dirty="0" err="1"/>
              <a:t>мінеральних</a:t>
            </a:r>
            <a:r>
              <a:rPr lang="ru-RU" sz="4000" dirty="0"/>
              <a:t> солей </a:t>
            </a:r>
            <a:r>
              <a:rPr lang="ru-RU" sz="4000" dirty="0" err="1"/>
              <a:t>і</a:t>
            </a:r>
            <a:r>
              <a:rPr lang="ru-RU" sz="4000" dirty="0"/>
              <a:t> води.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menu-sovet.ru/uploads/posts/2013-04/1365049438_francuzskaya-dieta-dlya-pohud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 !!!</a:t>
            </a:r>
            <a:endParaRPr lang="ru-RU" dirty="0"/>
          </a:p>
        </p:txBody>
      </p:sp>
      <p:pic>
        <p:nvPicPr>
          <p:cNvPr id="3" name="Picture 2" descr="http://namonitore.ru/uploads/catalog/food/izobilie_1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8314" y="-6796135"/>
            <a:ext cx="702798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http://ladyspecial.ru/upload/image/5_(47)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Вважалося</a:t>
            </a:r>
            <a:r>
              <a:rPr lang="ru-RU" sz="3200" dirty="0"/>
              <a:t> </a:t>
            </a:r>
            <a:r>
              <a:rPr lang="ru-RU" sz="3200" dirty="0" err="1"/>
              <a:t>загальновизнаним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якщо</a:t>
            </a:r>
            <a:r>
              <a:rPr lang="ru-RU" sz="3200" dirty="0"/>
              <a:t> в </a:t>
            </a:r>
            <a:r>
              <a:rPr lang="ru-RU" sz="3200" dirty="0" err="1"/>
              <a:t>їжу</a:t>
            </a:r>
            <a:r>
              <a:rPr lang="ru-RU" sz="3200" dirty="0"/>
              <a:t> </a:t>
            </a:r>
            <a:r>
              <a:rPr lang="ru-RU" sz="3200" dirty="0" err="1"/>
              <a:t>людини</a:t>
            </a:r>
            <a:r>
              <a:rPr lang="ru-RU" sz="3200" dirty="0"/>
              <a:t> </a:t>
            </a:r>
            <a:r>
              <a:rPr lang="ru-RU" sz="3200" dirty="0" err="1"/>
              <a:t>входять</a:t>
            </a:r>
            <a:r>
              <a:rPr lang="ru-RU" sz="3200" dirty="0"/>
              <a:t> </a:t>
            </a:r>
            <a:r>
              <a:rPr lang="ru-RU" sz="3200" dirty="0" err="1"/>
              <a:t>в</a:t>
            </a:r>
            <a:r>
              <a:rPr lang="ru-RU" sz="3200" dirty="0"/>
              <a:t> </a:t>
            </a:r>
            <a:r>
              <a:rPr lang="ru-RU" sz="3200" dirty="0" err="1"/>
              <a:t>певних</a:t>
            </a:r>
            <a:r>
              <a:rPr lang="ru-RU" sz="3200" dirty="0"/>
              <a:t> </a:t>
            </a:r>
            <a:r>
              <a:rPr lang="ru-RU" sz="3200" dirty="0" err="1"/>
              <a:t>кількостях</a:t>
            </a:r>
            <a:r>
              <a:rPr lang="ru-RU" sz="3200" dirty="0"/>
              <a:t> </a:t>
            </a:r>
            <a:r>
              <a:rPr lang="ru-RU" sz="3200" dirty="0" err="1"/>
              <a:t>всі</a:t>
            </a:r>
            <a:r>
              <a:rPr lang="ru-RU" sz="3200" dirty="0"/>
              <a:t> </a:t>
            </a:r>
            <a:r>
              <a:rPr lang="ru-RU" sz="3200" dirty="0" err="1"/>
              <a:t>ці</a:t>
            </a:r>
            <a:r>
              <a:rPr lang="ru-RU" sz="3200" dirty="0"/>
              <a:t> </a:t>
            </a:r>
            <a:r>
              <a:rPr lang="ru-RU" sz="3200" dirty="0" err="1"/>
              <a:t>поживні</a:t>
            </a:r>
            <a:r>
              <a:rPr lang="ru-RU" sz="3200" dirty="0"/>
              <a:t> </a:t>
            </a:r>
            <a:r>
              <a:rPr lang="ru-RU" sz="3200" dirty="0" err="1"/>
              <a:t>речовини</a:t>
            </a:r>
            <a:r>
              <a:rPr lang="ru-RU" sz="3200" dirty="0"/>
              <a:t>, то вона </a:t>
            </a:r>
            <a:r>
              <a:rPr lang="ru-RU" sz="3200" dirty="0" err="1"/>
              <a:t>повністю</a:t>
            </a:r>
            <a:r>
              <a:rPr lang="ru-RU" sz="3200" dirty="0"/>
              <a:t> </a:t>
            </a:r>
            <a:r>
              <a:rPr lang="ru-RU" sz="3200" dirty="0" err="1"/>
              <a:t>відповідає</a:t>
            </a:r>
            <a:r>
              <a:rPr lang="ru-RU" sz="3200" dirty="0"/>
              <a:t> </a:t>
            </a:r>
            <a:r>
              <a:rPr lang="ru-RU" sz="3200" dirty="0" err="1"/>
              <a:t>біологічним</a:t>
            </a:r>
            <a:r>
              <a:rPr lang="ru-RU" sz="3200" dirty="0"/>
              <a:t> потребам </a:t>
            </a:r>
            <a:r>
              <a:rPr lang="ru-RU" sz="3200" dirty="0" err="1"/>
              <a:t>організму</a:t>
            </a:r>
            <a:r>
              <a:rPr lang="ru-RU" sz="3200" dirty="0"/>
              <a:t>. </a:t>
            </a:r>
            <a:r>
              <a:rPr lang="ru-RU" sz="3200" dirty="0" err="1"/>
              <a:t>Ця</a:t>
            </a:r>
            <a:r>
              <a:rPr lang="ru-RU" sz="3200" dirty="0"/>
              <a:t> думка </a:t>
            </a:r>
            <a:r>
              <a:rPr lang="ru-RU" sz="3200" dirty="0" err="1"/>
              <a:t>міцно</a:t>
            </a:r>
            <a:r>
              <a:rPr lang="ru-RU" sz="3200" dirty="0"/>
              <a:t> </a:t>
            </a:r>
            <a:r>
              <a:rPr lang="ru-RU" sz="3200" dirty="0" err="1"/>
              <a:t>вкоренилося</a:t>
            </a:r>
            <a:r>
              <a:rPr lang="ru-RU" sz="3200" dirty="0"/>
              <a:t> у </a:t>
            </a:r>
            <a:r>
              <a:rPr lang="ru-RU" sz="3200" dirty="0" err="1"/>
              <a:t>науці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підтримувалося</a:t>
            </a:r>
            <a:r>
              <a:rPr lang="ru-RU" sz="3200" dirty="0"/>
              <a:t> такими </a:t>
            </a:r>
            <a:r>
              <a:rPr lang="ru-RU" sz="3200" dirty="0" err="1"/>
              <a:t>авторитетними</a:t>
            </a:r>
            <a:r>
              <a:rPr lang="ru-RU" sz="3200" dirty="0"/>
              <a:t> </a:t>
            </a:r>
            <a:r>
              <a:rPr lang="ru-RU" sz="3200" dirty="0" err="1"/>
              <a:t>фізіологами</a:t>
            </a:r>
            <a:r>
              <a:rPr lang="ru-RU" sz="3200" dirty="0"/>
              <a:t> того часу, як </a:t>
            </a:r>
            <a:r>
              <a:rPr lang="ru-RU" sz="3200" b="1" dirty="0" err="1"/>
              <a:t>Петтенкофер</a:t>
            </a:r>
            <a:r>
              <a:rPr lang="ru-RU" sz="3200" dirty="0"/>
              <a:t>,</a:t>
            </a:r>
            <a:r>
              <a:rPr lang="ru-RU" sz="3200" b="1" dirty="0"/>
              <a:t> </a:t>
            </a:r>
            <a:r>
              <a:rPr lang="ru-RU" sz="3200" b="1" dirty="0" err="1"/>
              <a:t>Фойт</a:t>
            </a:r>
            <a:r>
              <a:rPr lang="ru-RU" sz="3200" b="1" dirty="0"/>
              <a:t> </a:t>
            </a:r>
            <a:r>
              <a:rPr lang="ru-RU" sz="3200" b="1" dirty="0" err="1"/>
              <a:t>і</a:t>
            </a:r>
            <a:r>
              <a:rPr lang="ru-RU" sz="3200" b="1" dirty="0"/>
              <a:t> </a:t>
            </a:r>
            <a:r>
              <a:rPr lang="ru-RU" sz="3200" b="1" dirty="0" err="1"/>
              <a:t>Рубнер</a:t>
            </a:r>
            <a:r>
              <a:rPr lang="ru-RU" sz="3200" dirty="0"/>
              <a:t>.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http://www.oreninform.ru/upload/iblock/c41/img_8916115_100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Однак</a:t>
            </a:r>
            <a:r>
              <a:rPr lang="ru-RU" sz="3600" dirty="0" smtClean="0"/>
              <a:t> практика далеко не </a:t>
            </a:r>
            <a:r>
              <a:rPr lang="ru-RU" sz="3600" dirty="0" err="1" smtClean="0"/>
              <a:t>завжди</a:t>
            </a:r>
            <a:r>
              <a:rPr lang="ru-RU" sz="3600" dirty="0" smtClean="0"/>
              <a:t> </a:t>
            </a:r>
            <a:r>
              <a:rPr lang="ru-RU" sz="3600" dirty="0" err="1" smtClean="0"/>
              <a:t>підтверджувала</a:t>
            </a:r>
            <a:r>
              <a:rPr lang="ru-RU" sz="3600" dirty="0" smtClean="0"/>
              <a:t> </a:t>
            </a:r>
            <a:r>
              <a:rPr lang="ru-RU" sz="3600" dirty="0" err="1" smtClean="0"/>
              <a:t>правильність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укорінених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уявлень</a:t>
            </a:r>
            <a:r>
              <a:rPr lang="ru-RU" sz="3600" dirty="0" smtClean="0"/>
              <a:t> про </a:t>
            </a:r>
            <a:r>
              <a:rPr lang="ru-RU" sz="3600" dirty="0" err="1" smtClean="0"/>
              <a:t>біологічну</a:t>
            </a:r>
            <a:r>
              <a:rPr lang="ru-RU" sz="3600" dirty="0" smtClean="0"/>
              <a:t> </a:t>
            </a:r>
            <a:r>
              <a:rPr lang="ru-RU" sz="3600" dirty="0" err="1" smtClean="0"/>
              <a:t>повноцінність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їжі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://i63.beon.ru/66/31/1643166/6/52583806/433253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587</Words>
  <Application>Microsoft Office PowerPoint</Application>
  <PresentationFormat>Экран (4:3)</PresentationFormat>
  <Paragraphs>34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Дякуємо за увагу !!!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22</cp:revision>
  <dcterms:created xsi:type="dcterms:W3CDTF">2013-12-07T15:46:15Z</dcterms:created>
  <dcterms:modified xsi:type="dcterms:W3CDTF">2013-12-08T19:42:35Z</dcterms:modified>
</cp:coreProperties>
</file>