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45224"/>
            <a:ext cx="8155632" cy="100811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БУЛЬБОПЛ</a:t>
            </a:r>
            <a:r>
              <a:rPr lang="uk-UA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ІДНІ КУЛЬТУРИ</a:t>
            </a:r>
            <a:endParaRPr lang="ru-RU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/>
          <a:lstStyle/>
          <a:p>
            <a:r>
              <a:rPr lang="uk-UA" dirty="0" smtClean="0"/>
              <a:t>З </a:t>
            </a:r>
            <a:r>
              <a:rPr lang="uk-UA" dirty="0" err="1" smtClean="0"/>
              <a:t>бульбоплідних</a:t>
            </a:r>
            <a:r>
              <a:rPr lang="uk-UA" dirty="0" smtClean="0"/>
              <a:t> рослин найбільше поширена картопля. </a:t>
            </a:r>
          </a:p>
          <a:p>
            <a:r>
              <a:rPr lang="uk-UA" dirty="0" smtClean="0"/>
              <a:t>В тропічних культурах вирощують інші </a:t>
            </a:r>
            <a:r>
              <a:rPr lang="uk-UA" dirty="0" err="1" smtClean="0"/>
              <a:t>бульбоплідні</a:t>
            </a:r>
            <a:r>
              <a:rPr lang="uk-UA" dirty="0" smtClean="0"/>
              <a:t> культури,які мають там основну продовольчу функцію.                </a:t>
            </a:r>
            <a:r>
              <a:rPr lang="uk-UA" dirty="0" smtClean="0"/>
              <a:t> </a:t>
            </a:r>
            <a:r>
              <a:rPr lang="uk-UA" dirty="0" smtClean="0"/>
              <a:t>     </a:t>
            </a:r>
            <a:r>
              <a:rPr lang="uk-UA" b="1" dirty="0" smtClean="0"/>
              <a:t>Маніок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Наприклад:                                        </a:t>
            </a:r>
          </a:p>
          <a:p>
            <a:pPr>
              <a:buNone/>
            </a:pPr>
            <a:r>
              <a:rPr lang="uk-UA" b="1" dirty="0" smtClean="0"/>
              <a:t>    </a:t>
            </a:r>
            <a:r>
              <a:rPr lang="uk-UA" b="1" dirty="0" err="1" smtClean="0"/>
              <a:t>Батат</a:t>
            </a:r>
            <a:r>
              <a:rPr lang="uk-UA" b="1" dirty="0" smtClean="0"/>
              <a:t>                                               </a:t>
            </a:r>
            <a:endParaRPr lang="ru-RU" b="1" dirty="0"/>
          </a:p>
        </p:txBody>
      </p:sp>
      <p:pic>
        <p:nvPicPr>
          <p:cNvPr id="4" name="Рисунок 3" descr="Batat.jpg"/>
          <p:cNvPicPr>
            <a:picLocks noChangeAspect="1"/>
          </p:cNvPicPr>
          <p:nvPr/>
        </p:nvPicPr>
        <p:blipFill>
          <a:blip r:embed="rId2" cstate="print"/>
          <a:srcRect l="16952" t="5369" r="12500"/>
          <a:stretch>
            <a:fillRect/>
          </a:stretch>
        </p:blipFill>
        <p:spPr>
          <a:xfrm>
            <a:off x="0" y="3978144"/>
            <a:ext cx="3024336" cy="28798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59832" y="3933057"/>
            <a:ext cx="2448272" cy="292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Багаторічна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повзучими</a:t>
            </a:r>
            <a:r>
              <a:rPr lang="ru-RU" dirty="0" smtClean="0"/>
              <a:t> стеблами до 5 м </a:t>
            </a:r>
            <a:r>
              <a:rPr lang="ru-RU" dirty="0" err="1" smtClean="0"/>
              <a:t>завдовжки</a:t>
            </a:r>
            <a:r>
              <a:rPr lang="ru-RU" dirty="0" smtClean="0"/>
              <a:t>..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— </a:t>
            </a:r>
            <a:r>
              <a:rPr lang="ru-RU" dirty="0" err="1" smtClean="0"/>
              <a:t>від</a:t>
            </a:r>
            <a:r>
              <a:rPr lang="ru-RU" dirty="0" smtClean="0"/>
              <a:t> 0,5 до 4,5 кг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25 кг. </a:t>
            </a:r>
            <a:r>
              <a:rPr lang="ru-RU" dirty="0" smtClean="0"/>
              <a:t>У </a:t>
            </a:r>
            <a:r>
              <a:rPr lang="ru-RU" dirty="0" err="1" smtClean="0"/>
              <a:t>їжу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</a:t>
            </a:r>
            <a:r>
              <a:rPr lang="ru-RU" dirty="0" err="1" smtClean="0"/>
              <a:t>вживають</a:t>
            </a:r>
            <a:r>
              <a:rPr lang="ru-RU" dirty="0" smtClean="0"/>
              <a:t> як </a:t>
            </a:r>
            <a:r>
              <a:rPr lang="ru-RU" dirty="0" err="1" smtClean="0"/>
              <a:t>картоплю</a:t>
            </a:r>
            <a:r>
              <a:rPr lang="ru-RU" dirty="0" smtClean="0"/>
              <a:t> — </a:t>
            </a:r>
            <a:r>
              <a:rPr lang="ru-RU" dirty="0" err="1" smtClean="0"/>
              <a:t>вареними</a:t>
            </a:r>
            <a:r>
              <a:rPr lang="ru-RU" dirty="0" smtClean="0"/>
              <a:t>, </a:t>
            </a:r>
            <a:r>
              <a:rPr lang="ru-RU" dirty="0" err="1" smtClean="0"/>
              <a:t>печеними</a:t>
            </a:r>
            <a:r>
              <a:rPr lang="ru-RU" dirty="0" smtClean="0"/>
              <a:t>, </a:t>
            </a:r>
            <a:r>
              <a:rPr lang="ru-RU" dirty="0" err="1" smtClean="0"/>
              <a:t>тушкованими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508104" y="2348880"/>
            <a:ext cx="0" cy="4509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big.photo.jpg"/>
          <p:cNvPicPr>
            <a:picLocks noChangeAspect="1"/>
          </p:cNvPicPr>
          <p:nvPr/>
        </p:nvPicPr>
        <p:blipFill>
          <a:blip r:embed="rId3" cstate="print"/>
          <a:srcRect l="11812" t="5309" b="3214"/>
          <a:stretch>
            <a:fillRect/>
          </a:stretch>
        </p:blipFill>
        <p:spPr>
          <a:xfrm>
            <a:off x="5580112" y="2564904"/>
            <a:ext cx="3456384" cy="240664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508104" y="5013176"/>
            <a:ext cx="4788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Маніок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родини</a:t>
            </a:r>
            <a:endParaRPr lang="ru-RU" dirty="0" smtClean="0"/>
          </a:p>
          <a:p>
            <a:r>
              <a:rPr lang="ru-RU" dirty="0" err="1" smtClean="0"/>
              <a:t>молочайних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багаторічна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чагарникова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smtClean="0"/>
              <a:t>них </a:t>
            </a:r>
            <a:r>
              <a:rPr lang="ru-RU" dirty="0" err="1" smtClean="0"/>
              <a:t>готують</a:t>
            </a:r>
            <a:r>
              <a:rPr lang="ru-RU" dirty="0" smtClean="0"/>
              <a:t> </a:t>
            </a:r>
            <a:r>
              <a:rPr lang="ru-RU" dirty="0" err="1" smtClean="0"/>
              <a:t>оладки</a:t>
            </a:r>
            <a:r>
              <a:rPr lang="ru-RU" dirty="0" smtClean="0"/>
              <a:t>, </a:t>
            </a:r>
            <a:r>
              <a:rPr lang="ru-RU" dirty="0" smtClean="0"/>
              <a:t>галушки,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замінюють</a:t>
            </a:r>
            <a:r>
              <a:rPr lang="ru-RU" dirty="0" smtClean="0"/>
              <a:t> </a:t>
            </a:r>
            <a:r>
              <a:rPr lang="ru-RU" dirty="0" err="1" smtClean="0"/>
              <a:t>хліб</a:t>
            </a:r>
            <a:r>
              <a:rPr lang="ru-RU" dirty="0" smtClean="0"/>
              <a:t>, </a:t>
            </a:r>
            <a:r>
              <a:rPr lang="ru-RU" dirty="0" err="1" smtClean="0"/>
              <a:t>картоплю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91600" cy="6080125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        Таро </a:t>
            </a:r>
            <a:r>
              <a:rPr lang="uk-UA" dirty="0" smtClean="0"/>
              <a:t>                                      </a:t>
            </a:r>
            <a:r>
              <a:rPr lang="uk-UA" b="1" dirty="0" err="1" smtClean="0"/>
              <a:t>Ямс</a:t>
            </a:r>
            <a:endParaRPr lang="uk-UA" b="1" dirty="0" smtClean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/>
              <a:t>                                </a:t>
            </a:r>
            <a:endParaRPr lang="ru-RU" b="1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3860208" cy="3024336"/>
          </a:xfrm>
          <a:prstGeom prst="rect">
            <a:avLst/>
          </a:prstGeom>
        </p:spPr>
      </p:pic>
      <p:pic>
        <p:nvPicPr>
          <p:cNvPr id="5" name="Рисунок 4" descr="12686532929Po9m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48680"/>
            <a:ext cx="4536504" cy="30243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9512" y="3861048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Таро</a:t>
            </a:r>
            <a:r>
              <a:rPr lang="ru-RU" dirty="0" smtClean="0"/>
              <a:t>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ароїдних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багаторічна</a:t>
            </a:r>
            <a:r>
              <a:rPr lang="ru-RU" dirty="0" smtClean="0"/>
              <a:t> </a:t>
            </a:r>
            <a:r>
              <a:rPr lang="ru-RU" dirty="0" err="1" smtClean="0"/>
              <a:t>трав'яниста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.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до 4 кг. </a:t>
            </a:r>
            <a:endParaRPr lang="ru-RU" dirty="0" smtClean="0"/>
          </a:p>
          <a:p>
            <a:r>
              <a:rPr lang="ru-RU" dirty="0" err="1" smtClean="0"/>
              <a:t>Вживають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</a:t>
            </a:r>
            <a:r>
              <a:rPr lang="ru-RU" dirty="0" err="1" smtClean="0"/>
              <a:t>вареними</a:t>
            </a:r>
            <a:r>
              <a:rPr lang="ru-RU" dirty="0" smtClean="0"/>
              <a:t> (</a:t>
            </a:r>
            <a:r>
              <a:rPr lang="ru-RU" dirty="0" err="1" smtClean="0"/>
              <a:t>супи</a:t>
            </a:r>
            <a:r>
              <a:rPr lang="ru-RU" dirty="0" smtClean="0"/>
              <a:t>), </a:t>
            </a:r>
            <a:r>
              <a:rPr lang="ru-RU" dirty="0" err="1" smtClean="0"/>
              <a:t>смаженими</a:t>
            </a:r>
            <a:r>
              <a:rPr lang="ru-RU" dirty="0" smtClean="0"/>
              <a:t>, </a:t>
            </a:r>
            <a:r>
              <a:rPr lang="ru-RU" dirty="0" err="1" smtClean="0"/>
              <a:t>готують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ваф­лі</a:t>
            </a:r>
            <a:r>
              <a:rPr lang="ru-RU" dirty="0" smtClean="0"/>
              <a:t>, </a:t>
            </a:r>
            <a:r>
              <a:rPr lang="ru-RU" dirty="0" err="1" smtClean="0"/>
              <a:t>печиво</a:t>
            </a:r>
            <a:r>
              <a:rPr lang="ru-RU" dirty="0" smtClean="0"/>
              <a:t>, </a:t>
            </a:r>
            <a:r>
              <a:rPr lang="ru-RU" dirty="0" err="1" smtClean="0"/>
              <a:t>торти</a:t>
            </a:r>
            <a:r>
              <a:rPr lang="ru-RU" dirty="0" smtClean="0"/>
              <a:t>. 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3968" y="3645024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355976" y="36450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Ямс походить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діоскорейних</a:t>
            </a:r>
            <a:r>
              <a:rPr lang="ru-RU" dirty="0" smtClean="0"/>
              <a:t>.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50 кг. </a:t>
            </a:r>
            <a:endParaRPr lang="ru-RU" dirty="0" smtClean="0"/>
          </a:p>
          <a:p>
            <a:r>
              <a:rPr lang="ru-RU" dirty="0" err="1" smtClean="0"/>
              <a:t>Їдять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вареному </a:t>
            </a:r>
            <a:r>
              <a:rPr lang="ru-RU" dirty="0" err="1" smtClean="0"/>
              <a:t>вигляді</a:t>
            </a:r>
            <a:r>
              <a:rPr lang="ru-RU" dirty="0" smtClean="0"/>
              <a:t> як </a:t>
            </a:r>
            <a:r>
              <a:rPr lang="ru-RU" dirty="0" err="1" smtClean="0"/>
              <a:t>картоплю</a:t>
            </a:r>
            <a:r>
              <a:rPr lang="ru-RU" dirty="0" smtClean="0"/>
              <a:t> (за смаком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бульби</a:t>
            </a:r>
            <a:r>
              <a:rPr lang="ru-RU" dirty="0" smtClean="0"/>
              <a:t> </a:t>
            </a:r>
            <a:r>
              <a:rPr lang="ru-RU" dirty="0" err="1" smtClean="0"/>
              <a:t>картоплі</a:t>
            </a:r>
            <a:r>
              <a:rPr lang="ru-RU" dirty="0" smtClean="0"/>
              <a:t>). </a:t>
            </a:r>
            <a:r>
              <a:rPr lang="ru-RU" dirty="0" err="1" smtClean="0"/>
              <a:t>Бульби</a:t>
            </a:r>
            <a:r>
              <a:rPr lang="ru-RU" dirty="0" smtClean="0"/>
              <a:t> </a:t>
            </a:r>
            <a:r>
              <a:rPr lang="ru-RU" dirty="0" err="1" smtClean="0"/>
              <a:t>сушать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борошно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171405"/>
          </a:xfrm>
        </p:spPr>
        <p:txBody>
          <a:bodyPr/>
          <a:lstStyle/>
          <a:p>
            <a:r>
              <a:rPr lang="uk-UA" dirty="0" smtClean="0"/>
              <a:t>За валовим збором </a:t>
            </a:r>
            <a:r>
              <a:rPr lang="uk-UA" dirty="0" err="1" smtClean="0"/>
              <a:t>бульбоплідних</a:t>
            </a:r>
            <a:r>
              <a:rPr lang="uk-UA" dirty="0" smtClean="0"/>
              <a:t> культур перші місця  посідають: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Картопля : Китай, Росія, Індія, Україна, США, Німеччина,Білорусь,Польща;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Батат</a:t>
            </a:r>
            <a:r>
              <a:rPr lang="uk-UA" dirty="0" smtClean="0"/>
              <a:t> (солодка картопля): Китай,Індонезія,Індія);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Таро : країни Океанії;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Ямс</a:t>
            </a:r>
            <a:r>
              <a:rPr lang="uk-UA" dirty="0" smtClean="0"/>
              <a:t> та маніок : країни Африки, Латинської Америки,Азії.</a:t>
            </a:r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207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БУЛЬБОПЛІДНІ КУЛЬТУРИ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БУЛЬБОПЛІДНІ КУЛЬТУРИ</dc:title>
  <dc:creator>SEVEN</dc:creator>
  <cp:lastModifiedBy>SEVEN</cp:lastModifiedBy>
  <cp:revision>12</cp:revision>
  <dcterms:created xsi:type="dcterms:W3CDTF">2014-11-18T16:17:32Z</dcterms:created>
  <dcterms:modified xsi:type="dcterms:W3CDTF">2014-11-18T18:41:39Z</dcterms:modified>
</cp:coreProperties>
</file>