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4" r:id="rId5"/>
    <p:sldId id="265" r:id="rId6"/>
    <p:sldId id="267" r:id="rId7"/>
    <p:sldId id="266" r:id="rId8"/>
    <p:sldId id="269" r:id="rId9"/>
    <p:sldId id="260" r:id="rId10"/>
    <p:sldId id="261" r:id="rId11"/>
    <p:sldId id="263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4B9F1C-265C-45D5-9C39-8CB397E2F125}" type="datetimeFigureOut">
              <a:rPr lang="ru-RU" smtClean="0"/>
              <a:pPr/>
              <a:t>12.02.2013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247E006-B3EF-4AEB-B15A-FB4CA61B4D7E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71480"/>
            <a:ext cx="7851648" cy="3000396"/>
          </a:xfrm>
        </p:spPr>
        <p:txBody>
          <a:bodyPr>
            <a:noAutofit/>
          </a:bodyPr>
          <a:lstStyle/>
          <a:p>
            <a:pPr algn="ctr"/>
            <a:r>
              <a:rPr lang="ru-RU" sz="8000" dirty="0" smtClean="0"/>
              <a:t>Нервная система человека</a:t>
            </a:r>
            <a:endParaRPr lang="ru-RU" sz="8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143380"/>
            <a:ext cx="7854696" cy="2000264"/>
          </a:xfrm>
        </p:spPr>
        <p:txBody>
          <a:bodyPr/>
          <a:lstStyle/>
          <a:p>
            <a:r>
              <a:rPr lang="ru-RU" dirty="0" smtClean="0"/>
              <a:t>Выполнила: Здановская К.</a:t>
            </a:r>
          </a:p>
          <a:p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2"/>
                </a:solidFill>
              </a:rPr>
              <a:t>Строение нейрона</a:t>
            </a:r>
            <a:endParaRPr lang="ru-RU" dirty="0"/>
          </a:p>
        </p:txBody>
      </p:sp>
      <p:pic>
        <p:nvPicPr>
          <p:cNvPr id="4" name="Picture 8" descr="neuron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4932" t="8063" r="4713" b="11458"/>
          <a:stretch>
            <a:fillRect/>
          </a:stretch>
        </p:blipFill>
        <p:spPr>
          <a:xfrm>
            <a:off x="2071670" y="2214554"/>
            <a:ext cx="5905872" cy="3312375"/>
          </a:xfrm>
          <a:noFill/>
          <a:ln/>
        </p:spPr>
      </p:pic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5429256" y="5500703"/>
            <a:ext cx="1571636" cy="520686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аксон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2500298" y="5572140"/>
            <a:ext cx="1928826" cy="865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тело</a:t>
            </a:r>
          </a:p>
          <a:p>
            <a:pPr algn="ctr"/>
            <a:r>
              <a:rPr lang="ru-RU" sz="2400" dirty="0"/>
              <a:t>нейрона</a:t>
            </a:r>
          </a:p>
        </p:txBody>
      </p:sp>
      <p:sp>
        <p:nvSpPr>
          <p:cNvPr id="7" name="Rectangle 9"/>
          <p:cNvSpPr>
            <a:spLocks noChangeArrowheads="1"/>
          </p:cNvSpPr>
          <p:nvPr/>
        </p:nvSpPr>
        <p:spPr bwMode="auto">
          <a:xfrm>
            <a:off x="107950" y="3213100"/>
            <a:ext cx="18716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дендриты</a:t>
            </a:r>
          </a:p>
        </p:txBody>
      </p:sp>
      <p:cxnSp>
        <p:nvCxnSpPr>
          <p:cNvPr id="9" name="Прямая со стрелкой 8"/>
          <p:cNvCxnSpPr>
            <a:stCxn id="7" idx="3"/>
          </p:cNvCxnSpPr>
          <p:nvPr/>
        </p:nvCxnSpPr>
        <p:spPr>
          <a:xfrm flipV="1">
            <a:off x="1979613" y="2928934"/>
            <a:ext cx="1020751" cy="57229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071670" y="3714752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6" idx="0"/>
          </p:cNvCxnSpPr>
          <p:nvPr/>
        </p:nvCxnSpPr>
        <p:spPr>
          <a:xfrm rot="16200000" flipV="1">
            <a:off x="2732472" y="4839900"/>
            <a:ext cx="1428760" cy="3571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5400000" flipH="1" flipV="1">
            <a:off x="5357818" y="5072074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9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31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5" grpId="0" animBg="1"/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64291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chemeClr val="accent2"/>
                </a:solidFill>
              </a:rPr>
              <a:t>Типы нейронов:</a:t>
            </a:r>
            <a:endParaRPr lang="ru-RU" sz="720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idx="1"/>
          </p:nvPr>
        </p:nvSpPr>
        <p:spPr bwMode="auto">
          <a:xfrm>
            <a:off x="357158" y="2214554"/>
            <a:ext cx="3214710" cy="1285884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chemeClr val="folHlink"/>
                </a:solidFill>
              </a:rPr>
              <a:t>Чувствительные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3786182" y="3571875"/>
            <a:ext cx="2428892" cy="7858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chemeClr val="folHlink"/>
                </a:solidFill>
              </a:rPr>
              <a:t>Вставочные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228184" y="2214555"/>
            <a:ext cx="2736304" cy="128588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>
                <a:solidFill>
                  <a:schemeClr val="folHlink"/>
                </a:solidFill>
              </a:rPr>
              <a:t>Исполнительные</a:t>
            </a: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57158" y="3500438"/>
            <a:ext cx="3214710" cy="21605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Проводят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информацию от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поверхности тела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и внутренних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органов в мозг</a:t>
            </a: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786181" y="4357694"/>
            <a:ext cx="2428893" cy="2166931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Анализируют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информацию и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вырабатывают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решения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300192" y="3500438"/>
            <a:ext cx="2664296" cy="28082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</a:rPr>
              <a:t>Проводят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импульс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(команды)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от головного и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спинного  мозга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 к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</a:rPr>
              <a:t>органам</a:t>
            </a:r>
          </a:p>
        </p:txBody>
      </p:sp>
      <p:cxnSp>
        <p:nvCxnSpPr>
          <p:cNvPr id="11" name="Прямая со стрелкой 10"/>
          <p:cNvCxnSpPr/>
          <p:nvPr/>
        </p:nvCxnSpPr>
        <p:spPr>
          <a:xfrm rot="10800000" flipV="1">
            <a:off x="1785918" y="1571612"/>
            <a:ext cx="714380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5400000">
            <a:off x="4179091" y="2464587"/>
            <a:ext cx="164307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6786578" y="1571612"/>
            <a:ext cx="78581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080120"/>
          </a:xfrm>
        </p:spPr>
        <p:txBody>
          <a:bodyPr>
            <a:normAutofit/>
          </a:bodyPr>
          <a:lstStyle/>
          <a:p>
            <a:r>
              <a:rPr lang="ru-RU" dirty="0" smtClean="0"/>
              <a:t>Заболевания: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800" y="6324600"/>
            <a:ext cx="205680" cy="12873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</a:rPr>
              <a:t>.</a:t>
            </a:r>
            <a:endParaRPr lang="uk-UA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2088232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Абсцесс головного мозга</a:t>
            </a:r>
            <a:endParaRPr lang="uk-UA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987824" y="2348880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Болезнь Паркинсона</a:t>
            </a:r>
            <a:endParaRPr lang="uk-UA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220072" y="1268760"/>
            <a:ext cx="273630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Гипертензивный церебральный криз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436096" y="2636912"/>
            <a:ext cx="309634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Синдром Гайе — Вернике</a:t>
            </a:r>
            <a:endParaRPr lang="uk-UA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9512" y="2852936"/>
            <a:ext cx="2376264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Позотонические реакции</a:t>
            </a:r>
            <a:endParaRPr lang="uk-UA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059832" y="3284984"/>
            <a:ext cx="266429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Прогрессивный паралич</a:t>
            </a:r>
            <a:endParaRPr lang="uk-UA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228184" y="3573016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Энцефалит Расмуссена</a:t>
            </a:r>
            <a:endParaRPr lang="uk-UA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5536" y="3933056"/>
            <a:ext cx="2592288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Нейроинфекция</a:t>
            </a:r>
            <a:endParaRPr lang="uk-UA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419872" y="4365104"/>
            <a:ext cx="244827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Бешенство</a:t>
            </a:r>
            <a:endParaRPr lang="uk-UA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516216" y="4653136"/>
            <a:ext cx="223224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Болезнь </a:t>
            </a:r>
            <a:r>
              <a:rPr lang="uk-UA" dirty="0" err="1" smtClean="0"/>
              <a:t>Лайма</a:t>
            </a:r>
            <a:endParaRPr lang="uk-UA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251520" y="4941168"/>
            <a:ext cx="2880320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Клещевой энцефалит</a:t>
            </a:r>
            <a:endParaRPr lang="uk-UA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3419872" y="5661248"/>
            <a:ext cx="2592288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Полиомиелит</a:t>
            </a:r>
            <a:endParaRPr lang="uk-UA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839744" y="5805264"/>
            <a:ext cx="2304256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Столбняк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23528" y="5805264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Радикулит</a:t>
            </a:r>
            <a:endParaRPr lang="uk-UA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699792" y="1484784"/>
            <a:ext cx="2160240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Эпилепсия</a:t>
            </a:r>
            <a:endParaRPr lang="uk-UA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Нервная система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>
            <a:solidFill>
              <a:srgbClr val="FF0000"/>
            </a:solidFill>
          </a:ln>
        </p:spPr>
        <p:txBody>
          <a:bodyPr>
            <a:normAutofit lnSpcReduction="10000"/>
          </a:bodyPr>
          <a:lstStyle/>
          <a:p>
            <a:r>
              <a:rPr lang="ru-RU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Не́рвная</a:t>
            </a: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систе́ма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 — целостная морфологическая и функциональная совокупность различных взаимосвязанных нервных структур, которая совместно с гуморальной системой обеспечивает взаимосвязанную регуляцию деятельности всех систем организма и реакцию на изменение условий внутренней и внешней среды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en-US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Нервная система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– это комплекс структур, объединенных происхождением и выполнением функций регуляции и координации деятельности организма.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43570" y="0"/>
            <a:ext cx="3500430" cy="6858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.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143512"/>
            <a:ext cx="400024" cy="118108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00" dirty="0" smtClean="0"/>
              <a:t>.</a:t>
            </a:r>
            <a:endParaRPr lang="ru-RU" sz="100" dirty="0" smtClean="0"/>
          </a:p>
        </p:txBody>
      </p:sp>
      <p:pic>
        <p:nvPicPr>
          <p:cNvPr id="26626" name="Picture 2" descr="http://upload.wikimedia.org/wikipedia/commons/thumb/f/ff/TE-Nervous_system_diagram-ru.svg/400px-TE-Nervous_system_diagram-ru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764704"/>
            <a:ext cx="4680520" cy="6093296"/>
          </a:xfrm>
          <a:prstGeom prst="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28670"/>
            <a:ext cx="8229600" cy="2286016"/>
          </a:xfrm>
          <a:solidFill>
            <a:schemeClr val="bg1">
              <a:lumMod val="95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8000" b="1" dirty="0" smtClean="0">
                <a:solidFill>
                  <a:schemeClr val="accent1"/>
                </a:solidFill>
              </a:rPr>
              <a:t>Строение нервной системы</a:t>
            </a:r>
            <a:endParaRPr lang="ru-RU" sz="8000" dirty="0">
              <a:solidFill>
                <a:schemeClr val="accent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800" y="6143644"/>
            <a:ext cx="100042" cy="180956"/>
          </a:xfrm>
        </p:spPr>
        <p:txBody>
          <a:bodyPr>
            <a:normAutofit fontScale="92500" lnSpcReduction="20000"/>
          </a:bodyPr>
          <a:lstStyle/>
          <a:p>
            <a:r>
              <a:rPr lang="ru-RU" sz="800" dirty="0" smtClean="0"/>
              <a:t>,</a:t>
            </a:r>
            <a:endParaRPr lang="ru-RU" sz="800" dirty="0"/>
          </a:p>
        </p:txBody>
      </p:sp>
      <p:pic>
        <p:nvPicPr>
          <p:cNvPr id="4" name="Picture 6" descr="nervsy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6429356" y="3322342"/>
            <a:ext cx="2714644" cy="3535658"/>
          </a:xfrm>
          <a:prstGeom prst="rect">
            <a:avLst/>
          </a:prstGeom>
          <a:noFill/>
          <a:ln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/>
              <a:t>Нервная система </a:t>
            </a:r>
            <a:endParaRPr lang="ru-RU" sz="6600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idx="1"/>
          </p:nvPr>
        </p:nvSpPr>
        <p:spPr bwMode="auto">
          <a:xfrm>
            <a:off x="357158" y="2214554"/>
            <a:ext cx="3143272" cy="164307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normAutofit/>
          </a:bodyPr>
          <a:lstStyle/>
          <a:p>
            <a:pPr algn="ctr"/>
            <a:r>
              <a:rPr lang="ru-RU" sz="2400" b="1" dirty="0"/>
              <a:t>Центральная</a:t>
            </a:r>
          </a:p>
          <a:p>
            <a:pPr algn="ctr"/>
            <a:r>
              <a:rPr lang="ru-RU" sz="2400" b="1" dirty="0"/>
              <a:t>нервная</a:t>
            </a:r>
          </a:p>
          <a:p>
            <a:pPr algn="ctr"/>
            <a:r>
              <a:rPr lang="ru-RU" sz="2400" b="1" dirty="0"/>
              <a:t>система (ЦНС)</a:t>
            </a:r>
          </a:p>
        </p:txBody>
      </p:sp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5500694" y="2205038"/>
            <a:ext cx="3214710" cy="143827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dirty="0"/>
              <a:t>Периферическая</a:t>
            </a:r>
          </a:p>
          <a:p>
            <a:pPr algn="ctr"/>
            <a:r>
              <a:rPr lang="ru-RU" sz="2400" b="1" dirty="0"/>
              <a:t>нервная система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79389" y="4292600"/>
            <a:ext cx="1606530" cy="8651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Головной </a:t>
            </a:r>
          </a:p>
          <a:p>
            <a:pPr algn="ctr"/>
            <a:r>
              <a:rPr lang="ru-RU" sz="2400" b="1" i="1" dirty="0"/>
              <a:t>мозг</a:t>
            </a: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2000233" y="4292600"/>
            <a:ext cx="1571636" cy="8651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Спинной</a:t>
            </a:r>
          </a:p>
          <a:p>
            <a:pPr algn="ctr"/>
            <a:r>
              <a:rPr lang="ru-RU" sz="2400" b="1" i="1" dirty="0"/>
              <a:t>мозг</a:t>
            </a:r>
          </a:p>
        </p:txBody>
      </p:sp>
      <p:sp>
        <p:nvSpPr>
          <p:cNvPr id="8" name="Rectangle 16"/>
          <p:cNvSpPr>
            <a:spLocks noChangeArrowheads="1"/>
          </p:cNvSpPr>
          <p:nvPr/>
        </p:nvSpPr>
        <p:spPr bwMode="auto">
          <a:xfrm>
            <a:off x="4000496" y="4286256"/>
            <a:ext cx="1439862" cy="8651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нервы</a:t>
            </a:r>
          </a:p>
        </p:txBody>
      </p:sp>
      <p:sp>
        <p:nvSpPr>
          <p:cNvPr id="9" name="Rectangle 18"/>
          <p:cNvSpPr>
            <a:spLocks noChangeArrowheads="1"/>
          </p:cNvSpPr>
          <p:nvPr/>
        </p:nvSpPr>
        <p:spPr bwMode="auto">
          <a:xfrm>
            <a:off x="5580063" y="4292600"/>
            <a:ext cx="1584325" cy="8651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Нервные</a:t>
            </a:r>
          </a:p>
          <a:p>
            <a:pPr algn="ctr"/>
            <a:r>
              <a:rPr lang="ru-RU" sz="2400" b="1" i="1" dirty="0"/>
              <a:t> узлы</a:t>
            </a: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7358082" y="4292600"/>
            <a:ext cx="1677968" cy="865188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Нервные</a:t>
            </a:r>
          </a:p>
          <a:p>
            <a:pPr algn="ctr"/>
            <a:r>
              <a:rPr lang="ru-RU" sz="2400" b="1" i="1" dirty="0"/>
              <a:t>окончания</a:t>
            </a:r>
          </a:p>
        </p:txBody>
      </p:sp>
      <p:cxnSp>
        <p:nvCxnSpPr>
          <p:cNvPr id="12" name="Прямая со стрелкой 11"/>
          <p:cNvCxnSpPr/>
          <p:nvPr/>
        </p:nvCxnSpPr>
        <p:spPr>
          <a:xfrm rot="10800000" flipV="1">
            <a:off x="2214546" y="1714488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86446" y="1714488"/>
            <a:ext cx="64294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rot="10800000" flipV="1">
            <a:off x="5000628" y="3714752"/>
            <a:ext cx="571504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7" idx="0"/>
          </p:cNvCxnSpPr>
          <p:nvPr/>
        </p:nvCxnSpPr>
        <p:spPr>
          <a:xfrm rot="16200000" flipH="1">
            <a:off x="2425688" y="3932237"/>
            <a:ext cx="363534" cy="3571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rot="5400000">
            <a:off x="857224" y="3929066"/>
            <a:ext cx="35719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rot="5400000">
            <a:off x="6357950" y="392906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7715272" y="3714752"/>
            <a:ext cx="50006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/>
                </a:solidFill>
              </a:rPr>
              <a:t>   Вегетативная нервная система</a:t>
            </a:r>
            <a:endParaRPr lang="ru-RU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idx="1"/>
          </p:nvPr>
        </p:nvSpPr>
        <p:spPr bwMode="auto">
          <a:xfrm>
            <a:off x="285720" y="2571744"/>
            <a:ext cx="3714776" cy="128588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Симпатическая</a:t>
            </a:r>
          </a:p>
        </p:txBody>
      </p:sp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5286380" y="2571744"/>
            <a:ext cx="3533770" cy="1285884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b="1" i="1" dirty="0"/>
              <a:t>Парасимпатическая</a:t>
            </a:r>
          </a:p>
        </p:txBody>
      </p:sp>
      <p:sp>
        <p:nvSpPr>
          <p:cNvPr id="6" name="Rectangle 10"/>
          <p:cNvSpPr>
            <a:spLocks noChangeArrowheads="1"/>
          </p:cNvSpPr>
          <p:nvPr/>
        </p:nvSpPr>
        <p:spPr bwMode="auto">
          <a:xfrm>
            <a:off x="285720" y="3857629"/>
            <a:ext cx="3714776" cy="259556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Включается во</a:t>
            </a:r>
          </a:p>
          <a:p>
            <a:pPr algn="ctr"/>
            <a:r>
              <a:rPr lang="ru-RU" sz="2400" dirty="0"/>
              <a:t> время интенсивной</a:t>
            </a:r>
          </a:p>
          <a:p>
            <a:pPr algn="ctr"/>
            <a:r>
              <a:rPr lang="ru-RU" sz="2400" dirty="0"/>
              <a:t>работы, требующей</a:t>
            </a:r>
          </a:p>
          <a:p>
            <a:pPr algn="ctr"/>
            <a:r>
              <a:rPr lang="ru-RU" sz="2400" dirty="0"/>
              <a:t>затрат энергии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286380" y="3857628"/>
            <a:ext cx="3525839" cy="2662238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Способствует</a:t>
            </a:r>
          </a:p>
          <a:p>
            <a:pPr algn="ctr"/>
            <a:r>
              <a:rPr lang="ru-RU" sz="2400" dirty="0"/>
              <a:t>восстановлению </a:t>
            </a:r>
          </a:p>
          <a:p>
            <a:pPr algn="ctr"/>
            <a:r>
              <a:rPr lang="ru-RU" sz="2400" dirty="0"/>
              <a:t>запасов энергии во </a:t>
            </a:r>
          </a:p>
          <a:p>
            <a:pPr algn="ctr"/>
            <a:r>
              <a:rPr lang="ru-RU" sz="2400" dirty="0"/>
              <a:t>время сна и отдыха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71546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accent2"/>
                </a:solidFill>
              </a:rPr>
              <a:t>Функциональное деление нервной системы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357430"/>
            <a:ext cx="8229600" cy="3967170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Нервная система </a:t>
            </a:r>
            <a:endParaRPr lang="ru-RU" sz="4800" dirty="0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28596" y="3214685"/>
            <a:ext cx="3429024" cy="785819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Соматическая</a:t>
            </a:r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5076825" y="3214687"/>
            <a:ext cx="3352827" cy="78581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Вегетативная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428596" y="4214818"/>
            <a:ext cx="3429024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Подчинена воле</a:t>
            </a:r>
          </a:p>
          <a:p>
            <a:pPr algn="ctr"/>
            <a:r>
              <a:rPr lang="ru-RU" sz="2400" dirty="0"/>
              <a:t>человека</a:t>
            </a:r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5072067" y="4221163"/>
            <a:ext cx="3357586" cy="863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/>
              <a:t>Не подчинена </a:t>
            </a:r>
          </a:p>
          <a:p>
            <a:pPr algn="ctr"/>
            <a:r>
              <a:rPr lang="ru-RU" sz="2400" dirty="0"/>
              <a:t>воле человека</a:t>
            </a: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428596" y="5286388"/>
            <a:ext cx="3429024" cy="808025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Регулирует работу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скелетных мышц</a:t>
            </a: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148263" y="5357826"/>
            <a:ext cx="3281389" cy="1071569"/>
          </a:xfrm>
          <a:prstGeom prst="rect">
            <a:avLst/>
          </a:prstGeom>
          <a:solidFill>
            <a:srgbClr val="FF0000"/>
          </a:solidFill>
          <a:ln w="9525">
            <a:solidFill>
              <a:srgbClr val="00206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2400" dirty="0">
                <a:solidFill>
                  <a:schemeClr val="bg1"/>
                </a:solidFill>
              </a:rPr>
              <a:t>Регулирует работу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внутренних</a:t>
            </a:r>
          </a:p>
          <a:p>
            <a:pPr algn="ctr"/>
            <a:r>
              <a:rPr lang="ru-RU" sz="2400" dirty="0">
                <a:solidFill>
                  <a:schemeClr val="bg1"/>
                </a:solidFill>
              </a:rPr>
              <a:t>органов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24712"/>
          </a:xfrm>
        </p:spPr>
        <p:txBody>
          <a:bodyPr/>
          <a:lstStyle/>
          <a:p>
            <a:r>
              <a:rPr lang="ru-RU" dirty="0" smtClean="0"/>
              <a:t>Функции: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800" y="6324600"/>
            <a:ext cx="457200" cy="53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00" dirty="0" smtClean="0"/>
              <a:t>.</a:t>
            </a:r>
            <a:endParaRPr lang="uk-UA" sz="1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772816"/>
            <a:ext cx="835292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регуляция жизнедеятельности тканей, органов и их систем; </a:t>
            </a:r>
            <a:endParaRPr lang="uk-UA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4293096"/>
            <a:ext cx="8352928" cy="10081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/>
              <a:t>объединение организма </a:t>
            </a:r>
            <a:r>
              <a:rPr lang="ru-RU" sz="2000" dirty="0" smtClean="0"/>
              <a:t>в единое целое;</a:t>
            </a:r>
            <a:endParaRPr lang="uk-UA" sz="20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924944"/>
            <a:ext cx="8352928" cy="11521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осуществление взаимосвязи организма с внешней средой и приспособления его к меняющимся условиям среды;</a:t>
            </a:r>
            <a:endParaRPr lang="uk-UA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5517232"/>
            <a:ext cx="8352928" cy="10801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определение </a:t>
            </a:r>
            <a:r>
              <a:rPr lang="ru-RU" dirty="0" smtClean="0">
                <a:solidFill>
                  <a:schemeClr val="tx1"/>
                </a:solidFill>
              </a:rPr>
              <a:t>психической деятельности человека как основы его социального существования.</a:t>
            </a:r>
            <a:endParaRPr lang="uk-UA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58214" y="928670"/>
            <a:ext cx="71438" cy="71438"/>
          </a:xfrm>
        </p:spPr>
        <p:txBody>
          <a:bodyPr>
            <a:normAutofit fontScale="90000"/>
          </a:bodyPr>
          <a:lstStyle/>
          <a:p>
            <a:r>
              <a:rPr lang="ru-RU" sz="800" dirty="0" smtClean="0"/>
              <a:t>.</a:t>
            </a:r>
            <a:endParaRPr lang="ru-RU" sz="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800" b="1" i="1" dirty="0" smtClean="0">
                <a:solidFill>
                  <a:schemeClr val="accent2"/>
                </a:solidFill>
              </a:rPr>
              <a:t>Основу нервной ткани составляют нервные клетки – </a:t>
            </a:r>
            <a:r>
              <a:rPr lang="ru-RU" sz="4800" b="1" i="1" u="sng" dirty="0" smtClean="0">
                <a:solidFill>
                  <a:schemeClr val="accent2"/>
                </a:solidFill>
              </a:rPr>
              <a:t>НЕЙРОНЫ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154</TotalTime>
  <Words>207</Words>
  <Application>Microsoft Office PowerPoint</Application>
  <PresentationFormat>Экран (4:3)</PresentationFormat>
  <Paragraphs>98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Нервная система человека</vt:lpstr>
      <vt:lpstr>  Нервная система </vt:lpstr>
      <vt:lpstr>.</vt:lpstr>
      <vt:lpstr>Строение нервной системы</vt:lpstr>
      <vt:lpstr>Нервная система </vt:lpstr>
      <vt:lpstr>   Вегетативная нервная система</vt:lpstr>
      <vt:lpstr>Функциональное деление нервной системы</vt:lpstr>
      <vt:lpstr>Функции:</vt:lpstr>
      <vt:lpstr>.</vt:lpstr>
      <vt:lpstr>Строение нейрона</vt:lpstr>
      <vt:lpstr>Типы нейронов:</vt:lpstr>
      <vt:lpstr>Заболевания: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Нервная система человека</dc:title>
  <dc:creator>Admin</dc:creator>
  <cp:lastModifiedBy>Admin</cp:lastModifiedBy>
  <cp:revision>18</cp:revision>
  <dcterms:created xsi:type="dcterms:W3CDTF">2012-02-25T13:15:48Z</dcterms:created>
  <dcterms:modified xsi:type="dcterms:W3CDTF">2013-02-12T12:33:53Z</dcterms:modified>
</cp:coreProperties>
</file>