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4" r:id="rId5"/>
    <p:sldId id="265" r:id="rId6"/>
    <p:sldId id="267" r:id="rId7"/>
    <p:sldId id="266" r:id="rId8"/>
    <p:sldId id="269" r:id="rId9"/>
    <p:sldId id="260" r:id="rId10"/>
    <p:sldId id="261" r:id="rId11"/>
    <p:sldId id="263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4B9F1C-265C-45D5-9C39-8CB397E2F125}" type="datetimeFigureOut">
              <a:rPr lang="ru-RU" smtClean="0"/>
              <a:pPr/>
              <a:t>12.02.2013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47E006-B3EF-4AEB-B15A-FB4CA61B4D7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7851648" cy="3000396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Нервная система человека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143380"/>
            <a:ext cx="7854696" cy="2000264"/>
          </a:xfrm>
        </p:spPr>
        <p:txBody>
          <a:bodyPr/>
          <a:lstStyle/>
          <a:p>
            <a:r>
              <a:rPr lang="ru-RU" dirty="0" smtClean="0"/>
              <a:t>Выполнила: Здановская К.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Строение нейрона</a:t>
            </a:r>
            <a:endParaRPr lang="ru-RU" dirty="0"/>
          </a:p>
        </p:txBody>
      </p:sp>
      <p:pic>
        <p:nvPicPr>
          <p:cNvPr id="4" name="Picture 8" descr="neuron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932" t="8063" r="4713" b="11458"/>
          <a:stretch>
            <a:fillRect/>
          </a:stretch>
        </p:blipFill>
        <p:spPr>
          <a:xfrm>
            <a:off x="2071670" y="2214554"/>
            <a:ext cx="5905872" cy="3312375"/>
          </a:xfrm>
          <a:noFill/>
          <a:ln/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5429256" y="5500703"/>
            <a:ext cx="1571636" cy="52068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аксон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500298" y="5572140"/>
            <a:ext cx="1928826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тело</a:t>
            </a:r>
          </a:p>
          <a:p>
            <a:pPr algn="ctr"/>
            <a:r>
              <a:rPr lang="ru-RU" sz="2400" dirty="0"/>
              <a:t>нейрона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07950" y="3213100"/>
            <a:ext cx="187166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дендриты</a:t>
            </a:r>
          </a:p>
        </p:txBody>
      </p:sp>
      <p:cxnSp>
        <p:nvCxnSpPr>
          <p:cNvPr id="9" name="Прямая со стрелкой 8"/>
          <p:cNvCxnSpPr>
            <a:stCxn id="7" idx="3"/>
          </p:cNvCxnSpPr>
          <p:nvPr/>
        </p:nvCxnSpPr>
        <p:spPr>
          <a:xfrm flipV="1">
            <a:off x="1979613" y="2928934"/>
            <a:ext cx="1020751" cy="5722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071670" y="3714752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0"/>
          </p:cNvCxnSpPr>
          <p:nvPr/>
        </p:nvCxnSpPr>
        <p:spPr>
          <a:xfrm rot="16200000" flipV="1">
            <a:off x="2732472" y="4839900"/>
            <a:ext cx="1428760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 flipH="1" flipV="1">
            <a:off x="5357818" y="507207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4291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chemeClr val="accent2"/>
                </a:solidFill>
              </a:rPr>
              <a:t>Типы нейронов:</a:t>
            </a:r>
            <a:endParaRPr lang="ru-RU" sz="72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357158" y="2214554"/>
            <a:ext cx="3214710" cy="128588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>
                <a:solidFill>
                  <a:schemeClr val="folHlink"/>
                </a:solidFill>
              </a:rPr>
              <a:t>Чувствительные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786182" y="3571875"/>
            <a:ext cx="2428892" cy="78581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>
                <a:solidFill>
                  <a:schemeClr val="folHlink"/>
                </a:solidFill>
              </a:rPr>
              <a:t>Вставочные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228184" y="2214555"/>
            <a:ext cx="2736304" cy="128588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>
                <a:solidFill>
                  <a:schemeClr val="folHlink"/>
                </a:solidFill>
              </a:rPr>
              <a:t>Исполнительные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57158" y="3500438"/>
            <a:ext cx="3214710" cy="21605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Проводят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информацию от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поверхности тела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и внутренних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органов в мозг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786181" y="4357694"/>
            <a:ext cx="2428893" cy="2166931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Анализируют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информацию и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вырабатывают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решения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6300192" y="3500438"/>
            <a:ext cx="2664296" cy="28082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Проводят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импульс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(команды)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от головного и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спинного  мозга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 к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органам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1785918" y="1571612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4179091" y="2464587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786578" y="1571612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rmAutofit/>
          </a:bodyPr>
          <a:lstStyle/>
          <a:p>
            <a:r>
              <a:rPr lang="ru-RU" dirty="0" smtClean="0"/>
              <a:t>Заболевания: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8686800" y="6324600"/>
            <a:ext cx="205680" cy="1287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556792"/>
            <a:ext cx="20882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Абсцесс головного мозга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2348880"/>
            <a:ext cx="20882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Болезнь Паркинсона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20072" y="1268760"/>
            <a:ext cx="27363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Гипертензивный церебральный криз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2636912"/>
            <a:ext cx="30963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Синдром Гайе — Вернике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852936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Позотонические реакции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3284984"/>
            <a:ext cx="266429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Прогрессивный паралич</a:t>
            </a:r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3573016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Энцефалит Расмуссена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3933056"/>
            <a:ext cx="25922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Нейроинфекция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4365104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Бешенство</a:t>
            </a:r>
            <a:endParaRPr 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16216" y="465313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Болезнь </a:t>
            </a:r>
            <a:r>
              <a:rPr lang="uk-UA" dirty="0" err="1" smtClean="0"/>
              <a:t>Лайма</a:t>
            </a:r>
            <a:endParaRPr lang="uk-UA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4941168"/>
            <a:ext cx="28803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Клещевой энцефалит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419872" y="5661248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Полиомиелит</a:t>
            </a:r>
            <a:endParaRPr lang="uk-UA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839744" y="5805264"/>
            <a:ext cx="23042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Столбняк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5805264"/>
            <a:ext cx="23762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Радикулит</a:t>
            </a:r>
            <a:endParaRPr lang="uk-UA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699792" y="1484784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Эпилепсия</a:t>
            </a:r>
            <a:endParaRPr lang="uk-UA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Нервная система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ru-RU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Не́рвная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систе́ма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— целостная морфологическая и функциональная совокупность различных взаимосвязанных нервных структур, которая совместно с гуморальной системой обеспечивает взаимосвязанную регуляцию деятельности всех систем организма и реакцию на изменение условий внутренней и внешней среды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Нервная система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это комплекс структур, объединенных происхождением и выполнением функций регуляции и координации деятельности организма.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0" y="0"/>
            <a:ext cx="3500430" cy="6858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143512"/>
            <a:ext cx="400024" cy="1181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00" dirty="0" smtClean="0"/>
              <a:t>.</a:t>
            </a:r>
            <a:endParaRPr lang="ru-RU" sz="100" dirty="0" smtClean="0"/>
          </a:p>
        </p:txBody>
      </p:sp>
      <p:pic>
        <p:nvPicPr>
          <p:cNvPr id="26626" name="Picture 2" descr="http://upload.wikimedia.org/wikipedia/commons/thumb/f/ff/TE-Nervous_system_diagram-ru.svg/400px-TE-Nervous_system_diagram-ru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764704"/>
            <a:ext cx="4680520" cy="6093296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228601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chemeClr val="accent1"/>
                </a:solidFill>
              </a:rPr>
              <a:t>Строение нервной системы</a:t>
            </a:r>
            <a:endParaRPr lang="ru-RU" sz="80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8686800" y="6143644"/>
            <a:ext cx="100042" cy="180956"/>
          </a:xfrm>
        </p:spPr>
        <p:txBody>
          <a:bodyPr>
            <a:normAutofit fontScale="92500" lnSpcReduction="20000"/>
          </a:bodyPr>
          <a:lstStyle/>
          <a:p>
            <a:r>
              <a:rPr lang="ru-RU" sz="800" dirty="0" smtClean="0"/>
              <a:t>,</a:t>
            </a:r>
            <a:endParaRPr lang="ru-RU" sz="800" dirty="0"/>
          </a:p>
        </p:txBody>
      </p:sp>
      <p:pic>
        <p:nvPicPr>
          <p:cNvPr id="4" name="Picture 6" descr="nervsy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29356" y="3322342"/>
            <a:ext cx="2714644" cy="3535658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/>
              <a:t>Нервная система </a:t>
            </a:r>
            <a:endParaRPr lang="ru-RU" sz="6600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idx="1"/>
          </p:nvPr>
        </p:nvSpPr>
        <p:spPr bwMode="auto">
          <a:xfrm>
            <a:off x="357158" y="2214554"/>
            <a:ext cx="3143272" cy="164307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rmAutofit/>
          </a:bodyPr>
          <a:lstStyle/>
          <a:p>
            <a:pPr algn="ctr"/>
            <a:r>
              <a:rPr lang="ru-RU" sz="2400" b="1" dirty="0"/>
              <a:t>Центральная</a:t>
            </a:r>
          </a:p>
          <a:p>
            <a:pPr algn="ctr"/>
            <a:r>
              <a:rPr lang="ru-RU" sz="2400" b="1" dirty="0"/>
              <a:t>нервная</a:t>
            </a:r>
          </a:p>
          <a:p>
            <a:pPr algn="ctr"/>
            <a:r>
              <a:rPr lang="ru-RU" sz="2400" b="1" dirty="0"/>
              <a:t>система (ЦНС)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5500694" y="2205038"/>
            <a:ext cx="3214710" cy="143827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Периферическая</a:t>
            </a:r>
          </a:p>
          <a:p>
            <a:pPr algn="ctr"/>
            <a:r>
              <a:rPr lang="ru-RU" sz="2400" b="1" dirty="0"/>
              <a:t>нервная система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79389" y="4292600"/>
            <a:ext cx="1606530" cy="86518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/>
              <a:t>Головной </a:t>
            </a:r>
          </a:p>
          <a:p>
            <a:pPr algn="ctr"/>
            <a:r>
              <a:rPr lang="ru-RU" sz="2400" b="1" i="1" dirty="0"/>
              <a:t>мозг</a:t>
            </a: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000233" y="4292600"/>
            <a:ext cx="1571636" cy="86518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/>
              <a:t>Спинной</a:t>
            </a:r>
          </a:p>
          <a:p>
            <a:pPr algn="ctr"/>
            <a:r>
              <a:rPr lang="ru-RU" sz="2400" b="1" i="1" dirty="0"/>
              <a:t>мозг</a:t>
            </a: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4000496" y="4286256"/>
            <a:ext cx="1439862" cy="86518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/>
              <a:t>нервы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5580063" y="4292600"/>
            <a:ext cx="1584325" cy="86518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/>
              <a:t>Нервные</a:t>
            </a:r>
          </a:p>
          <a:p>
            <a:pPr algn="ctr"/>
            <a:r>
              <a:rPr lang="ru-RU" sz="2400" b="1" i="1" dirty="0"/>
              <a:t> узлы</a:t>
            </a: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7358082" y="4292600"/>
            <a:ext cx="1677968" cy="86518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/>
              <a:t>Нервные</a:t>
            </a:r>
          </a:p>
          <a:p>
            <a:pPr algn="ctr"/>
            <a:r>
              <a:rPr lang="ru-RU" sz="2400" b="1" i="1" dirty="0"/>
              <a:t>окончания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2214546" y="1714488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786446" y="1714488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 flipV="1">
            <a:off x="5000628" y="3714752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7" idx="0"/>
          </p:cNvCxnSpPr>
          <p:nvPr/>
        </p:nvCxnSpPr>
        <p:spPr>
          <a:xfrm rot="16200000" flipH="1">
            <a:off x="2425688" y="3932237"/>
            <a:ext cx="363534" cy="357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857224" y="392906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6357950" y="392906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715272" y="3714752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   Вегетативная нервная система</a:t>
            </a:r>
            <a:endParaRPr lang="ru-RU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idx="1"/>
          </p:nvPr>
        </p:nvSpPr>
        <p:spPr bwMode="auto">
          <a:xfrm>
            <a:off x="285720" y="2571744"/>
            <a:ext cx="3714776" cy="128588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/>
              <a:t>Симпатическая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286380" y="2571744"/>
            <a:ext cx="3533770" cy="128588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i="1" dirty="0"/>
              <a:t>Парасимпатическая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285720" y="3857629"/>
            <a:ext cx="3714776" cy="259556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Включается во</a:t>
            </a:r>
          </a:p>
          <a:p>
            <a:pPr algn="ctr"/>
            <a:r>
              <a:rPr lang="ru-RU" sz="2400" dirty="0"/>
              <a:t> время интенсивной</a:t>
            </a:r>
          </a:p>
          <a:p>
            <a:pPr algn="ctr"/>
            <a:r>
              <a:rPr lang="ru-RU" sz="2400" dirty="0"/>
              <a:t>работы, требующей</a:t>
            </a:r>
          </a:p>
          <a:p>
            <a:pPr algn="ctr"/>
            <a:r>
              <a:rPr lang="ru-RU" sz="2400" dirty="0"/>
              <a:t>затрат энергии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286380" y="3857628"/>
            <a:ext cx="3525839" cy="26622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Способствует</a:t>
            </a:r>
          </a:p>
          <a:p>
            <a:pPr algn="ctr"/>
            <a:r>
              <a:rPr lang="ru-RU" sz="2400" dirty="0"/>
              <a:t>восстановлению </a:t>
            </a:r>
          </a:p>
          <a:p>
            <a:pPr algn="ctr"/>
            <a:r>
              <a:rPr lang="ru-RU" sz="2400" dirty="0"/>
              <a:t>запасов энергии во </a:t>
            </a:r>
          </a:p>
          <a:p>
            <a:pPr algn="ctr"/>
            <a:r>
              <a:rPr lang="ru-RU" sz="2400" dirty="0"/>
              <a:t>время сна и отдыха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1285884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accent2"/>
                </a:solidFill>
              </a:rPr>
              <a:t>Функциональное деление нервной системы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Нервная система </a:t>
            </a:r>
            <a:endParaRPr lang="ru-RU" sz="4800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28596" y="3214685"/>
            <a:ext cx="3429024" cy="78581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Соматическая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076825" y="3214687"/>
            <a:ext cx="3352827" cy="78581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Вегетативная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28596" y="4214818"/>
            <a:ext cx="3429024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Подчинена воле</a:t>
            </a:r>
          </a:p>
          <a:p>
            <a:pPr algn="ctr"/>
            <a:r>
              <a:rPr lang="ru-RU" sz="2400" dirty="0"/>
              <a:t>человека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072067" y="4221163"/>
            <a:ext cx="3357586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/>
              <a:t>Не подчинена </a:t>
            </a:r>
          </a:p>
          <a:p>
            <a:pPr algn="ctr"/>
            <a:r>
              <a:rPr lang="ru-RU" sz="2400" dirty="0"/>
              <a:t>воле человека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28596" y="5286388"/>
            <a:ext cx="3429024" cy="8080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Регулирует работу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скелетных мышц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148263" y="5357826"/>
            <a:ext cx="3281389" cy="1071569"/>
          </a:xfrm>
          <a:prstGeom prst="rect">
            <a:avLst/>
          </a:prstGeom>
          <a:solidFill>
            <a:srgbClr val="FF0000"/>
          </a:solidFill>
          <a:ln w="9525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Регулирует работу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внутренних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органов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ru-RU" dirty="0" smtClean="0"/>
              <a:t>Функции: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8686800" y="6324600"/>
            <a:ext cx="457200" cy="53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00" dirty="0" smtClean="0"/>
              <a:t>.</a:t>
            </a:r>
            <a:endParaRPr lang="uk-UA" sz="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72816"/>
            <a:ext cx="83529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регуляция жизнедеятельности тканей, органов и их систем; </a:t>
            </a:r>
            <a:endParaRPr lang="uk-UA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4293096"/>
            <a:ext cx="8352928" cy="1008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объединение организма </a:t>
            </a:r>
            <a:r>
              <a:rPr lang="ru-RU" sz="2000" dirty="0" smtClean="0"/>
              <a:t>в единое целое;</a:t>
            </a:r>
            <a:endParaRPr lang="uk-UA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924944"/>
            <a:ext cx="8352928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осуществление взаимосвязи организма с внешней средой и приспособления его к меняющимся условиям среды;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517232"/>
            <a:ext cx="835292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определение </a:t>
            </a:r>
            <a:r>
              <a:rPr lang="ru-RU" dirty="0" smtClean="0">
                <a:solidFill>
                  <a:schemeClr val="tx1"/>
                </a:solidFill>
              </a:rPr>
              <a:t>психической деятельности человека как основы его социального существования.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8214" y="928670"/>
            <a:ext cx="71438" cy="71438"/>
          </a:xfrm>
        </p:spPr>
        <p:txBody>
          <a:bodyPr>
            <a:normAutofit fontScale="90000"/>
          </a:bodyPr>
          <a:lstStyle/>
          <a:p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 smtClean="0">
                <a:solidFill>
                  <a:schemeClr val="accent2"/>
                </a:solidFill>
              </a:rPr>
              <a:t>Основу нервной ткани составляют нервные клетки – </a:t>
            </a:r>
            <a:r>
              <a:rPr lang="ru-RU" sz="4800" b="1" i="1" u="sng" dirty="0" smtClean="0">
                <a:solidFill>
                  <a:schemeClr val="accent2"/>
                </a:solidFill>
              </a:rPr>
              <a:t>НЕЙРОНЫ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207</Words>
  <Application>Microsoft Office PowerPoint</Application>
  <PresentationFormat>Экран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Нервная система человека</vt:lpstr>
      <vt:lpstr>  Нервная система </vt:lpstr>
      <vt:lpstr>.</vt:lpstr>
      <vt:lpstr>Строение нервной системы</vt:lpstr>
      <vt:lpstr>Нервная система </vt:lpstr>
      <vt:lpstr>   Вегетативная нервная система</vt:lpstr>
      <vt:lpstr>Функциональное деление нервной системы</vt:lpstr>
      <vt:lpstr>Функции:</vt:lpstr>
      <vt:lpstr>.</vt:lpstr>
      <vt:lpstr>Строение нейрона</vt:lpstr>
      <vt:lpstr>Типы нейронов:</vt:lpstr>
      <vt:lpstr>Заболевания: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Нервная система человека</dc:title>
  <dc:creator>Admin</dc:creator>
  <cp:lastModifiedBy>Admin</cp:lastModifiedBy>
  <cp:revision>18</cp:revision>
  <dcterms:created xsi:type="dcterms:W3CDTF">2012-02-25T13:15:48Z</dcterms:created>
  <dcterms:modified xsi:type="dcterms:W3CDTF">2013-02-12T12:33:53Z</dcterms:modified>
</cp:coreProperties>
</file>