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330-151A-41AD-8201-CF50A6F05AFB}" type="datetimeFigureOut">
              <a:rPr lang="uk-UA" smtClean="0"/>
              <a:t>27.05.2014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E5AE42-2522-4CDF-90E2-3FFF1C0646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330-151A-41AD-8201-CF50A6F05AFB}" type="datetimeFigureOut">
              <a:rPr lang="uk-UA" smtClean="0"/>
              <a:t>27.05.2014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AE42-2522-4CDF-90E2-3FFF1C0646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330-151A-41AD-8201-CF50A6F05AFB}" type="datetimeFigureOut">
              <a:rPr lang="uk-UA" smtClean="0"/>
              <a:t>27.05.2014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AE42-2522-4CDF-90E2-3FFF1C0646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330-151A-41AD-8201-CF50A6F05AFB}" type="datetimeFigureOut">
              <a:rPr lang="uk-UA" smtClean="0"/>
              <a:t>27.05.2014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E5AE42-2522-4CDF-90E2-3FFF1C0646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330-151A-41AD-8201-CF50A6F05AFB}" type="datetimeFigureOut">
              <a:rPr lang="uk-UA" smtClean="0"/>
              <a:t>27.05.2014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AE42-2522-4CDF-90E2-3FFF1C064663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330-151A-41AD-8201-CF50A6F05AFB}" type="datetimeFigureOut">
              <a:rPr lang="uk-UA" smtClean="0"/>
              <a:t>27.05.2014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AE42-2522-4CDF-90E2-3FFF1C0646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330-151A-41AD-8201-CF50A6F05AFB}" type="datetimeFigureOut">
              <a:rPr lang="uk-UA" smtClean="0"/>
              <a:t>27.05.2014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2E5AE42-2522-4CDF-90E2-3FFF1C064663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330-151A-41AD-8201-CF50A6F05AFB}" type="datetimeFigureOut">
              <a:rPr lang="uk-UA" smtClean="0"/>
              <a:t>27.05.2014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AE42-2522-4CDF-90E2-3FFF1C0646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330-151A-41AD-8201-CF50A6F05AFB}" type="datetimeFigureOut">
              <a:rPr lang="uk-UA" smtClean="0"/>
              <a:t>27.05.2014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AE42-2522-4CDF-90E2-3FFF1C0646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330-151A-41AD-8201-CF50A6F05AFB}" type="datetimeFigureOut">
              <a:rPr lang="uk-UA" smtClean="0"/>
              <a:t>27.05.2014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AE42-2522-4CDF-90E2-3FFF1C0646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330-151A-41AD-8201-CF50A6F05AFB}" type="datetimeFigureOut">
              <a:rPr lang="uk-UA" smtClean="0"/>
              <a:t>27.05.2014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AE42-2522-4CDF-90E2-3FFF1C064663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4CB330-151A-41AD-8201-CF50A6F05AFB}" type="datetimeFigureOut">
              <a:rPr lang="uk-UA" smtClean="0"/>
              <a:t>27.05.2014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E5AE42-2522-4CDF-90E2-3FFF1C064663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2420888"/>
            <a:ext cx="59394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Гістотехнології</a:t>
            </a:r>
            <a:endParaRPr lang="uk-UA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"/>
          <p:cNvPicPr>
            <a:picLocks noChangeAspect="1" noChangeArrowheads="1"/>
          </p:cNvPicPr>
          <p:nvPr/>
        </p:nvPicPr>
        <p:blipFill>
          <a:blip r:embed="rId2" cstate="print">
            <a:lum bright="-12000" contrast="24000"/>
          </a:blip>
          <a:srcRect/>
          <a:stretch>
            <a:fillRect/>
          </a:stretch>
        </p:blipFill>
        <p:spPr bwMode="auto">
          <a:xfrm>
            <a:off x="67896" y="1556792"/>
            <a:ext cx="907610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88640"/>
            <a:ext cx="45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Arial" pitchFamily="34" charset="0"/>
                <a:cs typeface="Arial" pitchFamily="34" charset="0"/>
              </a:rPr>
              <a:t>Одним із напрямів біотехнології, що займається створенням біо­логічних замісників тканин і органів, є тканинна інженерія, або </a:t>
            </a:r>
            <a:r>
              <a:rPr lang="uk-UA" b="1" i="1" dirty="0" err="1">
                <a:latin typeface="Arial" pitchFamily="34" charset="0"/>
                <a:cs typeface="Arial" pitchFamily="34" charset="0"/>
              </a:rPr>
              <a:t>гістотехнології</a:t>
            </a:r>
            <a:r>
              <a:rPr lang="uk-UA" b="1" i="1" dirty="0">
                <a:latin typeface="Arial" pitchFamily="34" charset="0"/>
                <a:cs typeface="Arial" pitchFamily="34" charset="0"/>
              </a:rPr>
              <a:t>.</a:t>
            </a:r>
            <a:r>
              <a:rPr lang="uk-UA" dirty="0">
                <a:latin typeface="Arial" pitchFamily="34" charset="0"/>
                <a:cs typeface="Arial" pitchFamily="34" charset="0"/>
              </a:rPr>
              <a:t> Що таке клітинна (тканинна) інженерія? Клітинна (тканинна) інженерія - галузь біотехнології, в якій застосовують методи виділення клітин з організму і перенесення їх на поживні середовища, де вони продовжують жити і розмножуватися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uk-UA" dirty="0">
                <a:latin typeface="Arial" pitchFamily="34" charset="0"/>
                <a:cs typeface="Arial" pitchFamily="34" charset="0"/>
              </a:rPr>
              <a:t>Гібридизація нестатевих клітин дає змогу створювати препарати, які підвищують стійкість організмів проти різних інфекцій, а також лікують ракові захворювання.</a:t>
            </a:r>
          </a:p>
          <a:p>
            <a:endParaRPr lang="uk-UA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9512" y="4437112"/>
            <a:ext cx="446449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Оскільки нестатеві клітини, як правило, містять усю спадкову інформацію про організм, то існує можливість вирощувати з них значну кількість організмів з однаковими спадковими властивостями.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3060" y="260648"/>
            <a:ext cx="4083091" cy="3096344"/>
          </a:xfrm>
          <a:prstGeom prst="rect">
            <a:avLst/>
          </a:prstGeom>
        </p:spPr>
      </p:pic>
      <p:pic>
        <p:nvPicPr>
          <p:cNvPr id="8" name="Рисунок 7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717032"/>
            <a:ext cx="4086200" cy="306465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836712"/>
            <a:ext cx="536408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Перспективним напрямом клітинної інженерії є клонування організмів. Клон (від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грец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клон - гілка, нащадок) - сукупність клітин або особин, які виникли від спільного предка нестатевим способом. Отже, клон складається з однорідних у генетичному відношенні клітин або організмів.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клонуванні з незаплідненої яйцеклітини видаляють ядро і пересаджують у неї ядро нестатевої клітини іншої особини. Таку штучну зиготу пересаджують у матку самки, де зародок і розвивається. Ця методика дає можливість одержувати від цінних за своїми якостями плідників необмежену кількість нащадків, які є їхньою точною генетичною копією. Методом клонування вирощують різні органи і організми.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88640"/>
            <a:ext cx="2284462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51520" y="4437112"/>
            <a:ext cx="849694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Сучасна тканинна інженерія почала оформлюватися в самостійну дисципліну після праць Д. Р.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Волтера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Ф. Р.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Мейєра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Цим ученим у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1984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вдалося відновити ушкоджену рогівку ока за допомогою пластичного матеріалу, штучно вирощеного з клітин, узятих у пацієнта. Із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1987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р. тканинну інженерію почали вважати новим науковим напрямом у медицині, що ґрунтується на використанні сучасних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гістотехнологій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3933385" cy="3024336"/>
          </a:xfrm>
          <a:prstGeom prst="rect">
            <a:avLst/>
          </a:prstGeom>
        </p:spPr>
      </p:pic>
      <p:pic>
        <p:nvPicPr>
          <p:cNvPr id="6" name="Рисунок 5" descr="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332656"/>
            <a:ext cx="4032448" cy="301157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image137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97611"/>
            <a:ext cx="2555777" cy="676039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0" y="404664"/>
            <a:ext cx="60841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Першою за допомогою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гістотехнологій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була отримана штучна печінкова тканина. Інший успішний напрям тканинної інженерії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—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реконструкція сполучної тканини, особливо кісткової. Гладенько-м'язові тканинні конструкції використовують для відтворення таких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органів, як сечовід, сечовий міхур, кишкова трубка. Останнім часом значна увага приділяється створенню штучних клапанів серця, ре­конструкції великих судин і капілярних сіток.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Одним із найбільш важливих напрямів у тканинній інженерії є виготовлення еквівалентів шкіри. Відновлення органів дихання (гортані, трахеї, бронхів), слинних залоз, підшлункової залози також можливе за допомогою тканинних конструкцій.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Одним із найважливіших завдань тканинної інженерії є відновлення органів і тканин нервової системи, як центральної, так і периферичної.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image1374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93432" y="5301209"/>
            <a:ext cx="2300919" cy="155679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332656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Досягнення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тканинної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інженерії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вселяють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Так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Мельбурнському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університеті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Австралія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стовбурових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клітин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отримано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клапоть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рогівки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відкриває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перспективи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лікування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хворих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опіками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очей.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Групі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японських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вчених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Токійського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університету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вперше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світі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вдалося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допомогою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стовбурових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клітин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виростити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тромбоцити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Японські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фахівці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сподіваються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розроблений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ними метод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створення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тромбоцитів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раз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назавжди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вирішить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проблему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нестачі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донорської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636912"/>
            <a:ext cx="8352928" cy="267293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43608" y="5589240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2005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вченим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відтворити</a:t>
            </a:r>
            <a:r>
              <a:rPr lang="ru-RU" dirty="0" smtClean="0"/>
              <a:t> </a:t>
            </a:r>
            <a:r>
              <a:rPr lang="ru-RU" dirty="0" err="1" smtClean="0"/>
              <a:t>нервову</a:t>
            </a:r>
            <a:r>
              <a:rPr lang="ru-RU" dirty="0" smtClean="0"/>
              <a:t> </a:t>
            </a:r>
            <a:r>
              <a:rPr lang="ru-RU" dirty="0" err="1" smtClean="0"/>
              <a:t>стволову</a:t>
            </a:r>
            <a:r>
              <a:rPr lang="ru-RU" dirty="0" smtClean="0"/>
              <a:t> </a:t>
            </a:r>
            <a:r>
              <a:rPr lang="ru-RU" dirty="0" err="1" smtClean="0"/>
              <a:t>клітину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3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</TotalTime>
  <Words>477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Андрей</cp:lastModifiedBy>
  <cp:revision>5</cp:revision>
  <dcterms:created xsi:type="dcterms:W3CDTF">2014-05-27T18:38:56Z</dcterms:created>
  <dcterms:modified xsi:type="dcterms:W3CDTF">2014-05-27T19:19:11Z</dcterms:modified>
</cp:coreProperties>
</file>