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81" r:id="rId4"/>
    <p:sldId id="282" r:id="rId5"/>
    <p:sldId id="258" r:id="rId6"/>
    <p:sldId id="260"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0" autoAdjust="0"/>
    <p:restoredTop sz="94660"/>
  </p:normalViewPr>
  <p:slideViewPr>
    <p:cSldViewPr>
      <p:cViewPr varScale="1">
        <p:scale>
          <a:sx n="82" d="100"/>
          <a:sy n="82" d="100"/>
        </p:scale>
        <p:origin x="-974"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09.12.2013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09.12.2013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09.12.2013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09.12.2013</a:t>
            </a:fld>
            <a:endParaRPr lang="ru-RU"/>
          </a:p>
        </p:txBody>
      </p:sp>
      <p:sp>
        <p:nvSpPr>
          <p:cNvPr id="8" name="Номер слайда 7"/>
          <p:cNvSpPr>
            <a:spLocks noGrp="1"/>
          </p:cNvSpPr>
          <p:nvPr>
            <p:ph type="sldNum" sz="quarter" idx="11"/>
          </p:nvPr>
        </p:nvSpPr>
        <p:spPr/>
        <p:txBody>
          <a:bodyPr/>
          <a:lstStyle/>
          <a:p>
            <a:fld id="{725C68B6-61C2-468F-89AB-4B9F7531AA68}"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09.12.2013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5B106E36-FD25-4E2D-B0AA-010F637433A0}" type="datetimeFigureOut">
              <a:rPr lang="ru-RU" smtClean="0"/>
              <a:pPr/>
              <a:t>09.12.2013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B106E36-FD25-4E2D-B0AA-010F637433A0}" type="datetimeFigureOut">
              <a:rPr lang="ru-RU" smtClean="0"/>
              <a:pPr/>
              <a:t>09.12.2013</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2708920"/>
            <a:ext cx="6480048" cy="2301240"/>
          </a:xfrm>
        </p:spPr>
        <p:txBody>
          <a:bodyPr>
            <a:normAutofit fontScale="90000"/>
          </a:bodyPr>
          <a:lstStyle/>
          <a:p>
            <a:r>
              <a:rPr lang="ru-RU" dirty="0" smtClean="0"/>
              <a:t>Селекция организмов, ее генетические основы. </a:t>
            </a:r>
            <a:endParaRPr lang="ru-RU" dirty="0"/>
          </a:p>
        </p:txBody>
      </p:sp>
      <p:sp>
        <p:nvSpPr>
          <p:cNvPr id="3" name="Подзаголовок 2"/>
          <p:cNvSpPr>
            <a:spLocks noGrp="1"/>
          </p:cNvSpPr>
          <p:nvPr>
            <p:ph type="subTitle" idx="1"/>
          </p:nvPr>
        </p:nvSpPr>
        <p:spPr>
          <a:xfrm>
            <a:off x="539552" y="908720"/>
            <a:ext cx="6480048" cy="1752600"/>
          </a:xfrm>
        </p:spPr>
        <p:txBody>
          <a:bodyPr/>
          <a:lstStyle/>
          <a:p>
            <a:r>
              <a:rPr lang="ru-RU" sz="3600" dirty="0" smtClean="0">
                <a:latin typeface="Monotype Corsiva" pitchFamily="66" charset="0"/>
              </a:rPr>
              <a:t>Направление современных биотехнологий. Химерные и трансгенные организмы</a:t>
            </a:r>
            <a:r>
              <a:rPr lang="ru-RU" dirty="0" smtClean="0"/>
              <a:t>.</a:t>
            </a:r>
            <a:endParaRPr lang="ru-RU" dirty="0"/>
          </a:p>
        </p:txBody>
      </p:sp>
      <p:pic>
        <p:nvPicPr>
          <p:cNvPr id="4" name="Рисунок 3" descr="5da1dea8a786.jpg"/>
          <p:cNvPicPr>
            <a:picLocks noChangeAspect="1"/>
          </p:cNvPicPr>
          <p:nvPr/>
        </p:nvPicPr>
        <p:blipFill>
          <a:blip r:embed="rId2" cstate="print"/>
          <a:stretch>
            <a:fillRect/>
          </a:stretch>
        </p:blipFill>
        <p:spPr>
          <a:xfrm>
            <a:off x="251520" y="4221088"/>
            <a:ext cx="2927987" cy="2195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4572000" cy="4401205"/>
          </a:xfrm>
          <a:prstGeom prst="rect">
            <a:avLst/>
          </a:prstGeom>
        </p:spPr>
        <p:txBody>
          <a:bodyPr>
            <a:spAutoFit/>
          </a:bodyPr>
          <a:lstStyle/>
          <a:p>
            <a:r>
              <a:rPr lang="ru-RU" sz="2000" dirty="0" smtClean="0">
                <a:latin typeface="Monotype Corsiva" pitchFamily="66" charset="0"/>
              </a:rPr>
              <a:t>И напротив, ячменю или пшенице достаточно несколько недель, чтобы достигнуть зрелости, и в теплице можно получить 2-3 их поколения в год. Однако, хотя и у этих видов бывают растения с шестью и более колосками, число семян на каждом экземпляре гораздо меньше, чем на дереве. Тем не менее селекция лесных пород сопряжена с дорогостоящими и длительными программами, которые дают ощутимые результаты лишь спустя много лет, тогда как новые сорта ячменя можно вывести за 3-4 года при относительно небольших затратах.</a:t>
            </a:r>
            <a:endParaRPr lang="ru-RU" sz="2000" dirty="0">
              <a:latin typeface="Monotype Corsiva" pitchFamily="66" charset="0"/>
            </a:endParaRPr>
          </a:p>
        </p:txBody>
      </p:sp>
      <p:pic>
        <p:nvPicPr>
          <p:cNvPr id="3" name="Рисунок 2" descr="1272146927_nature-5.jpg"/>
          <p:cNvPicPr>
            <a:picLocks noChangeAspect="1"/>
          </p:cNvPicPr>
          <p:nvPr/>
        </p:nvPicPr>
        <p:blipFill>
          <a:blip r:embed="rId2" cstate="print"/>
          <a:stretch>
            <a:fillRect/>
          </a:stretch>
        </p:blipFill>
        <p:spPr>
          <a:xfrm>
            <a:off x="4860032" y="764704"/>
            <a:ext cx="3898188" cy="2920732"/>
          </a:xfrm>
          <a:prstGeom prst="rect">
            <a:avLst/>
          </a:prstGeom>
          <a:ln>
            <a:noFill/>
          </a:ln>
          <a:effectLst>
            <a:outerShdw blurRad="292100" dist="139700" dir="2700000" algn="tl" rotWithShape="0">
              <a:srgbClr val="333333">
                <a:alpha val="65000"/>
              </a:srgbClr>
            </a:outerShdw>
          </a:effectLst>
        </p:spPr>
      </p:pic>
      <p:pic>
        <p:nvPicPr>
          <p:cNvPr id="4" name="Рисунок 3" descr="barley0kp.jpg"/>
          <p:cNvPicPr>
            <a:picLocks noChangeAspect="1"/>
          </p:cNvPicPr>
          <p:nvPr/>
        </p:nvPicPr>
        <p:blipFill>
          <a:blip r:embed="rId3" cstate="print"/>
          <a:stretch>
            <a:fillRect/>
          </a:stretch>
        </p:blipFill>
        <p:spPr>
          <a:xfrm>
            <a:off x="5220072" y="4077072"/>
            <a:ext cx="3168352" cy="229328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332656"/>
            <a:ext cx="3096344" cy="5632311"/>
          </a:xfrm>
          <a:prstGeom prst="rect">
            <a:avLst/>
          </a:prstGeom>
        </p:spPr>
        <p:txBody>
          <a:bodyPr wrap="square">
            <a:spAutoFit/>
          </a:bodyPr>
          <a:lstStyle/>
          <a:p>
            <a:r>
              <a:rPr lang="ru-RU" sz="2000" b="1" dirty="0" smtClean="0">
                <a:latin typeface="Monotype Corsiva" pitchFamily="66" charset="0"/>
              </a:rPr>
              <a:t>Методы селекции.</a:t>
            </a:r>
            <a:r>
              <a:rPr lang="ru-RU" sz="2000" dirty="0" smtClean="0">
                <a:latin typeface="Monotype Corsiva" pitchFamily="66" charset="0"/>
              </a:rPr>
              <a:t> Селекционеры пользуются в своей работе разными методами. Один из них состоит в том, чтобы оценить на глаз популяцию животных и просто выбрать особей с нужными признаками. Это называется отбором по фенотипу. На выставках животных в большинстве случаев оценивают именно их фенотип. Другой метод - отбор по родословной, при котором учитываются данные о предках конкретного организма.</a:t>
            </a:r>
            <a:endParaRPr lang="ru-RU" sz="2000" dirty="0">
              <a:latin typeface="Monotype Corsiva" pitchFamily="66" charset="0"/>
            </a:endParaRPr>
          </a:p>
        </p:txBody>
      </p:sp>
      <p:pic>
        <p:nvPicPr>
          <p:cNvPr id="5" name="Рисунок 4" descr="600px-Coquina_variation3.jpg"/>
          <p:cNvPicPr>
            <a:picLocks noChangeAspect="1"/>
          </p:cNvPicPr>
          <p:nvPr/>
        </p:nvPicPr>
        <p:blipFill>
          <a:blip r:embed="rId2" cstate="print"/>
          <a:stretch>
            <a:fillRect/>
          </a:stretch>
        </p:blipFill>
        <p:spPr>
          <a:xfrm>
            <a:off x="4644008" y="1196752"/>
            <a:ext cx="3356992" cy="335699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8640"/>
            <a:ext cx="8064896" cy="3170099"/>
          </a:xfrm>
          <a:prstGeom prst="rect">
            <a:avLst/>
          </a:prstGeom>
        </p:spPr>
        <p:txBody>
          <a:bodyPr wrap="square">
            <a:spAutoFit/>
          </a:bodyPr>
          <a:lstStyle/>
          <a:p>
            <a:r>
              <a:rPr lang="ru-RU" sz="2000" b="1" dirty="0" smtClean="0">
                <a:latin typeface="Monotype Corsiva" pitchFamily="66" charset="0"/>
              </a:rPr>
              <a:t>Инбридинг и линейное разведение.</a:t>
            </a:r>
            <a:r>
              <a:rPr lang="ru-RU" sz="2000" dirty="0" smtClean="0">
                <a:latin typeface="Monotype Corsiva" pitchFamily="66" charset="0"/>
              </a:rPr>
              <a:t> Инбридингом называют скрещивание между особями, связанными близким родством. Спаривание брата с сестрой, отца с дочерью, матери с сыном у животных или самоопыление у растений позволяют быстро получить линию с высокой степенью "инбредности". Инбридинг обычно служит для "закрепления", т.е. стабилизации в поколениях определенных признаков, а значит, создания ясно отличающихся от прочих пород, сортов, штаммов или линий организмов. Интенсивный инбридинг применяется главным образом у растений (например у кукурузы), домашней птицы и свиней. Полученные </a:t>
            </a:r>
            <a:r>
              <a:rPr lang="ru-RU" sz="2000" dirty="0" err="1" smtClean="0">
                <a:latin typeface="Monotype Corsiva" pitchFamily="66" charset="0"/>
              </a:rPr>
              <a:t>инбреные</a:t>
            </a:r>
            <a:r>
              <a:rPr lang="ru-RU" sz="2000" dirty="0" smtClean="0">
                <a:latin typeface="Monotype Corsiva" pitchFamily="66" charset="0"/>
              </a:rPr>
              <a:t> линии затем используют для кроссбридинга (метизации) и межлинейных скрещиваний. </a:t>
            </a:r>
            <a:endParaRPr lang="ru-RU" sz="2000" dirty="0">
              <a:latin typeface="Monotype Corsiva" pitchFamily="66" charset="0"/>
            </a:endParaRPr>
          </a:p>
        </p:txBody>
      </p:sp>
      <p:pic>
        <p:nvPicPr>
          <p:cNvPr id="3" name="Рисунок 2" descr="90177560.jpg"/>
          <p:cNvPicPr>
            <a:picLocks noChangeAspect="1"/>
          </p:cNvPicPr>
          <p:nvPr/>
        </p:nvPicPr>
        <p:blipFill>
          <a:blip r:embed="rId2" cstate="print"/>
          <a:stretch>
            <a:fillRect/>
          </a:stretch>
        </p:blipFill>
        <p:spPr>
          <a:xfrm>
            <a:off x="1403648" y="3356992"/>
            <a:ext cx="6023372" cy="316626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88640"/>
            <a:ext cx="8136904" cy="1938992"/>
          </a:xfrm>
          <a:prstGeom prst="rect">
            <a:avLst/>
          </a:prstGeom>
        </p:spPr>
        <p:txBody>
          <a:bodyPr wrap="square">
            <a:spAutoFit/>
          </a:bodyPr>
          <a:lstStyle/>
          <a:p>
            <a:r>
              <a:rPr lang="ru-RU" sz="2400" dirty="0" smtClean="0">
                <a:latin typeface="Monotype Corsiva" pitchFamily="66" charset="0"/>
              </a:rPr>
              <a:t>В инбредных популяциях особи обычно мельче, слабее и менее плодовиты, чем в среднем у данного вида. Однако потомки от скрещиваний между такими линиями превосходят родителей по этим признакам. Инбридинг повышает </a:t>
            </a:r>
            <a:r>
              <a:rPr lang="ru-RU" sz="2400" dirty="0" err="1" smtClean="0">
                <a:latin typeface="Monotype Corsiva" pitchFamily="66" charset="0"/>
              </a:rPr>
              <a:t>гомозиготность</a:t>
            </a:r>
            <a:r>
              <a:rPr lang="ru-RU" sz="2400" dirty="0" smtClean="0">
                <a:latin typeface="Monotype Corsiva" pitchFamily="66" charset="0"/>
              </a:rPr>
              <a:t> (количество генов, представленных двумя идентичными аллелями).</a:t>
            </a:r>
            <a:endParaRPr lang="ru-RU" sz="2400" dirty="0"/>
          </a:p>
        </p:txBody>
      </p:sp>
      <p:pic>
        <p:nvPicPr>
          <p:cNvPr id="3" name="Рисунок 2" descr="kone.jpg"/>
          <p:cNvPicPr>
            <a:picLocks noChangeAspect="1"/>
          </p:cNvPicPr>
          <p:nvPr/>
        </p:nvPicPr>
        <p:blipFill>
          <a:blip r:embed="rId2" cstate="print"/>
          <a:stretch>
            <a:fillRect/>
          </a:stretch>
        </p:blipFill>
        <p:spPr>
          <a:xfrm>
            <a:off x="1619672" y="2708920"/>
            <a:ext cx="6029325" cy="36861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4536504" cy="6555641"/>
          </a:xfrm>
          <a:prstGeom prst="rect">
            <a:avLst/>
          </a:prstGeom>
        </p:spPr>
        <p:txBody>
          <a:bodyPr wrap="square">
            <a:spAutoFit/>
          </a:bodyPr>
          <a:lstStyle/>
          <a:p>
            <a:r>
              <a:rPr lang="ru-RU" sz="2000" dirty="0" smtClean="0">
                <a:latin typeface="Monotype Corsiva" pitchFamily="66" charset="0"/>
              </a:rPr>
              <a:t>К сожалению, любая популяция растений и животных содержит нежелательные рецессивные, т.е. скрытые, признаки, которые могут проявиться в гомозиготном состоянии у инбредных потомков. В связи с этим использовать инбридинг надо весьма осмотрительно. Обычно сначала проводят близкородственные скрещивания на протяжении нескольких поколений, а затем прибегают к скрещиванию с далекими генетически особями (аутбридингу). Аутбридинг повышает </a:t>
            </a:r>
            <a:r>
              <a:rPr lang="ru-RU" sz="2000" dirty="0" err="1" smtClean="0">
                <a:latin typeface="Monotype Corsiva" pitchFamily="66" charset="0"/>
              </a:rPr>
              <a:t>гетерозиготность</a:t>
            </a:r>
            <a:r>
              <a:rPr lang="ru-RU" sz="2000" dirty="0" smtClean="0">
                <a:latin typeface="Monotype Corsiva" pitchFamily="66" charset="0"/>
              </a:rPr>
              <a:t> (количество генов, представленных неодинаковыми аллелями), снижая вероятность проявления и "закрепления" нежелательных рецессивных генов. </a:t>
            </a:r>
            <a:r>
              <a:rPr lang="ru-RU" sz="2000" dirty="0" smtClean="0">
                <a:latin typeface="Monotype Corsiva" pitchFamily="66" charset="0"/>
              </a:rPr>
              <a:t>Линейное </a:t>
            </a:r>
            <a:r>
              <a:rPr lang="ru-RU" sz="2000" dirty="0" smtClean="0">
                <a:latin typeface="Monotype Corsiva" pitchFamily="66" charset="0"/>
              </a:rPr>
              <a:t>разведение означает скрещивание для повышения степени родства с конкретными индивидами. Обычно в нем участвуют особи, происходящие от одного достаточно далекого предка-рекордсмена.</a:t>
            </a:r>
            <a:endParaRPr lang="ru-RU" sz="2000" dirty="0">
              <a:latin typeface="Monotype Corsiva" pitchFamily="66" charset="0"/>
            </a:endParaRPr>
          </a:p>
        </p:txBody>
      </p:sp>
      <p:pic>
        <p:nvPicPr>
          <p:cNvPr id="4" name="Рисунок 3" descr="Teosinte_Cornselection-John_Doebley.jpg"/>
          <p:cNvPicPr>
            <a:picLocks noChangeAspect="1"/>
          </p:cNvPicPr>
          <p:nvPr/>
        </p:nvPicPr>
        <p:blipFill>
          <a:blip r:embed="rId2" cstate="print"/>
          <a:stretch>
            <a:fillRect/>
          </a:stretch>
        </p:blipFill>
        <p:spPr>
          <a:xfrm>
            <a:off x="5220072" y="620688"/>
            <a:ext cx="3259476" cy="489654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5400600" cy="6463308"/>
          </a:xfrm>
          <a:prstGeom prst="rect">
            <a:avLst/>
          </a:prstGeom>
        </p:spPr>
        <p:txBody>
          <a:bodyPr wrap="square">
            <a:spAutoFit/>
          </a:bodyPr>
          <a:lstStyle/>
          <a:p>
            <a:r>
              <a:rPr lang="ru-RU" b="1" dirty="0" smtClean="0">
                <a:latin typeface="Monotype Corsiva" pitchFamily="66" charset="0"/>
              </a:rPr>
              <a:t>Кроссбридинг и межлинейные скрещивания.</a:t>
            </a:r>
            <a:r>
              <a:rPr lang="ru-RU" dirty="0" smtClean="0">
                <a:latin typeface="Monotype Corsiva" pitchFamily="66" charset="0"/>
              </a:rPr>
              <a:t> Кроссбридингом называют скрещивания между особями, относящимися к разным породам и даже видам. Например, скрещивая ослов с лошадьми, получают мулов и лошаков; бизонов с коровами - </a:t>
            </a:r>
            <a:r>
              <a:rPr lang="ru-RU" dirty="0" err="1" smtClean="0">
                <a:latin typeface="Monotype Corsiva" pitchFamily="66" charset="0"/>
              </a:rPr>
              <a:t>коровобизонов</a:t>
            </a:r>
            <a:r>
              <a:rPr lang="ru-RU" dirty="0" smtClean="0">
                <a:latin typeface="Monotype Corsiva" pitchFamily="66" charset="0"/>
              </a:rPr>
              <a:t>; пшеницу с рожью - тритикале. Межвидовые скрещивания далеко не всегда приводят к появлению потомства. При этом сами потомки либо стерильны, как мулы, либо их </a:t>
            </a:r>
            <a:r>
              <a:rPr lang="ru-RU" dirty="0" err="1" smtClean="0">
                <a:latin typeface="Monotype Corsiva" pitchFamily="66" charset="0"/>
              </a:rPr>
              <a:t>плодовистость</a:t>
            </a:r>
            <a:r>
              <a:rPr lang="ru-RU" dirty="0" smtClean="0">
                <a:latin typeface="Monotype Corsiva" pitchFamily="66" charset="0"/>
              </a:rPr>
              <a:t> резко понижена, как у </a:t>
            </a:r>
            <a:r>
              <a:rPr lang="ru-RU" dirty="0" err="1" smtClean="0">
                <a:latin typeface="Monotype Corsiva" pitchFamily="66" charset="0"/>
              </a:rPr>
              <a:t>коровобизонов</a:t>
            </a:r>
            <a:r>
              <a:rPr lang="ru-RU" dirty="0" smtClean="0">
                <a:latin typeface="Monotype Corsiva" pitchFamily="66" charset="0"/>
              </a:rPr>
              <a:t>. Однако кроссбридинг, или метизация, в пределах одного вида дает вполне нормальных гибридов (метисов). Как правило, межлинейные скрещивания приводят к появлению потомков, значительно превосходящих родителей по признакам, связанным с выживанием и продуктивностью. Этот феномен называют гибридной силой, или гетерозисом. В результате признаки, обладающие низкой наследуемостью и поэтому слабо отзывающиеся на отбор, можно значительно улучшить путем межлинейных скрещиваний, так что кроссбридинг используется для получения результатов, которых трудно добиться в пределах чистых линий. Помимо гетерозиса ценность кроссбридинга - в возможности соединения признаков разных пород.</a:t>
            </a:r>
            <a:endParaRPr lang="ru-RU" dirty="0">
              <a:latin typeface="Monotype Corsiva" pitchFamily="66" charset="0"/>
            </a:endParaRPr>
          </a:p>
        </p:txBody>
      </p:sp>
      <p:pic>
        <p:nvPicPr>
          <p:cNvPr id="3" name="Рисунок 2" descr="zebra-1.jpeg"/>
          <p:cNvPicPr>
            <a:picLocks noChangeAspect="1"/>
          </p:cNvPicPr>
          <p:nvPr/>
        </p:nvPicPr>
        <p:blipFill>
          <a:blip r:embed="rId2" cstate="print"/>
          <a:stretch>
            <a:fillRect/>
          </a:stretch>
        </p:blipFill>
        <p:spPr>
          <a:xfrm>
            <a:off x="5724128" y="1124744"/>
            <a:ext cx="2413068" cy="1872208"/>
          </a:xfrm>
          <a:prstGeom prst="rect">
            <a:avLst/>
          </a:prstGeom>
          <a:ln>
            <a:noFill/>
          </a:ln>
          <a:effectLst>
            <a:outerShdw blurRad="292100" dist="139700" dir="2700000" algn="tl" rotWithShape="0">
              <a:srgbClr val="333333">
                <a:alpha val="65000"/>
              </a:srgbClr>
            </a:outerShdw>
          </a:effectLst>
        </p:spPr>
      </p:pic>
      <p:pic>
        <p:nvPicPr>
          <p:cNvPr id="4" name="Рисунок 3" descr="85334_tribune_horses.jpg"/>
          <p:cNvPicPr>
            <a:picLocks noChangeAspect="1"/>
          </p:cNvPicPr>
          <p:nvPr/>
        </p:nvPicPr>
        <p:blipFill>
          <a:blip r:embed="rId3" cstate="print"/>
          <a:stretch>
            <a:fillRect/>
          </a:stretch>
        </p:blipFill>
        <p:spPr>
          <a:xfrm>
            <a:off x="5652119" y="3717032"/>
            <a:ext cx="3248049" cy="2230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0"/>
            <a:ext cx="8604448" cy="3785652"/>
          </a:xfrm>
          <a:prstGeom prst="rect">
            <a:avLst/>
          </a:prstGeom>
        </p:spPr>
        <p:txBody>
          <a:bodyPr wrap="square">
            <a:spAutoFit/>
          </a:bodyPr>
          <a:lstStyle/>
          <a:p>
            <a:r>
              <a:rPr lang="ru-RU" sz="2000" dirty="0" smtClean="0">
                <a:latin typeface="Monotype Corsiva" pitchFamily="66" charset="0"/>
              </a:rPr>
              <a:t>Например, </a:t>
            </a:r>
            <a:r>
              <a:rPr lang="ru-RU" sz="2000" dirty="0" err="1" smtClean="0">
                <a:latin typeface="Monotype Corsiva" pitchFamily="66" charset="0"/>
              </a:rPr>
              <a:t>браманская</a:t>
            </a:r>
            <a:r>
              <a:rPr lang="ru-RU" sz="2000" dirty="0" smtClean="0">
                <a:latin typeface="Monotype Corsiva" pitchFamily="66" charset="0"/>
              </a:rPr>
              <a:t> порода крупного рогатого скота (зебу) из Индии, в отличие от английских пород, очень устойчива к жаре и укусам насекомых. Браманов скрещивали с английским герефордским, шортгорнским и абердин-ангусским скотом, обладающим более высокими, чем у зебу, мясными качествами. В результате получены гибриды, которые устойчивее к жаре и насекомым, чем английские породы, и дают лучшие туши, чем чистопородные браманы. У растений тоже удается соединить полезные признаки, скрещивая, например, два сорта зерновых культур, один из которых устойчив к головне, а другой - к ржавчине. Путем таких скрещиваний (</a:t>
            </a:r>
            <a:r>
              <a:rPr lang="ru-RU" sz="2000" dirty="0" err="1" smtClean="0">
                <a:latin typeface="Monotype Corsiva" pitchFamily="66" charset="0"/>
              </a:rPr>
              <a:t>интербридинга</a:t>
            </a:r>
            <a:r>
              <a:rPr lang="ru-RU" sz="2000" dirty="0" smtClean="0">
                <a:latin typeface="Monotype Corsiva" pitchFamily="66" charset="0"/>
              </a:rPr>
              <a:t>) и отбора на протяжении нескольких поколений можно получить новый улучшенный сорт, способный самовоспроизводиться, т.е. уже не гибрид, а самостоятельный таксон гибридного происхождения. В отличие от гибридов, для появления которых необходимо сохранять обе родительские линии, он будет размножаться путем инбридинга.</a:t>
            </a:r>
            <a:endParaRPr lang="ru-RU" sz="2000" dirty="0">
              <a:latin typeface="Monotype Corsiva" pitchFamily="66" charset="0"/>
            </a:endParaRPr>
          </a:p>
        </p:txBody>
      </p:sp>
      <p:pic>
        <p:nvPicPr>
          <p:cNvPr id="3" name="Рисунок 2" descr="3c36519917d7.jpg"/>
          <p:cNvPicPr>
            <a:picLocks noChangeAspect="1"/>
          </p:cNvPicPr>
          <p:nvPr/>
        </p:nvPicPr>
        <p:blipFill>
          <a:blip r:embed="rId2" cstate="print"/>
          <a:stretch>
            <a:fillRect/>
          </a:stretch>
        </p:blipFill>
        <p:spPr>
          <a:xfrm>
            <a:off x="4572000" y="3717032"/>
            <a:ext cx="3960440" cy="2886538"/>
          </a:xfrm>
          <a:prstGeom prst="rect">
            <a:avLst/>
          </a:prstGeom>
          <a:ln>
            <a:noFill/>
          </a:ln>
          <a:effectLst>
            <a:outerShdw blurRad="292100" dist="139700" dir="2700000" algn="tl" rotWithShape="0">
              <a:srgbClr val="333333">
                <a:alpha val="65000"/>
              </a:srgbClr>
            </a:outerShdw>
          </a:effectLst>
        </p:spPr>
      </p:pic>
      <p:pic>
        <p:nvPicPr>
          <p:cNvPr id="4" name="Рисунок 3" descr="Zebu_2.jpg"/>
          <p:cNvPicPr>
            <a:picLocks noChangeAspect="1"/>
          </p:cNvPicPr>
          <p:nvPr/>
        </p:nvPicPr>
        <p:blipFill>
          <a:blip r:embed="rId3" cstate="print"/>
          <a:stretch>
            <a:fillRect/>
          </a:stretch>
        </p:blipFill>
        <p:spPr>
          <a:xfrm>
            <a:off x="323528" y="3933056"/>
            <a:ext cx="3657600" cy="2743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4320480" cy="5324535"/>
          </a:xfrm>
          <a:prstGeom prst="rect">
            <a:avLst/>
          </a:prstGeom>
        </p:spPr>
        <p:txBody>
          <a:bodyPr wrap="square">
            <a:spAutoFit/>
          </a:bodyPr>
          <a:lstStyle/>
          <a:p>
            <a:r>
              <a:rPr lang="ru-RU" sz="2000" b="1" dirty="0" smtClean="0">
                <a:latin typeface="Monotype Corsiva" pitchFamily="66" charset="0"/>
              </a:rPr>
              <a:t>Другие методы.</a:t>
            </a:r>
            <a:r>
              <a:rPr lang="ru-RU" sz="2000" dirty="0" smtClean="0">
                <a:latin typeface="Monotype Corsiva" pitchFamily="66" charset="0"/>
              </a:rPr>
              <a:t> Время от времени в популяциях растений или животных случайным образом возникают отдельные особи с новыми для таксона признаками, которые называют мутациями. Так, в результате мутаций возникли сорта пшеницы, устойчивые к желтой ржавчине. Иногда мутация затрагивает целиком только один побег, и тогда ее называют почковой, или спортом. В результате подобной мутации появился, например, бессемянный калифорнийский апельсин </a:t>
            </a:r>
            <a:r>
              <a:rPr lang="ru-RU" sz="2000" dirty="0" err="1" smtClean="0">
                <a:latin typeface="Monotype Corsiva" pitchFamily="66" charset="0"/>
              </a:rPr>
              <a:t>Навель</a:t>
            </a:r>
            <a:r>
              <a:rPr lang="ru-RU" sz="2000" dirty="0" smtClean="0">
                <a:latin typeface="Monotype Corsiva" pitchFamily="66" charset="0"/>
              </a:rPr>
              <a:t>. Ему, как и многим другим растениям, семена для размножения не обязательны: достаточно вегетативных способов, в частности черенкования или прививок. </a:t>
            </a:r>
            <a:endParaRPr lang="ru-RU" sz="2000" dirty="0">
              <a:latin typeface="Monotype Corsiva" pitchFamily="66" charset="0"/>
            </a:endParaRPr>
          </a:p>
        </p:txBody>
      </p:sp>
      <p:pic>
        <p:nvPicPr>
          <p:cNvPr id="3" name="Рисунок 2" descr="navels_sm.jpg"/>
          <p:cNvPicPr>
            <a:picLocks noChangeAspect="1"/>
          </p:cNvPicPr>
          <p:nvPr/>
        </p:nvPicPr>
        <p:blipFill>
          <a:blip r:embed="rId2" cstate="print"/>
          <a:stretch>
            <a:fillRect/>
          </a:stretch>
        </p:blipFill>
        <p:spPr>
          <a:xfrm>
            <a:off x="4716016" y="2276872"/>
            <a:ext cx="3931920" cy="27660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0"/>
            <a:ext cx="5328592" cy="6986528"/>
          </a:xfrm>
          <a:prstGeom prst="rect">
            <a:avLst/>
          </a:prstGeom>
        </p:spPr>
        <p:txBody>
          <a:bodyPr wrap="square">
            <a:spAutoFit/>
          </a:bodyPr>
          <a:lstStyle/>
          <a:p>
            <a:r>
              <a:rPr lang="ru-RU" sz="1600" b="1" dirty="0" smtClean="0">
                <a:latin typeface="Monotype Corsiva" pitchFamily="66" charset="0"/>
              </a:rPr>
              <a:t>Генная инженерия.</a:t>
            </a:r>
            <a:r>
              <a:rPr lang="ru-RU" sz="1600" dirty="0" smtClean="0">
                <a:latin typeface="Monotype Corsiva" pitchFamily="66" charset="0"/>
              </a:rPr>
              <a:t> Целенаправленное манипулирование генами на молекулярном уровне называется генной инженерией. Это весьма перспективный путь улучшения самых разнообразных организмов. Генная инженерия открывает широкие возможности повышения изменчивости, которую затем можно использовать в селекции. В 1980-е годы были созданы лабораторные методы, позволяющие переносить отдельные гены из одного организма в другой, обычно неродственный (относящийся к другому виду и т.д.). В результате такого переноса, называемого трансформацией, получается </a:t>
            </a:r>
            <a:r>
              <a:rPr lang="ru-RU" sz="1600" dirty="0" err="1" smtClean="0">
                <a:latin typeface="Monotype Corsiva" pitchFamily="66" charset="0"/>
              </a:rPr>
              <a:t>трансгенное</a:t>
            </a:r>
            <a:r>
              <a:rPr lang="ru-RU" sz="1600" dirty="0" smtClean="0">
                <a:latin typeface="Monotype Corsiva" pitchFamily="66" charset="0"/>
              </a:rPr>
              <a:t> растение или животное с "чужим" геном, который в дальнейшем будет передаваться потомкам. Уже существуют улучшенные сорта кукурузы, риса, сои, хлопчатника, сахарной свеклы, масличного рапса и люцерны, выведенные из </a:t>
            </a:r>
            <a:r>
              <a:rPr lang="ru-RU" sz="1600" dirty="0" err="1" smtClean="0">
                <a:latin typeface="Monotype Corsiva" pitchFamily="66" charset="0"/>
              </a:rPr>
              <a:t>трансгенных</a:t>
            </a:r>
            <a:r>
              <a:rPr lang="ru-RU" sz="1600" dirty="0" smtClean="0">
                <a:latin typeface="Monotype Corsiva" pitchFamily="66" charset="0"/>
              </a:rPr>
              <a:t> растений. Среди признаков, переданных методом трансформации, - устойчивость к гербицидам (позволяющая уничтожать и без вреда для сельскохозяйственной культуры), к насекомым-вредителям, к болезням, повышенная питательная ценность и особенности размножения, способствующие созданию гибридных сортов. В числе долгосрочных целей - повышение эффективности фотосинтеза, устойчивости к экстремальным условиям среды (жаре, холоду, засухе и т.п.), общей продуктивности и усиления реакции на внесение удобрений. Разрабатываются программы выведения </a:t>
            </a:r>
            <a:r>
              <a:rPr lang="ru-RU" sz="1600" dirty="0" err="1" smtClean="0">
                <a:latin typeface="Monotype Corsiva" pitchFamily="66" charset="0"/>
              </a:rPr>
              <a:t>трансгенных</a:t>
            </a:r>
            <a:r>
              <a:rPr lang="ru-RU" sz="1600" dirty="0" smtClean="0">
                <a:latin typeface="Monotype Corsiva" pitchFamily="66" charset="0"/>
              </a:rPr>
              <a:t> животных, более эффективно превращающих корма в молоко, шерсть, яйца, мясо и другие ценные продукты, дающих продукцию повышенного качества и устойчивых к болезням и средовым стрессам.</a:t>
            </a:r>
            <a:endParaRPr lang="ru-RU" sz="1600" dirty="0">
              <a:latin typeface="Monotype Corsiva" pitchFamily="66" charset="0"/>
            </a:endParaRPr>
          </a:p>
        </p:txBody>
      </p:sp>
      <p:pic>
        <p:nvPicPr>
          <p:cNvPr id="3" name="Рисунок 2" descr="sait2.jpg"/>
          <p:cNvPicPr>
            <a:picLocks noChangeAspect="1"/>
          </p:cNvPicPr>
          <p:nvPr/>
        </p:nvPicPr>
        <p:blipFill>
          <a:blip r:embed="rId2" cstate="print"/>
          <a:stretch>
            <a:fillRect/>
          </a:stretch>
        </p:blipFill>
        <p:spPr>
          <a:xfrm>
            <a:off x="5580112" y="2924944"/>
            <a:ext cx="3356992" cy="364502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424936" cy="3970318"/>
          </a:xfrm>
          <a:prstGeom prst="rect">
            <a:avLst/>
          </a:prstGeom>
        </p:spPr>
        <p:txBody>
          <a:bodyPr wrap="square">
            <a:spAutoFit/>
          </a:bodyPr>
          <a:lstStyle/>
          <a:p>
            <a:r>
              <a:rPr lang="ru-RU" b="1" dirty="0" smtClean="0">
                <a:latin typeface="Monotype Corsiva" pitchFamily="66" charset="0"/>
              </a:rPr>
              <a:t>Немного истории.</a:t>
            </a:r>
            <a:r>
              <a:rPr lang="ru-RU" dirty="0" smtClean="0">
                <a:latin typeface="Monotype Corsiva" pitchFamily="66" charset="0"/>
              </a:rPr>
              <a:t> Хотя доисторический человек и не имел никакого представления о законах наследственности, он, несомненно, контролировал размножение первых домашних животных и сельскохозяйственных растений, осуществляя отбор по фенотипу. По мере развития международной торговли расширялись знания о чужеземных видах, сортах и породах, которые стали проникать в новые для них географические области и там скрещиваться с местными формами, давая гибриды, также подвергавшиеся искусственному отбору. В 1760-е годы английский агроном </a:t>
            </a:r>
            <a:r>
              <a:rPr lang="ru-RU" dirty="0" err="1" smtClean="0">
                <a:latin typeface="Monotype Corsiva" pitchFamily="66" charset="0"/>
              </a:rPr>
              <a:t>Р.Бейкуэлл</a:t>
            </a:r>
            <a:r>
              <a:rPr lang="ru-RU" dirty="0" smtClean="0">
                <a:latin typeface="Monotype Corsiva" pitchFamily="66" charset="0"/>
              </a:rPr>
              <a:t> сформулировал два правила селекции крупного рогатого скота: "Скрещивай лучшего с лучшей" и "Подобное рождает подобное". Трудам этого специалиста Англия во многом обязана своим лидирующим положением в племенном животноводстве. В 1865 и 1869 Г.Мендель опубликовал две работы, описывающие результаты его экспериментов с растениями. В то время они не привлекли к себе внимания ученых, однако в 1900 описанные им закономерности были "</a:t>
            </a:r>
            <a:r>
              <a:rPr lang="ru-RU" dirty="0" err="1" smtClean="0">
                <a:latin typeface="Monotype Corsiva" pitchFamily="66" charset="0"/>
              </a:rPr>
              <a:t>переоткрыты</a:t>
            </a:r>
            <a:r>
              <a:rPr lang="ru-RU" dirty="0" smtClean="0">
                <a:latin typeface="Monotype Corsiva" pitchFamily="66" charset="0"/>
              </a:rPr>
              <a:t>" и легли в основу генетики. Эта наука, достигшая на сегодняшний день огромных успехов, служит теоретической базой разработки высокоэффективных программ улучшения сортов и пород растений и животных.</a:t>
            </a:r>
            <a:endParaRPr lang="ru-RU" dirty="0">
              <a:latin typeface="Monotype Corsiva" pitchFamily="66" charset="0"/>
            </a:endParaRPr>
          </a:p>
        </p:txBody>
      </p:sp>
      <p:pic>
        <p:nvPicPr>
          <p:cNvPr id="3" name="Рисунок 2" descr="1x640.jpg"/>
          <p:cNvPicPr>
            <a:picLocks noChangeAspect="1"/>
          </p:cNvPicPr>
          <p:nvPr/>
        </p:nvPicPr>
        <p:blipFill>
          <a:blip r:embed="rId2" cstate="print"/>
          <a:stretch>
            <a:fillRect/>
          </a:stretch>
        </p:blipFill>
        <p:spPr>
          <a:xfrm>
            <a:off x="395536" y="4077072"/>
            <a:ext cx="2854072" cy="21405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descr="PH02686.jpg"/>
          <p:cNvPicPr>
            <a:picLocks noChangeAspect="1"/>
          </p:cNvPicPr>
          <p:nvPr/>
        </p:nvPicPr>
        <p:blipFill>
          <a:blip r:embed="rId3" cstate="print"/>
          <a:stretch>
            <a:fillRect/>
          </a:stretch>
        </p:blipFill>
        <p:spPr>
          <a:xfrm>
            <a:off x="4932040" y="4141552"/>
            <a:ext cx="3024336" cy="21639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548680"/>
            <a:ext cx="7467600" cy="4525963"/>
          </a:xfrm>
        </p:spPr>
        <p:txBody>
          <a:bodyPr/>
          <a:lstStyle/>
          <a:p>
            <a:pPr>
              <a:buNone/>
            </a:pPr>
            <a:r>
              <a:rPr lang="ru-RU" dirty="0" smtClean="0">
                <a:latin typeface="Monotype Corsiva" pitchFamily="66" charset="0"/>
              </a:rPr>
              <a:t>    </a:t>
            </a:r>
            <a:r>
              <a:rPr lang="ru-RU" dirty="0" smtClean="0">
                <a:solidFill>
                  <a:srgbClr val="FF0000"/>
                </a:solidFill>
                <a:latin typeface="Monotype Corsiva" pitchFamily="66" charset="0"/>
              </a:rPr>
              <a:t>СЕЛЕКЦИЯ - </a:t>
            </a:r>
            <a:r>
              <a:rPr lang="ru-RU" dirty="0" smtClean="0">
                <a:latin typeface="Monotype Corsiva" pitchFamily="66" charset="0"/>
              </a:rPr>
              <a:t/>
            </a:r>
            <a:br>
              <a:rPr lang="ru-RU" dirty="0" smtClean="0">
                <a:latin typeface="Monotype Corsiva" pitchFamily="66" charset="0"/>
              </a:rPr>
            </a:br>
            <a:r>
              <a:rPr lang="ru-RU" dirty="0" smtClean="0">
                <a:latin typeface="Monotype Corsiva" pitchFamily="66" charset="0"/>
              </a:rPr>
              <a:t>скрещивание и размножение растений и животных под контролем человека, обычно с целью улучшения сорта или породы. Улучшение может касаться как внешнего облика, так и различных аспектов продуктивности или возможности использования </a:t>
            </a:r>
            <a:r>
              <a:rPr lang="ru-RU" dirty="0" smtClean="0">
                <a:latin typeface="Monotype Corsiva" pitchFamily="66" charset="0"/>
              </a:rPr>
              <a:t>организма.</a:t>
            </a:r>
            <a:endParaRPr lang="ru-RU" dirty="0">
              <a:latin typeface="Monotype Corsiva" pitchFamily="66" charset="0"/>
            </a:endParaRPr>
          </a:p>
        </p:txBody>
      </p:sp>
      <p:pic>
        <p:nvPicPr>
          <p:cNvPr id="4" name="Рисунок 3" descr="8820.jpg"/>
          <p:cNvPicPr>
            <a:picLocks noChangeAspect="1"/>
          </p:cNvPicPr>
          <p:nvPr/>
        </p:nvPicPr>
        <p:blipFill>
          <a:blip r:embed="rId2" cstate="print"/>
          <a:srcRect b="12447"/>
          <a:stretch>
            <a:fillRect/>
          </a:stretch>
        </p:blipFill>
        <p:spPr>
          <a:xfrm>
            <a:off x="5076056" y="4005064"/>
            <a:ext cx="3563888" cy="2340226"/>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58847"/>
            <a:ext cx="4104456" cy="5909310"/>
          </a:xfrm>
          <a:prstGeom prst="rect">
            <a:avLst/>
          </a:prstGeom>
        </p:spPr>
        <p:txBody>
          <a:bodyPr wrap="square">
            <a:spAutoFit/>
          </a:bodyPr>
          <a:lstStyle/>
          <a:p>
            <a:r>
              <a:rPr lang="ru-RU" dirty="0" smtClean="0">
                <a:solidFill>
                  <a:srgbClr val="FF0000"/>
                </a:solidFill>
                <a:latin typeface="Monotype Corsiva" pitchFamily="66" charset="0"/>
              </a:rPr>
              <a:t>Химеры в биологии </a:t>
            </a:r>
            <a:r>
              <a:rPr lang="ru-RU" dirty="0" smtClean="0">
                <a:latin typeface="Monotype Corsiva" pitchFamily="66" charset="0"/>
              </a:rPr>
              <a:t>— животные или растительные организмы, состоящие из генетически разнородных тканей. Часто </a:t>
            </a:r>
            <a:r>
              <a:rPr lang="ru-RU" dirty="0" err="1" smtClean="0">
                <a:latin typeface="Monotype Corsiva" pitchFamily="66" charset="0"/>
              </a:rPr>
              <a:t>химерически</a:t>
            </a:r>
            <a:r>
              <a:rPr lang="ru-RU" dirty="0" smtClean="0">
                <a:latin typeface="Monotype Corsiva" pitchFamily="66" charset="0"/>
              </a:rPr>
              <a:t> построенными являются не целые организмы, а лишь их отдельные органы или </a:t>
            </a:r>
            <a:r>
              <a:rPr lang="ru-RU" dirty="0" smtClean="0">
                <a:latin typeface="Monotype Corsiva" pitchFamily="66" charset="0"/>
              </a:rPr>
              <a:t>части.</a:t>
            </a:r>
            <a:endParaRPr lang="ru-RU" dirty="0" smtClean="0">
              <a:latin typeface="Monotype Corsiva" pitchFamily="66" charset="0"/>
            </a:endParaRPr>
          </a:p>
          <a:p>
            <a:r>
              <a:rPr lang="ru-RU" dirty="0" smtClean="0">
                <a:latin typeface="Monotype Corsiva" pitchFamily="66" charset="0"/>
              </a:rPr>
              <a:t>В 1907 году термин впервые применил немецкий ботаник Г. </a:t>
            </a:r>
            <a:r>
              <a:rPr lang="ru-RU" dirty="0" err="1" smtClean="0">
                <a:latin typeface="Monotype Corsiva" pitchFamily="66" charset="0"/>
              </a:rPr>
              <a:t>Винклер</a:t>
            </a:r>
            <a:r>
              <a:rPr lang="ru-RU" dirty="0" smtClean="0">
                <a:latin typeface="Monotype Corsiva" pitchFamily="66" charset="0"/>
              </a:rPr>
              <a:t> для форм растений, которые были получены в результате сращивания паслёна и </a:t>
            </a:r>
            <a:r>
              <a:rPr lang="ru-RU" dirty="0" smtClean="0">
                <a:latin typeface="Monotype Corsiva" pitchFamily="66" charset="0"/>
              </a:rPr>
              <a:t>томата.</a:t>
            </a:r>
            <a:endParaRPr lang="ru-RU" dirty="0" smtClean="0">
              <a:latin typeface="Monotype Corsiva" pitchFamily="66" charset="0"/>
            </a:endParaRPr>
          </a:p>
          <a:p>
            <a:r>
              <a:rPr lang="ru-RU" dirty="0" smtClean="0">
                <a:latin typeface="Monotype Corsiva" pitchFamily="66" charset="0"/>
              </a:rPr>
              <a:t>В 1909 году Э. </a:t>
            </a:r>
            <a:r>
              <a:rPr lang="ru-RU" dirty="0" err="1" smtClean="0">
                <a:latin typeface="Monotype Corsiva" pitchFamily="66" charset="0"/>
              </a:rPr>
              <a:t>Баур</a:t>
            </a:r>
            <a:r>
              <a:rPr lang="ru-RU" dirty="0" smtClean="0">
                <a:latin typeface="Monotype Corsiva" pitchFamily="66" charset="0"/>
              </a:rPr>
              <a:t>, изучая пеларгонию пестролистную, выяснил природу данного </a:t>
            </a:r>
            <a:r>
              <a:rPr lang="ru-RU" dirty="0" smtClean="0">
                <a:latin typeface="Monotype Corsiva" pitchFamily="66" charset="0"/>
              </a:rPr>
              <a:t>явления.</a:t>
            </a:r>
            <a:endParaRPr lang="ru-RU" dirty="0" smtClean="0">
              <a:latin typeface="Monotype Corsiva" pitchFamily="66" charset="0"/>
            </a:endParaRPr>
          </a:p>
          <a:p>
            <a:r>
              <a:rPr lang="ru-RU" dirty="0" smtClean="0">
                <a:latin typeface="Monotype Corsiva" pitchFamily="66" charset="0"/>
              </a:rPr>
              <a:t>Естественные химеры впервые описаны М. С. </a:t>
            </a:r>
            <a:r>
              <a:rPr lang="ru-RU" dirty="0" err="1" smtClean="0">
                <a:latin typeface="Monotype Corsiva" pitchFamily="66" charset="0"/>
              </a:rPr>
              <a:t>Навашиным</a:t>
            </a:r>
            <a:r>
              <a:rPr lang="ru-RU" dirty="0" smtClean="0">
                <a:latin typeface="Monotype Corsiva" pitchFamily="66" charset="0"/>
              </a:rPr>
              <a:t>. В частности, им были обнаружены химеры </a:t>
            </a:r>
            <a:r>
              <a:rPr lang="ru-RU" dirty="0" err="1" smtClean="0">
                <a:latin typeface="Monotype Corsiva" pitchFamily="66" charset="0"/>
              </a:rPr>
              <a:t>Crepis</a:t>
            </a:r>
            <a:r>
              <a:rPr lang="ru-RU" dirty="0" smtClean="0">
                <a:latin typeface="Monotype Corsiva" pitchFamily="66" charset="0"/>
              </a:rPr>
              <a:t> </a:t>
            </a:r>
            <a:r>
              <a:rPr lang="ru-RU" dirty="0" err="1" smtClean="0">
                <a:latin typeface="Monotype Corsiva" pitchFamily="66" charset="0"/>
              </a:rPr>
              <a:t>dioscoridis</a:t>
            </a:r>
            <a:r>
              <a:rPr lang="ru-RU" dirty="0" smtClean="0">
                <a:latin typeface="Monotype Corsiva" pitchFamily="66" charset="0"/>
              </a:rPr>
              <a:t> L. и </a:t>
            </a:r>
            <a:r>
              <a:rPr lang="ru-RU" dirty="0" err="1" smtClean="0">
                <a:latin typeface="Monotype Corsiva" pitchFamily="66" charset="0"/>
              </a:rPr>
              <a:t>Crepis</a:t>
            </a:r>
            <a:r>
              <a:rPr lang="ru-RU" dirty="0" smtClean="0">
                <a:latin typeface="Monotype Corsiva" pitchFamily="66" charset="0"/>
              </a:rPr>
              <a:t> </a:t>
            </a:r>
            <a:r>
              <a:rPr lang="ru-RU" dirty="0" err="1" smtClean="0">
                <a:latin typeface="Monotype Corsiva" pitchFamily="66" charset="0"/>
              </a:rPr>
              <a:t>tectorum</a:t>
            </a:r>
            <a:r>
              <a:rPr lang="ru-RU" dirty="0" smtClean="0">
                <a:latin typeface="Monotype Corsiva" pitchFamily="66" charset="0"/>
              </a:rPr>
              <a:t> L</a:t>
            </a:r>
            <a:r>
              <a:rPr lang="ru-RU" dirty="0" smtClean="0">
                <a:latin typeface="Monotype Corsiva" pitchFamily="66" charset="0"/>
              </a:rPr>
              <a:t>. </a:t>
            </a:r>
            <a:r>
              <a:rPr lang="ru-RU" dirty="0" smtClean="0">
                <a:latin typeface="Monotype Corsiva" pitchFamily="66" charset="0"/>
              </a:rPr>
              <a:t> Естественные </a:t>
            </a:r>
            <a:r>
              <a:rPr lang="ru-RU" dirty="0" err="1" smtClean="0">
                <a:latin typeface="Monotype Corsiva" pitchFamily="66" charset="0"/>
              </a:rPr>
              <a:t>гаплохламидные</a:t>
            </a:r>
            <a:r>
              <a:rPr lang="ru-RU" dirty="0" smtClean="0">
                <a:latin typeface="Monotype Corsiva" pitchFamily="66" charset="0"/>
              </a:rPr>
              <a:t> </a:t>
            </a:r>
            <a:r>
              <a:rPr lang="ru-RU" dirty="0" err="1" smtClean="0">
                <a:latin typeface="Monotype Corsiva" pitchFamily="66" charset="0"/>
              </a:rPr>
              <a:t>периклинальные</a:t>
            </a:r>
            <a:r>
              <a:rPr lang="ru-RU" dirty="0" smtClean="0">
                <a:latin typeface="Monotype Corsiva" pitchFamily="66" charset="0"/>
              </a:rPr>
              <a:t> химеры впервые описаны Л. П. </a:t>
            </a:r>
            <a:r>
              <a:rPr lang="ru-RU" dirty="0" err="1" smtClean="0">
                <a:latin typeface="Monotype Corsiva" pitchFamily="66" charset="0"/>
              </a:rPr>
              <a:t>Бреславец</a:t>
            </a:r>
            <a:r>
              <a:rPr lang="ru-RU" dirty="0" smtClean="0">
                <a:latin typeface="Monotype Corsiva" pitchFamily="66" charset="0"/>
              </a:rPr>
              <a:t> на примере отдельных географических рас </a:t>
            </a:r>
            <a:r>
              <a:rPr lang="ru-RU" dirty="0" smtClean="0">
                <a:latin typeface="Monotype Corsiva" pitchFamily="66" charset="0"/>
              </a:rPr>
              <a:t>конопли</a:t>
            </a:r>
            <a:endParaRPr lang="ru-RU" dirty="0">
              <a:latin typeface="Monotype Corsiva" pitchFamily="66" charset="0"/>
            </a:endParaRPr>
          </a:p>
        </p:txBody>
      </p:sp>
      <p:pic>
        <p:nvPicPr>
          <p:cNvPr id="3" name="Рисунок 2" descr="800px-Ficus.Benjamina.Chimera (1).jpg"/>
          <p:cNvPicPr>
            <a:picLocks noChangeAspect="1"/>
          </p:cNvPicPr>
          <p:nvPr/>
        </p:nvPicPr>
        <p:blipFill>
          <a:blip r:embed="rId2" cstate="print"/>
          <a:stretch>
            <a:fillRect/>
          </a:stretch>
        </p:blipFill>
        <p:spPr>
          <a:xfrm>
            <a:off x="4499992" y="1340768"/>
            <a:ext cx="4259965" cy="3194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88640"/>
            <a:ext cx="6318448" cy="2308324"/>
          </a:xfrm>
          <a:prstGeom prst="rect">
            <a:avLst/>
          </a:prstGeom>
        </p:spPr>
        <p:txBody>
          <a:bodyPr wrap="square">
            <a:spAutoFit/>
          </a:bodyPr>
          <a:lstStyle/>
          <a:p>
            <a:r>
              <a:rPr lang="ru-RU" sz="3600" dirty="0" err="1" smtClean="0">
                <a:solidFill>
                  <a:srgbClr val="FF0000"/>
                </a:solidFill>
                <a:latin typeface="Monotype Corsiva" pitchFamily="66" charset="0"/>
              </a:rPr>
              <a:t>Трансге́нный</a:t>
            </a:r>
            <a:r>
              <a:rPr lang="ru-RU" sz="3600" dirty="0" smtClean="0">
                <a:solidFill>
                  <a:srgbClr val="FF0000"/>
                </a:solidFill>
                <a:latin typeface="Monotype Corsiva" pitchFamily="66" charset="0"/>
              </a:rPr>
              <a:t> </a:t>
            </a:r>
            <a:r>
              <a:rPr lang="ru-RU" sz="3600" dirty="0" err="1" smtClean="0">
                <a:solidFill>
                  <a:srgbClr val="FF0000"/>
                </a:solidFill>
                <a:latin typeface="Monotype Corsiva" pitchFamily="66" charset="0"/>
              </a:rPr>
              <a:t>органи́зм</a:t>
            </a:r>
            <a:r>
              <a:rPr lang="ru-RU" sz="3600" dirty="0" smtClean="0">
                <a:latin typeface="Monotype Corsiva" pitchFamily="66" charset="0"/>
              </a:rPr>
              <a:t> — живой организм, в геном которого искусственно введен ген другого организма.</a:t>
            </a:r>
            <a:endParaRPr lang="ru-RU" sz="3600" dirty="0">
              <a:latin typeface="Monotype Corsiva" pitchFamily="66" charset="0"/>
            </a:endParaRPr>
          </a:p>
        </p:txBody>
      </p:sp>
      <p:pic>
        <p:nvPicPr>
          <p:cNvPr id="3" name="Рисунок 2" descr="24.jpg"/>
          <p:cNvPicPr>
            <a:picLocks noChangeAspect="1"/>
          </p:cNvPicPr>
          <p:nvPr/>
        </p:nvPicPr>
        <p:blipFill>
          <a:blip r:embed="rId2" cstate="print"/>
          <a:stretch>
            <a:fillRect/>
          </a:stretch>
        </p:blipFill>
        <p:spPr>
          <a:xfrm>
            <a:off x="2843808" y="2492896"/>
            <a:ext cx="4438248" cy="407764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6672"/>
            <a:ext cx="7344816" cy="3139321"/>
          </a:xfrm>
          <a:prstGeom prst="rect">
            <a:avLst/>
          </a:prstGeom>
        </p:spPr>
        <p:txBody>
          <a:bodyPr wrap="square">
            <a:spAutoFit/>
          </a:bodyPr>
          <a:lstStyle/>
          <a:p>
            <a:r>
              <a:rPr lang="ru-RU" dirty="0" smtClean="0">
                <a:latin typeface="Monotype Corsiva" pitchFamily="66" charset="0"/>
              </a:rPr>
              <a:t>Ген вводится в геном хозяина в форме так называемой «генетической конструкции» — последовательности ДНК, несущей участок, кодирующий белок, и регуляторные элементы (промотор, энхансер и пр.), а также в некоторых случаях элементы, обеспечивающие специфическое встраивание в геном (например, т. н. «липкие концы»). Генетическая конструкция может нести несколько генов, часто она представляет собой бактериальную плазмиду или ее фрагмент.</a:t>
            </a:r>
          </a:p>
          <a:p>
            <a:r>
              <a:rPr lang="ru-RU" dirty="0" smtClean="0">
                <a:latin typeface="Monotype Corsiva" pitchFamily="66" charset="0"/>
              </a:rPr>
              <a:t>Целью создания </a:t>
            </a:r>
            <a:r>
              <a:rPr lang="ru-RU" dirty="0" err="1" smtClean="0">
                <a:latin typeface="Monotype Corsiva" pitchFamily="66" charset="0"/>
              </a:rPr>
              <a:t>трансгенных</a:t>
            </a:r>
            <a:r>
              <a:rPr lang="ru-RU" dirty="0" smtClean="0">
                <a:latin typeface="Monotype Corsiva" pitchFamily="66" charset="0"/>
              </a:rPr>
              <a:t> организмов является получение организма с новыми свойствами. Клетки </a:t>
            </a:r>
            <a:r>
              <a:rPr lang="ru-RU" dirty="0" err="1" smtClean="0">
                <a:latin typeface="Monotype Corsiva" pitchFamily="66" charset="0"/>
              </a:rPr>
              <a:t>трансгенного</a:t>
            </a:r>
            <a:r>
              <a:rPr lang="ru-RU" dirty="0" smtClean="0">
                <a:latin typeface="Monotype Corsiva" pitchFamily="66" charset="0"/>
              </a:rPr>
              <a:t> организма производят белок, ген которого был внедрен в геном. Новый белок могут производить все клетки организма (неспецифическая экспрессия нового гена), либо определенные клеточные типы (специфическая экспрессия нового гена).</a:t>
            </a:r>
            <a:endParaRPr lang="ru-RU" dirty="0">
              <a:latin typeface="Monotype Corsiva" pitchFamily="66" charset="0"/>
            </a:endParaRPr>
          </a:p>
        </p:txBody>
      </p:sp>
      <p:pic>
        <p:nvPicPr>
          <p:cNvPr id="3" name="Рисунок 2" descr="1249220246_3.jpg"/>
          <p:cNvPicPr>
            <a:picLocks noChangeAspect="1"/>
          </p:cNvPicPr>
          <p:nvPr/>
        </p:nvPicPr>
        <p:blipFill>
          <a:blip r:embed="rId2" cstate="print"/>
          <a:stretch>
            <a:fillRect/>
          </a:stretch>
        </p:blipFill>
        <p:spPr>
          <a:xfrm>
            <a:off x="611560" y="3717032"/>
            <a:ext cx="3240360" cy="2418579"/>
          </a:xfrm>
          <a:prstGeom prst="rect">
            <a:avLst/>
          </a:prstGeom>
          <a:ln>
            <a:noFill/>
          </a:ln>
          <a:effectLst>
            <a:outerShdw blurRad="292100" dist="139700" dir="2700000" algn="tl" rotWithShape="0">
              <a:srgbClr val="333333">
                <a:alpha val="65000"/>
              </a:srgbClr>
            </a:outerShdw>
          </a:effectLst>
        </p:spPr>
      </p:pic>
      <p:pic>
        <p:nvPicPr>
          <p:cNvPr id="4" name="Рисунок 3" descr="66961928_a37ef80bcad9.jpg"/>
          <p:cNvPicPr>
            <a:picLocks noChangeAspect="1"/>
          </p:cNvPicPr>
          <p:nvPr/>
        </p:nvPicPr>
        <p:blipFill>
          <a:blip r:embed="rId3" cstate="print"/>
          <a:stretch>
            <a:fillRect/>
          </a:stretch>
        </p:blipFill>
        <p:spPr>
          <a:xfrm>
            <a:off x="5652120" y="3356992"/>
            <a:ext cx="2487166" cy="323533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5846"/>
            <a:ext cx="7920880" cy="2585323"/>
          </a:xfrm>
          <a:prstGeom prst="rect">
            <a:avLst/>
          </a:prstGeom>
        </p:spPr>
        <p:txBody>
          <a:bodyPr wrap="square">
            <a:spAutoFit/>
          </a:bodyPr>
          <a:lstStyle/>
          <a:p>
            <a:r>
              <a:rPr lang="ru-RU" dirty="0" smtClean="0">
                <a:latin typeface="Monotype Corsiva" pitchFamily="66" charset="0"/>
              </a:rPr>
              <a:t>Создание </a:t>
            </a:r>
            <a:r>
              <a:rPr lang="ru-RU" dirty="0" err="1" smtClean="0">
                <a:latin typeface="Monotype Corsiva" pitchFamily="66" charset="0"/>
              </a:rPr>
              <a:t>трансгенных</a:t>
            </a:r>
            <a:r>
              <a:rPr lang="ru-RU" dirty="0" smtClean="0">
                <a:latin typeface="Monotype Corsiva" pitchFamily="66" charset="0"/>
              </a:rPr>
              <a:t> организмов используют:</a:t>
            </a:r>
          </a:p>
          <a:p>
            <a:r>
              <a:rPr lang="ru-RU" dirty="0" smtClean="0">
                <a:latin typeface="Monotype Corsiva" pitchFamily="66" charset="0"/>
              </a:rPr>
              <a:t>в научном эксперименте для развития технологии создания </a:t>
            </a:r>
            <a:r>
              <a:rPr lang="ru-RU" dirty="0" err="1" smtClean="0">
                <a:latin typeface="Monotype Corsiva" pitchFamily="66" charset="0"/>
              </a:rPr>
              <a:t>трансгенных</a:t>
            </a:r>
            <a:r>
              <a:rPr lang="ru-RU" dirty="0" smtClean="0">
                <a:latin typeface="Monotype Corsiva" pitchFamily="66" charset="0"/>
              </a:rPr>
              <a:t> организмов, для изучения роли определенных генов и белков, для изучения многих биологических процессов; огромное значение в научном эксперименте получили трансгенные организмы с маркерными генами (продукты этих генов с легкостью определяются приборами, например зелёный флуоресцентный белок, визуализируют с помощью микроскопа, так легко можно определить происхождение клеток, их судьбу в организме и т. д.);</a:t>
            </a:r>
          </a:p>
          <a:p>
            <a:r>
              <a:rPr lang="ru-RU" dirty="0" smtClean="0">
                <a:latin typeface="Monotype Corsiva" pitchFamily="66" charset="0"/>
              </a:rPr>
              <a:t>в сельском хозяйстве для получения новых сортов растений и пород животных;</a:t>
            </a:r>
          </a:p>
          <a:p>
            <a:r>
              <a:rPr lang="ru-RU" dirty="0" smtClean="0">
                <a:latin typeface="Monotype Corsiva" pitchFamily="66" charset="0"/>
              </a:rPr>
              <a:t>в </a:t>
            </a:r>
            <a:r>
              <a:rPr lang="ru-RU" dirty="0" err="1" smtClean="0">
                <a:latin typeface="Monotype Corsiva" pitchFamily="66" charset="0"/>
              </a:rPr>
              <a:t>биотехнологическом</a:t>
            </a:r>
            <a:r>
              <a:rPr lang="ru-RU" dirty="0" smtClean="0">
                <a:latin typeface="Monotype Corsiva" pitchFamily="66" charset="0"/>
              </a:rPr>
              <a:t> производстве </a:t>
            </a:r>
            <a:r>
              <a:rPr lang="ru-RU" dirty="0" err="1" smtClean="0">
                <a:latin typeface="Monotype Corsiva" pitchFamily="66" charset="0"/>
              </a:rPr>
              <a:t>плазмид</a:t>
            </a:r>
            <a:r>
              <a:rPr lang="ru-RU" dirty="0" smtClean="0">
                <a:latin typeface="Monotype Corsiva" pitchFamily="66" charset="0"/>
              </a:rPr>
              <a:t> и белков.</a:t>
            </a:r>
            <a:endParaRPr lang="ru-RU" dirty="0">
              <a:latin typeface="Monotype Corsiva" pitchFamily="66" charset="0"/>
            </a:endParaRPr>
          </a:p>
        </p:txBody>
      </p:sp>
      <p:pic>
        <p:nvPicPr>
          <p:cNvPr id="3" name="Рисунок 2" descr="0002-001-Selektsija-kak-nauka.png"/>
          <p:cNvPicPr>
            <a:picLocks noChangeAspect="1"/>
          </p:cNvPicPr>
          <p:nvPr/>
        </p:nvPicPr>
        <p:blipFill>
          <a:blip r:embed="rId2" cstate="print"/>
          <a:stretch>
            <a:fillRect/>
          </a:stretch>
        </p:blipFill>
        <p:spPr>
          <a:xfrm>
            <a:off x="2843808" y="3284984"/>
            <a:ext cx="4191000" cy="32004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7776864" cy="2585323"/>
          </a:xfrm>
          <a:prstGeom prst="rect">
            <a:avLst/>
          </a:prstGeom>
        </p:spPr>
        <p:txBody>
          <a:bodyPr wrap="square">
            <a:spAutoFit/>
          </a:bodyPr>
          <a:lstStyle/>
          <a:p>
            <a:r>
              <a:rPr lang="ru-RU" dirty="0" smtClean="0">
                <a:latin typeface="Monotype Corsiva" pitchFamily="66" charset="0"/>
              </a:rPr>
              <a:t>В настоящее время получено большое количество штаммов </a:t>
            </a:r>
            <a:r>
              <a:rPr lang="ru-RU" dirty="0" err="1" smtClean="0">
                <a:latin typeface="Monotype Corsiva" pitchFamily="66" charset="0"/>
              </a:rPr>
              <a:t>трансгенных</a:t>
            </a:r>
            <a:r>
              <a:rPr lang="ru-RU" dirty="0" smtClean="0">
                <a:latin typeface="Monotype Corsiva" pitchFamily="66" charset="0"/>
              </a:rPr>
              <a:t> бактерий, линий </a:t>
            </a:r>
            <a:r>
              <a:rPr lang="ru-RU" dirty="0" err="1" smtClean="0">
                <a:latin typeface="Monotype Corsiva" pitchFamily="66" charset="0"/>
              </a:rPr>
              <a:t>трансгенных</a:t>
            </a:r>
            <a:r>
              <a:rPr lang="ru-RU" dirty="0" smtClean="0">
                <a:latin typeface="Monotype Corsiva" pitchFamily="66" charset="0"/>
              </a:rPr>
              <a:t> животных и растений. Близко по смыслу и значению к </a:t>
            </a:r>
            <a:r>
              <a:rPr lang="ru-RU" dirty="0" err="1" smtClean="0">
                <a:latin typeface="Monotype Corsiva" pitchFamily="66" charset="0"/>
              </a:rPr>
              <a:t>трансгенным</a:t>
            </a:r>
            <a:r>
              <a:rPr lang="ru-RU" dirty="0" smtClean="0">
                <a:latin typeface="Monotype Corsiva" pitchFamily="66" charset="0"/>
              </a:rPr>
              <a:t> организмам находятся трансгенные клеточные культуры. Ключевым этапом в технологии создания </a:t>
            </a:r>
            <a:r>
              <a:rPr lang="ru-RU" dirty="0" err="1" smtClean="0">
                <a:latin typeface="Monotype Corsiva" pitchFamily="66" charset="0"/>
              </a:rPr>
              <a:t>трансгенных</a:t>
            </a:r>
            <a:r>
              <a:rPr lang="ru-RU" dirty="0" smtClean="0">
                <a:latin typeface="Monotype Corsiva" pitchFamily="66" charset="0"/>
              </a:rPr>
              <a:t> организмов является </a:t>
            </a:r>
            <a:r>
              <a:rPr lang="ru-RU" dirty="0" err="1" smtClean="0">
                <a:latin typeface="Monotype Corsiva" pitchFamily="66" charset="0"/>
              </a:rPr>
              <a:t>трансфекция</a:t>
            </a:r>
            <a:r>
              <a:rPr lang="ru-RU" dirty="0" smtClean="0">
                <a:latin typeface="Monotype Corsiva" pitchFamily="66" charset="0"/>
              </a:rPr>
              <a:t> — внедрение ДНК в клетки будущего </a:t>
            </a:r>
            <a:r>
              <a:rPr lang="ru-RU" dirty="0" err="1" smtClean="0">
                <a:latin typeface="Monotype Corsiva" pitchFamily="66" charset="0"/>
              </a:rPr>
              <a:t>трансгенного</a:t>
            </a:r>
            <a:r>
              <a:rPr lang="ru-RU" dirty="0" smtClean="0">
                <a:latin typeface="Monotype Corsiva" pitchFamily="66" charset="0"/>
              </a:rPr>
              <a:t> организма. В настоящее время разработано большое количество методов </a:t>
            </a:r>
            <a:r>
              <a:rPr lang="ru-RU" dirty="0" err="1" smtClean="0">
                <a:latin typeface="Monotype Corsiva" pitchFamily="66" charset="0"/>
              </a:rPr>
              <a:t>трансфекции</a:t>
            </a:r>
            <a:r>
              <a:rPr lang="ru-RU" dirty="0" smtClean="0">
                <a:latin typeface="Monotype Corsiva" pitchFamily="66" charset="0"/>
              </a:rPr>
              <a:t>. В русской научной литературе существовали попытки ввести термины «</a:t>
            </a:r>
            <a:r>
              <a:rPr lang="ru-RU" dirty="0" err="1" smtClean="0">
                <a:latin typeface="Monotype Corsiva" pitchFamily="66" charset="0"/>
              </a:rPr>
              <a:t>трансгенез</a:t>
            </a:r>
            <a:r>
              <a:rPr lang="ru-RU" dirty="0" smtClean="0">
                <a:latin typeface="Monotype Corsiva" pitchFamily="66" charset="0"/>
              </a:rPr>
              <a:t>», «</a:t>
            </a:r>
            <a:r>
              <a:rPr lang="ru-RU" dirty="0" err="1" smtClean="0">
                <a:latin typeface="Monotype Corsiva" pitchFamily="66" charset="0"/>
              </a:rPr>
              <a:t>трансгеноз</a:t>
            </a:r>
            <a:r>
              <a:rPr lang="ru-RU" dirty="0" smtClean="0">
                <a:latin typeface="Monotype Corsiva" pitchFamily="66" charset="0"/>
              </a:rPr>
              <a:t>» и «</a:t>
            </a:r>
            <a:r>
              <a:rPr lang="ru-RU" dirty="0" err="1" smtClean="0">
                <a:latin typeface="Monotype Corsiva" pitchFamily="66" charset="0"/>
              </a:rPr>
              <a:t>трансгенология</a:t>
            </a:r>
            <a:r>
              <a:rPr lang="ru-RU" dirty="0" smtClean="0">
                <a:latin typeface="Monotype Corsiva" pitchFamily="66" charset="0"/>
              </a:rPr>
              <a:t>» для технологии создания </a:t>
            </a:r>
            <a:r>
              <a:rPr lang="ru-RU" dirty="0" err="1" smtClean="0">
                <a:latin typeface="Monotype Corsiva" pitchFamily="66" charset="0"/>
              </a:rPr>
              <a:t>трансгенных</a:t>
            </a:r>
            <a:r>
              <a:rPr lang="ru-RU" dirty="0" smtClean="0">
                <a:latin typeface="Monotype Corsiva" pitchFamily="66" charset="0"/>
              </a:rPr>
              <a:t> организмов и соответствующей области знания, но эти термины используются редко.</a:t>
            </a:r>
            <a:endParaRPr lang="ru-RU" dirty="0">
              <a:latin typeface="Monotype Corsiva" pitchFamily="66" charset="0"/>
            </a:endParaRPr>
          </a:p>
        </p:txBody>
      </p:sp>
      <p:pic>
        <p:nvPicPr>
          <p:cNvPr id="3" name="Рисунок 2" descr="000155df91464c46b9b70a047f062132.jpg"/>
          <p:cNvPicPr>
            <a:picLocks noChangeAspect="1"/>
          </p:cNvPicPr>
          <p:nvPr/>
        </p:nvPicPr>
        <p:blipFill>
          <a:blip r:embed="rId2" cstate="print"/>
          <a:stretch>
            <a:fillRect/>
          </a:stretch>
        </p:blipFill>
        <p:spPr>
          <a:xfrm>
            <a:off x="539552" y="3356992"/>
            <a:ext cx="30480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descr="77777z.jpg"/>
          <p:cNvPicPr>
            <a:picLocks noChangeAspect="1"/>
          </p:cNvPicPr>
          <p:nvPr/>
        </p:nvPicPr>
        <p:blipFill>
          <a:blip r:embed="rId3" cstate="print"/>
          <a:stretch>
            <a:fillRect/>
          </a:stretch>
        </p:blipFill>
        <p:spPr>
          <a:xfrm>
            <a:off x="4328170" y="3644685"/>
            <a:ext cx="3628206" cy="24188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58847"/>
            <a:ext cx="8424936" cy="2862322"/>
          </a:xfrm>
          <a:prstGeom prst="rect">
            <a:avLst/>
          </a:prstGeom>
        </p:spPr>
        <p:txBody>
          <a:bodyPr wrap="square">
            <a:spAutoFit/>
          </a:bodyPr>
          <a:lstStyle/>
          <a:p>
            <a:r>
              <a:rPr lang="ru-RU" dirty="0" smtClean="0">
                <a:latin typeface="Monotype Corsiva" pitchFamily="66" charset="0"/>
              </a:rPr>
              <a:t>Близко по значению к термину «</a:t>
            </a:r>
            <a:r>
              <a:rPr lang="ru-RU" dirty="0" err="1" smtClean="0">
                <a:latin typeface="Monotype Corsiva" pitchFamily="66" charset="0"/>
              </a:rPr>
              <a:t>трансгенный</a:t>
            </a:r>
            <a:r>
              <a:rPr lang="ru-RU" dirty="0" smtClean="0">
                <a:latin typeface="Monotype Corsiva" pitchFamily="66" charset="0"/>
              </a:rPr>
              <a:t> организм» стоит термин «</a:t>
            </a:r>
            <a:r>
              <a:rPr lang="ru-RU" dirty="0" err="1" smtClean="0">
                <a:latin typeface="Monotype Corsiva" pitchFamily="66" charset="0"/>
              </a:rPr>
              <a:t>трансфицированный</a:t>
            </a:r>
            <a:r>
              <a:rPr lang="ru-RU" dirty="0" smtClean="0">
                <a:latin typeface="Monotype Corsiva" pitchFamily="66" charset="0"/>
              </a:rPr>
              <a:t> организм» — </a:t>
            </a:r>
            <a:r>
              <a:rPr lang="ru-RU" dirty="0" err="1" smtClean="0">
                <a:latin typeface="Monotype Corsiva" pitchFamily="66" charset="0"/>
              </a:rPr>
              <a:t>организм</a:t>
            </a:r>
            <a:r>
              <a:rPr lang="ru-RU" dirty="0" smtClean="0">
                <a:latin typeface="Monotype Corsiva" pitchFamily="66" charset="0"/>
              </a:rPr>
              <a:t>, в клетки которого был осуществлен перенос гена другого организма. Этот термин иногда используют, когда акт </a:t>
            </a:r>
            <a:r>
              <a:rPr lang="ru-RU" dirty="0" err="1" smtClean="0">
                <a:latin typeface="Monotype Corsiva" pitchFamily="66" charset="0"/>
              </a:rPr>
              <a:t>трансфекции</a:t>
            </a:r>
            <a:r>
              <a:rPr lang="ru-RU" dirty="0" smtClean="0">
                <a:latin typeface="Monotype Corsiva" pitchFamily="66" charset="0"/>
              </a:rPr>
              <a:t> осуществлен, но экспрессия нового гена отсутствует. Также этот термин используется для описания организма, в часть клеток которого введена генетическая конструкция (например, введение ДНК в один из органов взрослого животного, в этом случае новый ген не будет передан потомству, а его экспрессия зачастую носит временный характер).</a:t>
            </a:r>
          </a:p>
          <a:p>
            <a:r>
              <a:rPr lang="ru-RU" dirty="0" smtClean="0">
                <a:latin typeface="Monotype Corsiva" pitchFamily="66" charset="0"/>
              </a:rPr>
              <a:t>Близко по значению к термину «</a:t>
            </a:r>
            <a:r>
              <a:rPr lang="ru-RU" dirty="0" err="1" smtClean="0">
                <a:latin typeface="Monotype Corsiva" pitchFamily="66" charset="0"/>
              </a:rPr>
              <a:t>трансгенный</a:t>
            </a:r>
            <a:r>
              <a:rPr lang="ru-RU" dirty="0" smtClean="0">
                <a:latin typeface="Monotype Corsiva" pitchFamily="66" charset="0"/>
              </a:rPr>
              <a:t> организм» стоит термин «Генетически модифицированный организм», но это понятие шире и включает в себя не только трансгенные организмы, но и организмы с любыми иными изменениями генома.</a:t>
            </a:r>
            <a:endParaRPr lang="ru-RU" dirty="0">
              <a:latin typeface="Monotype Corsiva" pitchFamily="66" charset="0"/>
            </a:endParaRPr>
          </a:p>
        </p:txBody>
      </p:sp>
      <p:pic>
        <p:nvPicPr>
          <p:cNvPr id="3" name="Рисунок 2" descr="7840_gmo_1.jpg"/>
          <p:cNvPicPr>
            <a:picLocks noChangeAspect="1"/>
          </p:cNvPicPr>
          <p:nvPr/>
        </p:nvPicPr>
        <p:blipFill>
          <a:blip r:embed="rId2" cstate="print"/>
          <a:stretch>
            <a:fillRect/>
          </a:stretch>
        </p:blipFill>
        <p:spPr>
          <a:xfrm>
            <a:off x="611560" y="3284984"/>
            <a:ext cx="3832005" cy="2520280"/>
          </a:xfrm>
          <a:prstGeom prst="rect">
            <a:avLst/>
          </a:prstGeom>
        </p:spPr>
      </p:pic>
      <p:pic>
        <p:nvPicPr>
          <p:cNvPr id="4" name="Рисунок 3" descr="bild.jpg"/>
          <p:cNvPicPr>
            <a:picLocks noChangeAspect="1"/>
          </p:cNvPicPr>
          <p:nvPr/>
        </p:nvPicPr>
        <p:blipFill>
          <a:blip r:embed="rId3" cstate="print"/>
          <a:stretch>
            <a:fillRect/>
          </a:stretch>
        </p:blipFill>
        <p:spPr>
          <a:xfrm>
            <a:off x="5220072" y="3284984"/>
            <a:ext cx="3369568" cy="25271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548680"/>
            <a:ext cx="7416824" cy="5632311"/>
          </a:xfrm>
          <a:prstGeom prst="rect">
            <a:avLst/>
          </a:prstGeom>
        </p:spPr>
        <p:txBody>
          <a:bodyPr wrap="square">
            <a:spAutoFit/>
          </a:bodyPr>
          <a:lstStyle/>
          <a:p>
            <a:r>
              <a:rPr lang="ru-RU" b="1" dirty="0" smtClean="0">
                <a:solidFill>
                  <a:srgbClr val="FF0000"/>
                </a:solidFill>
                <a:latin typeface="Monotype Corsiva" pitchFamily="66" charset="0"/>
              </a:rPr>
              <a:t>Сорт, порода, штамм</a:t>
            </a:r>
            <a:r>
              <a:rPr lang="ru-RU" dirty="0" smtClean="0">
                <a:solidFill>
                  <a:srgbClr val="FF0000"/>
                </a:solidFill>
                <a:latin typeface="Monotype Corsiva" pitchFamily="66" charset="0"/>
              </a:rPr>
              <a:t> </a:t>
            </a:r>
            <a:r>
              <a:rPr lang="ru-RU" dirty="0" smtClean="0">
                <a:latin typeface="Monotype Corsiva" pitchFamily="66" charset="0"/>
              </a:rPr>
              <a:t>- искусственно созданные человеком популяции организмов с определенными наследственными признаками.</a:t>
            </a:r>
            <a:br>
              <a:rPr lang="ru-RU" dirty="0" smtClean="0">
                <a:latin typeface="Monotype Corsiva" pitchFamily="66" charset="0"/>
              </a:rPr>
            </a:br>
            <a:r>
              <a:rPr lang="ru-RU" dirty="0" smtClean="0">
                <a:latin typeface="Monotype Corsiva" pitchFamily="66" charset="0"/>
              </a:rPr>
              <a:t/>
            </a:r>
            <a:br>
              <a:rPr lang="ru-RU" dirty="0" smtClean="0">
                <a:latin typeface="Monotype Corsiva" pitchFamily="66" charset="0"/>
              </a:rPr>
            </a:br>
            <a:r>
              <a:rPr lang="ru-RU" dirty="0" smtClean="0">
                <a:solidFill>
                  <a:srgbClr val="FF0000"/>
                </a:solidFill>
                <a:latin typeface="Monotype Corsiva" pitchFamily="66" charset="0"/>
              </a:rPr>
              <a:t>Искусственный отбор </a:t>
            </a:r>
            <a:r>
              <a:rPr lang="ru-RU" dirty="0" smtClean="0">
                <a:latin typeface="Monotype Corsiva" pitchFamily="66" charset="0"/>
              </a:rPr>
              <a:t>- выбор человеком особей с нужными хозяйственными признаками для последующего их разведения.</a:t>
            </a:r>
            <a:br>
              <a:rPr lang="ru-RU" dirty="0" smtClean="0">
                <a:latin typeface="Monotype Corsiva" pitchFamily="66" charset="0"/>
              </a:rPr>
            </a:br>
            <a:r>
              <a:rPr lang="ru-RU" dirty="0" smtClean="0">
                <a:latin typeface="Monotype Corsiva" pitchFamily="66" charset="0"/>
              </a:rPr>
              <a:t/>
            </a:r>
            <a:br>
              <a:rPr lang="ru-RU" dirty="0" smtClean="0">
                <a:latin typeface="Monotype Corsiva" pitchFamily="66" charset="0"/>
              </a:rPr>
            </a:br>
            <a:r>
              <a:rPr lang="ru-RU" dirty="0" smtClean="0">
                <a:latin typeface="Monotype Corsiva" pitchFamily="66" charset="0"/>
              </a:rPr>
              <a:t>Различают стихийный и методический искусственный отбор.</a:t>
            </a:r>
            <a:br>
              <a:rPr lang="ru-RU" dirty="0" smtClean="0">
                <a:latin typeface="Monotype Corsiva" pitchFamily="66" charset="0"/>
              </a:rPr>
            </a:br>
            <a:r>
              <a:rPr lang="ru-RU" dirty="0" smtClean="0">
                <a:latin typeface="Monotype Corsiva" pitchFamily="66" charset="0"/>
              </a:rPr>
              <a:t/>
            </a:r>
            <a:br>
              <a:rPr lang="ru-RU" dirty="0" smtClean="0">
                <a:latin typeface="Monotype Corsiva" pitchFamily="66" charset="0"/>
              </a:rPr>
            </a:br>
            <a:r>
              <a:rPr lang="ru-RU" dirty="0" smtClean="0">
                <a:latin typeface="Monotype Corsiva" pitchFamily="66" charset="0"/>
              </a:rPr>
              <a:t>Стихийный отбор проводится человеком, сохраняет особи с наиболее ценными признаками, не совершенствуя их при этом.</a:t>
            </a:r>
            <a:br>
              <a:rPr lang="ru-RU" dirty="0" smtClean="0">
                <a:latin typeface="Monotype Corsiva" pitchFamily="66" charset="0"/>
              </a:rPr>
            </a:br>
            <a:r>
              <a:rPr lang="ru-RU" dirty="0" smtClean="0">
                <a:latin typeface="Monotype Corsiva" pitchFamily="66" charset="0"/>
              </a:rPr>
              <a:t/>
            </a:r>
            <a:br>
              <a:rPr lang="ru-RU" dirty="0" smtClean="0">
                <a:latin typeface="Monotype Corsiva" pitchFamily="66" charset="0"/>
              </a:rPr>
            </a:br>
            <a:r>
              <a:rPr lang="ru-RU" dirty="0" smtClean="0">
                <a:latin typeface="Monotype Corsiva" pitchFamily="66" charset="0"/>
              </a:rPr>
              <a:t>При методическом отборе человек ставит себе целью совершенствование определенных признаков и предсказывает результаты.</a:t>
            </a:r>
            <a:br>
              <a:rPr lang="ru-RU" dirty="0" smtClean="0">
                <a:latin typeface="Monotype Corsiva" pitchFamily="66" charset="0"/>
              </a:rPr>
            </a:br>
            <a:r>
              <a:rPr lang="ru-RU" dirty="0" smtClean="0">
                <a:latin typeface="Monotype Corsiva" pitchFamily="66" charset="0"/>
              </a:rPr>
              <a:t/>
            </a:r>
            <a:br>
              <a:rPr lang="ru-RU" dirty="0" smtClean="0">
                <a:latin typeface="Monotype Corsiva" pitchFamily="66" charset="0"/>
              </a:rPr>
            </a:br>
            <a:r>
              <a:rPr lang="ru-RU" dirty="0" smtClean="0">
                <a:latin typeface="Monotype Corsiva" pitchFamily="66" charset="0"/>
              </a:rPr>
              <a:t>Различают массовый и индивидуальный методический отбор. Массовый подбор проводится по фенотипу. При индивидуальном подборе выделяется одна особь, а затем выясняются его потомки, чтобы изучить генотип особи.</a:t>
            </a:r>
            <a:br>
              <a:rPr lang="ru-RU" dirty="0" smtClean="0">
                <a:latin typeface="Monotype Corsiva" pitchFamily="66" charset="0"/>
              </a:rPr>
            </a:br>
            <a:r>
              <a:rPr lang="ru-RU" dirty="0" smtClean="0">
                <a:latin typeface="Monotype Corsiva" pitchFamily="66" charset="0"/>
              </a:rPr>
              <a:t/>
            </a:r>
            <a:br>
              <a:rPr lang="ru-RU" dirty="0" smtClean="0">
                <a:latin typeface="Monotype Corsiva" pitchFamily="66" charset="0"/>
              </a:rPr>
            </a:br>
            <a:r>
              <a:rPr lang="ru-RU" dirty="0" smtClean="0">
                <a:latin typeface="Monotype Corsiva" pitchFamily="66" charset="0"/>
              </a:rPr>
              <a:t>Выделяют два вида гибридизации: близкородственное и удаленное (межвидовое) скрещивания</a:t>
            </a:r>
            <a:endParaRPr lang="ru-RU" dirty="0">
              <a:latin typeface="Monotype Corsiva"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476672"/>
            <a:ext cx="8208912" cy="4524315"/>
          </a:xfrm>
          <a:prstGeom prst="rect">
            <a:avLst/>
          </a:prstGeom>
        </p:spPr>
        <p:txBody>
          <a:bodyPr wrap="square">
            <a:spAutoFit/>
          </a:bodyPr>
          <a:lstStyle/>
          <a:p>
            <a:r>
              <a:rPr lang="ru-RU" b="1" dirty="0" smtClean="0">
                <a:solidFill>
                  <a:srgbClr val="FF0000"/>
                </a:solidFill>
                <a:latin typeface="Monotype Corsiva" pitchFamily="66" charset="0"/>
              </a:rPr>
              <a:t>Биотехнология</a:t>
            </a:r>
            <a:r>
              <a:rPr lang="ru-RU" dirty="0" smtClean="0">
                <a:solidFill>
                  <a:srgbClr val="FF0000"/>
                </a:solidFill>
                <a:latin typeface="Monotype Corsiva" pitchFamily="66" charset="0"/>
              </a:rPr>
              <a:t> </a:t>
            </a:r>
            <a:r>
              <a:rPr lang="ru-RU" dirty="0" smtClean="0">
                <a:latin typeface="Monotype Corsiva" pitchFamily="66" charset="0"/>
              </a:rPr>
              <a:t>- это совокупность промышленных методов, применяемых для производства различных веществ с использованием живых организмов, биологических процессов или явлений.</a:t>
            </a:r>
            <a:br>
              <a:rPr lang="ru-RU" dirty="0" smtClean="0">
                <a:latin typeface="Monotype Corsiva" pitchFamily="66" charset="0"/>
              </a:rPr>
            </a:br>
            <a:r>
              <a:rPr lang="ru-RU" dirty="0" smtClean="0">
                <a:latin typeface="Monotype Corsiva" pitchFamily="66" charset="0"/>
              </a:rPr>
              <a:t/>
            </a:r>
            <a:br>
              <a:rPr lang="ru-RU" dirty="0" smtClean="0">
                <a:latin typeface="Monotype Corsiva" pitchFamily="66" charset="0"/>
              </a:rPr>
            </a:br>
            <a:r>
              <a:rPr lang="ru-RU" dirty="0" smtClean="0">
                <a:latin typeface="Monotype Corsiva" pitchFamily="66" charset="0"/>
              </a:rPr>
              <a:t>Основными направлениями биотехнологии являются:</a:t>
            </a:r>
            <a:br>
              <a:rPr lang="ru-RU" dirty="0" smtClean="0">
                <a:latin typeface="Monotype Corsiva" pitchFamily="66" charset="0"/>
              </a:rPr>
            </a:br>
            <a:r>
              <a:rPr lang="ru-RU" dirty="0" smtClean="0">
                <a:latin typeface="Monotype Corsiva" pitchFamily="66" charset="0"/>
              </a:rPr>
              <a:t/>
            </a:r>
            <a:br>
              <a:rPr lang="ru-RU" dirty="0" smtClean="0">
                <a:latin typeface="Monotype Corsiva" pitchFamily="66" charset="0"/>
              </a:rPr>
            </a:br>
            <a:r>
              <a:rPr lang="ru-RU" dirty="0" smtClean="0">
                <a:latin typeface="Monotype Corsiva" pitchFamily="66" charset="0"/>
              </a:rPr>
              <a:t>• </a:t>
            </a:r>
            <a:r>
              <a:rPr lang="ru-RU" b="1" i="1" dirty="0" smtClean="0">
                <a:solidFill>
                  <a:srgbClr val="FF0000"/>
                </a:solidFill>
                <a:latin typeface="Monotype Corsiva" pitchFamily="66" charset="0"/>
              </a:rPr>
              <a:t>промышленная микробиология</a:t>
            </a:r>
            <a:r>
              <a:rPr lang="ru-RU" dirty="0" smtClean="0">
                <a:latin typeface="Monotype Corsiva" pitchFamily="66" charset="0"/>
              </a:rPr>
              <a:t> - превращение парафинов в кормовой белок в процессе жизнедеятельности микроорганизмов, производство антибиотиков и других лекарственных веществ;</a:t>
            </a:r>
            <a:br>
              <a:rPr lang="ru-RU" dirty="0" smtClean="0">
                <a:latin typeface="Monotype Corsiva" pitchFamily="66" charset="0"/>
              </a:rPr>
            </a:br>
            <a:r>
              <a:rPr lang="ru-RU" dirty="0" smtClean="0">
                <a:latin typeface="Monotype Corsiva" pitchFamily="66" charset="0"/>
              </a:rPr>
              <a:t/>
            </a:r>
            <a:br>
              <a:rPr lang="ru-RU" dirty="0" smtClean="0">
                <a:latin typeface="Monotype Corsiva" pitchFamily="66" charset="0"/>
              </a:rPr>
            </a:br>
            <a:r>
              <a:rPr lang="ru-RU" dirty="0" smtClean="0">
                <a:latin typeface="Monotype Corsiva" pitchFamily="66" charset="0"/>
              </a:rPr>
              <a:t>• </a:t>
            </a:r>
            <a:r>
              <a:rPr lang="ru-RU" b="1" i="1" dirty="0" smtClean="0">
                <a:solidFill>
                  <a:srgbClr val="FF0000"/>
                </a:solidFill>
                <a:latin typeface="Monotype Corsiva" pitchFamily="66" charset="0"/>
              </a:rPr>
              <a:t>инженерная энзимология</a:t>
            </a:r>
            <a:r>
              <a:rPr lang="ru-RU" dirty="0" smtClean="0">
                <a:latin typeface="Monotype Corsiva" pitchFamily="66" charset="0"/>
              </a:rPr>
              <a:t> - получение и использование чистых ферментов и ферментных препаратов;</a:t>
            </a:r>
            <a:br>
              <a:rPr lang="ru-RU" dirty="0" smtClean="0">
                <a:latin typeface="Monotype Corsiva" pitchFamily="66" charset="0"/>
              </a:rPr>
            </a:br>
            <a:r>
              <a:rPr lang="ru-RU" dirty="0" smtClean="0">
                <a:latin typeface="Monotype Corsiva" pitchFamily="66" charset="0"/>
              </a:rPr>
              <a:t/>
            </a:r>
            <a:br>
              <a:rPr lang="ru-RU" dirty="0" smtClean="0">
                <a:latin typeface="Monotype Corsiva" pitchFamily="66" charset="0"/>
              </a:rPr>
            </a:br>
            <a:r>
              <a:rPr lang="ru-RU" dirty="0" smtClean="0">
                <a:latin typeface="Monotype Corsiva" pitchFamily="66" charset="0"/>
              </a:rPr>
              <a:t>• </a:t>
            </a:r>
            <a:r>
              <a:rPr lang="ru-RU" b="1" i="1" dirty="0" smtClean="0">
                <a:solidFill>
                  <a:srgbClr val="FF0000"/>
                </a:solidFill>
                <a:latin typeface="Monotype Corsiva" pitchFamily="66" charset="0"/>
              </a:rPr>
              <a:t>генная инженерия</a:t>
            </a:r>
            <a:r>
              <a:rPr lang="ru-RU" dirty="0" smtClean="0">
                <a:solidFill>
                  <a:srgbClr val="FF0000"/>
                </a:solidFill>
                <a:latin typeface="Monotype Corsiva" pitchFamily="66" charset="0"/>
              </a:rPr>
              <a:t> </a:t>
            </a:r>
            <a:r>
              <a:rPr lang="ru-RU" dirty="0" smtClean="0">
                <a:latin typeface="Monotype Corsiva" pitchFamily="66" charset="0"/>
              </a:rPr>
              <a:t>- искусственное конструирование молекул ДНК (генов);</a:t>
            </a:r>
            <a:br>
              <a:rPr lang="ru-RU" dirty="0" smtClean="0">
                <a:latin typeface="Monotype Corsiva" pitchFamily="66" charset="0"/>
              </a:rPr>
            </a:br>
            <a:r>
              <a:rPr lang="ru-RU" dirty="0" smtClean="0">
                <a:latin typeface="Monotype Corsiva" pitchFamily="66" charset="0"/>
              </a:rPr>
              <a:t/>
            </a:r>
            <a:br>
              <a:rPr lang="ru-RU" dirty="0" smtClean="0">
                <a:latin typeface="Monotype Corsiva" pitchFamily="66" charset="0"/>
              </a:rPr>
            </a:br>
            <a:r>
              <a:rPr lang="ru-RU" dirty="0" smtClean="0">
                <a:latin typeface="Monotype Corsiva" pitchFamily="66" charset="0"/>
              </a:rPr>
              <a:t>•</a:t>
            </a:r>
            <a:r>
              <a:rPr lang="ru-RU" dirty="0" smtClean="0">
                <a:solidFill>
                  <a:srgbClr val="FF0000"/>
                </a:solidFill>
                <a:latin typeface="Monotype Corsiva" pitchFamily="66" charset="0"/>
              </a:rPr>
              <a:t> </a:t>
            </a:r>
            <a:r>
              <a:rPr lang="ru-RU" b="1" i="1" dirty="0" smtClean="0">
                <a:solidFill>
                  <a:srgbClr val="FF0000"/>
                </a:solidFill>
                <a:latin typeface="Monotype Corsiva" pitchFamily="66" charset="0"/>
              </a:rPr>
              <a:t>клеточная инженерия</a:t>
            </a:r>
            <a:r>
              <a:rPr lang="ru-RU" dirty="0" smtClean="0">
                <a:solidFill>
                  <a:srgbClr val="FF0000"/>
                </a:solidFill>
                <a:latin typeface="Monotype Corsiva" pitchFamily="66" charset="0"/>
              </a:rPr>
              <a:t> - </a:t>
            </a:r>
            <a:r>
              <a:rPr lang="ru-RU" dirty="0" smtClean="0">
                <a:latin typeface="Monotype Corsiva" pitchFamily="66" charset="0"/>
              </a:rPr>
              <a:t>культивирование клеток и тканей высших организмов.</a:t>
            </a:r>
            <a:endParaRPr lang="ru-RU" dirty="0">
              <a:latin typeface="Monotype Corsiva"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260648"/>
            <a:ext cx="8208912" cy="3477875"/>
          </a:xfrm>
          <a:prstGeom prst="rect">
            <a:avLst/>
          </a:prstGeom>
        </p:spPr>
        <p:txBody>
          <a:bodyPr wrap="square">
            <a:spAutoFit/>
          </a:bodyPr>
          <a:lstStyle/>
          <a:p>
            <a:r>
              <a:rPr lang="ru-RU" sz="2000" dirty="0" smtClean="0">
                <a:latin typeface="Monotype Corsiva" pitchFamily="66" charset="0"/>
              </a:rPr>
              <a:t>Как растения, так и животные могут изменяться в направлениях, соответствующих интересам человека. Улучшаемый вид можно рассматривать как своего рода механизм, на основе которого разрабатывают новую модель, более пригодную для конкретной цели или дающую более широкие перспективы для дальнейшего развития. Особенности организма зависят от его наследственности и окружающей среды. Каждое растение или животное обладает известным генетическим потенциалом, передающимся в поколениях. Врожденный потенциал реализуется в той мере, в какой этому способствуют питание, температура, рельеф местности, почва, ветры и т.п. Таким образом, конечный урожай или продукт определяется особым сочетанием наследственных и средовых факторов, действию которых подвергался данный организм в течение всей своей </a:t>
            </a:r>
            <a:r>
              <a:rPr lang="ru-RU" sz="2000" dirty="0" smtClean="0">
                <a:latin typeface="Monotype Corsiva" pitchFamily="66" charset="0"/>
              </a:rPr>
              <a:t>жизни.</a:t>
            </a:r>
            <a:endParaRPr lang="ru-RU" sz="2000" dirty="0">
              <a:latin typeface="Monotype Corsiva" pitchFamily="66" charset="0"/>
            </a:endParaRPr>
          </a:p>
        </p:txBody>
      </p:sp>
      <p:pic>
        <p:nvPicPr>
          <p:cNvPr id="5" name="Рисунок 4" descr="Parankiniai-indai-daigams.jpg"/>
          <p:cNvPicPr>
            <a:picLocks noChangeAspect="1"/>
          </p:cNvPicPr>
          <p:nvPr/>
        </p:nvPicPr>
        <p:blipFill>
          <a:blip r:embed="rId2" cstate="print"/>
          <a:stretch>
            <a:fillRect/>
          </a:stretch>
        </p:blipFill>
        <p:spPr>
          <a:xfrm>
            <a:off x="683568" y="4077072"/>
            <a:ext cx="3319264" cy="2445191"/>
          </a:xfrm>
          <a:prstGeom prst="rect">
            <a:avLst/>
          </a:prstGeom>
        </p:spPr>
      </p:pic>
      <p:pic>
        <p:nvPicPr>
          <p:cNvPr id="6" name="Рисунок 5" descr="10_Breeds_Grapes.jpg"/>
          <p:cNvPicPr>
            <a:picLocks noChangeAspect="1"/>
          </p:cNvPicPr>
          <p:nvPr/>
        </p:nvPicPr>
        <p:blipFill>
          <a:blip r:embed="rId3" cstate="print"/>
          <a:stretch>
            <a:fillRect/>
          </a:stretch>
        </p:blipFill>
        <p:spPr>
          <a:xfrm>
            <a:off x="4716016" y="4077072"/>
            <a:ext cx="3816424" cy="239671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76672"/>
            <a:ext cx="4320480" cy="5324535"/>
          </a:xfrm>
          <a:prstGeom prst="rect">
            <a:avLst/>
          </a:prstGeom>
        </p:spPr>
        <p:txBody>
          <a:bodyPr wrap="square">
            <a:spAutoFit/>
          </a:bodyPr>
          <a:lstStyle/>
          <a:p>
            <a:r>
              <a:rPr lang="ru-RU" sz="2000" dirty="0" smtClean="0">
                <a:latin typeface="Monotype Corsiva" pitchFamily="66" charset="0"/>
              </a:rPr>
              <a:t>Селекция осложняется тем, что степень воздействия наследственности на развитие разных признаков или свойств неодинакова. Долю общей изменчивости признака, обусловленную наследственностью, называют его наследуемостью. Она бывает высокой (40-80%), средней (20-40%) или низкой (0-20%). Эти цифры позволяют судить о том, насколько быстро удастся изменить организмы, проводя селекцию по данному признаку. В тех немногих случаях, когда признак контролируется одной или всего несколькими парами генов, селекционер может довольно быстро изменить набор генов (генофонд) популяции, получив желаемый результат.</a:t>
            </a:r>
            <a:endParaRPr lang="ru-RU" sz="2000" dirty="0">
              <a:latin typeface="Monotype Corsiva" pitchFamily="66" charset="0"/>
            </a:endParaRPr>
          </a:p>
        </p:txBody>
      </p:sp>
      <p:pic>
        <p:nvPicPr>
          <p:cNvPr id="3" name="Рисунок 2" descr="78069869_3555543_47011razncvetkapusta.jpg"/>
          <p:cNvPicPr>
            <a:picLocks noChangeAspect="1"/>
          </p:cNvPicPr>
          <p:nvPr/>
        </p:nvPicPr>
        <p:blipFill>
          <a:blip r:embed="rId2" cstate="print"/>
          <a:stretch>
            <a:fillRect/>
          </a:stretch>
        </p:blipFill>
        <p:spPr>
          <a:xfrm>
            <a:off x="4932040" y="1124744"/>
            <a:ext cx="3816424" cy="45210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76672"/>
            <a:ext cx="7632848" cy="1631216"/>
          </a:xfrm>
          <a:prstGeom prst="rect">
            <a:avLst/>
          </a:prstGeom>
        </p:spPr>
        <p:txBody>
          <a:bodyPr wrap="square">
            <a:spAutoFit/>
          </a:bodyPr>
          <a:lstStyle/>
          <a:p>
            <a:r>
              <a:rPr lang="ru-RU" sz="2000" dirty="0" smtClean="0">
                <a:latin typeface="Monotype Corsiva" pitchFamily="66" charset="0"/>
              </a:rPr>
              <a:t>Однако большинство признаков, особенно имеющих экономическое значение (например, скорость роста животных или урожайность растений), контролируется большим числом генных пар, поэтому передача их в поколениях определяется многими случайностями и добиться изменения соответствующих параметров организмов намного сложнее.</a:t>
            </a:r>
            <a:endParaRPr lang="ru-RU" sz="2000" dirty="0">
              <a:latin typeface="Monotype Corsiva" pitchFamily="66" charset="0"/>
            </a:endParaRPr>
          </a:p>
        </p:txBody>
      </p:sp>
      <p:pic>
        <p:nvPicPr>
          <p:cNvPr id="5" name="Рисунок 4" descr="425070716.jpg"/>
          <p:cNvPicPr>
            <a:picLocks noChangeAspect="1"/>
          </p:cNvPicPr>
          <p:nvPr/>
        </p:nvPicPr>
        <p:blipFill>
          <a:blip r:embed="rId2" cstate="print"/>
          <a:stretch>
            <a:fillRect/>
          </a:stretch>
        </p:blipFill>
        <p:spPr>
          <a:xfrm>
            <a:off x="1547664" y="2204864"/>
            <a:ext cx="5832648" cy="436999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8640"/>
            <a:ext cx="8352928" cy="3170099"/>
          </a:xfrm>
          <a:prstGeom prst="rect">
            <a:avLst/>
          </a:prstGeom>
        </p:spPr>
        <p:txBody>
          <a:bodyPr wrap="square">
            <a:spAutoFit/>
          </a:bodyPr>
          <a:lstStyle/>
          <a:p>
            <a:r>
              <a:rPr lang="ru-RU" sz="2000" b="1" dirty="0" smtClean="0">
                <a:latin typeface="Monotype Corsiva" pitchFamily="66" charset="0"/>
              </a:rPr>
              <a:t>Искусственный отбор.</a:t>
            </a:r>
            <a:r>
              <a:rPr lang="ru-RU" sz="2000" dirty="0" smtClean="0">
                <a:latin typeface="Monotype Corsiva" pitchFamily="66" charset="0"/>
              </a:rPr>
              <a:t> Главный метод селекционера - это отбор, т.е. тщательный выбор родительских особей для скрещивания. Такой отбор проводится в каждом поколении. Селекция эффективна в тех случаях, когда изменчивость по улучшаемым признакам достаточно велика, и можно отобрать особей, у которых они явно отклоняются в нужную сторону от средних значений. Кроме того, желаемый признак необходимо достаточно точно измерять или оценивать. Если необходимо добиться быстрых результатов, то наследуемость признака должна быть не ниже средней. По признакам с низкой наследуемостью селекцию обычно не проводят, за исключением тех случаев, когда они так важны, что даже небольшое их улучшение принесет большую пользу.</a:t>
            </a:r>
            <a:endParaRPr lang="ru-RU" sz="2000" dirty="0">
              <a:latin typeface="Monotype Corsiva" pitchFamily="66" charset="0"/>
            </a:endParaRPr>
          </a:p>
        </p:txBody>
      </p:sp>
      <p:pic>
        <p:nvPicPr>
          <p:cNvPr id="3" name="Рисунок 2" descr="PSTVD0_02.jpg"/>
          <p:cNvPicPr>
            <a:picLocks noChangeAspect="1"/>
          </p:cNvPicPr>
          <p:nvPr/>
        </p:nvPicPr>
        <p:blipFill>
          <a:blip r:embed="rId2" cstate="print"/>
          <a:stretch>
            <a:fillRect/>
          </a:stretch>
        </p:blipFill>
        <p:spPr>
          <a:xfrm>
            <a:off x="2267744" y="3501008"/>
            <a:ext cx="4464496" cy="299167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76672"/>
            <a:ext cx="6462464" cy="2862322"/>
          </a:xfrm>
          <a:prstGeom prst="rect">
            <a:avLst/>
          </a:prstGeom>
        </p:spPr>
        <p:txBody>
          <a:bodyPr wrap="square">
            <a:spAutoFit/>
          </a:bodyPr>
          <a:lstStyle/>
          <a:p>
            <a:r>
              <a:rPr lang="ru-RU" sz="2000" b="1" dirty="0" smtClean="0">
                <a:latin typeface="Monotype Corsiva" pitchFamily="66" charset="0"/>
              </a:rPr>
              <a:t>Другие факторы.</a:t>
            </a:r>
            <a:r>
              <a:rPr lang="ru-RU" sz="2000" dirty="0" smtClean="0">
                <a:latin typeface="Monotype Corsiva" pitchFamily="66" charset="0"/>
              </a:rPr>
              <a:t> Успех селекции сильно зависит еще от трех факторов: числа отбираемых признаков, времени генерации, т.е. скорости смены поколений, и числа потомков от каждого спаривания. Максимальный успех возможен при работе с одним или двумя признаками. Что касается времени генерации, то, например, хвойные деревья растут очень медленно; должно пройти немало лет, прежде чем на них появятся шишки. Однако каждое зрелое дерево дает много шишек, а каждая шишка - много семян. </a:t>
            </a:r>
            <a:endParaRPr lang="ru-RU" sz="2000" dirty="0">
              <a:latin typeface="Monotype Corsiva" pitchFamily="66" charset="0"/>
            </a:endParaRPr>
          </a:p>
        </p:txBody>
      </p:sp>
      <p:pic>
        <p:nvPicPr>
          <p:cNvPr id="3" name="Рисунок 2" descr="0935001c0f8f946bd70ad6c9c149b7f5.jpg"/>
          <p:cNvPicPr>
            <a:picLocks noChangeAspect="1"/>
          </p:cNvPicPr>
          <p:nvPr/>
        </p:nvPicPr>
        <p:blipFill>
          <a:blip r:embed="rId2" cstate="print"/>
          <a:stretch>
            <a:fillRect/>
          </a:stretch>
        </p:blipFill>
        <p:spPr>
          <a:xfrm>
            <a:off x="3491880" y="3212976"/>
            <a:ext cx="4343524" cy="326098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163</TotalTime>
  <Words>809</Words>
  <Application>Microsoft Office PowerPoint</Application>
  <PresentationFormat>Экран (4:3)</PresentationFormat>
  <Paragraphs>34</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Техническая</vt:lpstr>
      <vt:lpstr>Селекция организмов, ее генетические основы.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Селекция организмов, ее генетические основы. </dc:title>
  <dc:creator>R2-D2</dc:creator>
  <cp:lastModifiedBy>R2-D2</cp:lastModifiedBy>
  <cp:revision>10</cp:revision>
  <dcterms:created xsi:type="dcterms:W3CDTF">2013-12-09T14:33:39Z</dcterms:created>
  <dcterms:modified xsi:type="dcterms:W3CDTF">2013-12-09T17:27:39Z</dcterms:modified>
</cp:coreProperties>
</file>