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9" r:id="rId2"/>
    <p:sldId id="270" r:id="rId3"/>
    <p:sldId id="271" r:id="rId4"/>
    <p:sldId id="272" r:id="rId5"/>
    <p:sldId id="263" r:id="rId6"/>
    <p:sldId id="280" r:id="rId7"/>
    <p:sldId id="273" r:id="rId8"/>
    <p:sldId id="266" r:id="rId9"/>
    <p:sldId id="276" r:id="rId10"/>
    <p:sldId id="286" r:id="rId11"/>
    <p:sldId id="274" r:id="rId12"/>
    <p:sldId id="288" r:id="rId13"/>
    <p:sldId id="277" r:id="rId14"/>
    <p:sldId id="278" r:id="rId15"/>
    <p:sldId id="284" r:id="rId16"/>
    <p:sldId id="279" r:id="rId17"/>
    <p:sldId id="287" r:id="rId18"/>
    <p:sldId id="283" r:id="rId19"/>
    <p:sldId id="285" r:id="rId20"/>
    <p:sldId id="282" r:id="rId21"/>
    <p:sldId id="281" r:id="rId22"/>
    <p:sldId id="28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 varScale="1">
        <p:scale>
          <a:sx n="64" d="100"/>
          <a:sy n="64" d="100"/>
        </p:scale>
        <p:origin x="-7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D08EC-8396-48F1-8B66-761A8292D0F6}" type="datetimeFigureOut">
              <a:rPr lang="ru-RU"/>
              <a:pPr>
                <a:defRPr/>
              </a:pPr>
              <a:t>26.01.2015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F3536-B3F0-4245-BD34-C4CE7E8E4F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8777-CA75-4FEC-98F9-97A18A0CD9D0}" type="datetimeFigureOut">
              <a:rPr lang="ru-RU"/>
              <a:pPr>
                <a:defRPr/>
              </a:pPr>
              <a:t>26.01.2015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62EE6-F02C-49C1-9CFF-9EBA3ED0C4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75B75-9CE6-445A-A45C-5CC997DCB5B6}" type="datetimeFigureOut">
              <a:rPr lang="ru-RU"/>
              <a:pPr>
                <a:defRPr/>
              </a:pPr>
              <a:t>26.01.2015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51F08-31B3-4E22-932F-C1C3080165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C9AC3-8F5B-48E6-82C2-8718C407B0EC}" type="datetimeFigureOut">
              <a:rPr lang="ru-RU"/>
              <a:pPr>
                <a:defRPr/>
              </a:pPr>
              <a:t>26.01.2015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804D7-26C3-4EA8-A9CA-95589FC987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BD98F-EB73-4A28-BD61-1635BCBDAECD}" type="datetimeFigureOut">
              <a:rPr lang="ru-RU"/>
              <a:pPr>
                <a:defRPr/>
              </a:pPr>
              <a:t>26.01.2015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BB026-41D1-47B4-9C20-33F70EF71F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83443-3DFA-45F8-BF17-C92ADE17353F}" type="datetimeFigureOut">
              <a:rPr lang="ru-RU"/>
              <a:pPr>
                <a:defRPr/>
              </a:pPr>
              <a:t>26.01.2015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18485-030C-43A7-8CED-1F49720D87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D945B-552C-4377-B168-C37185143661}" type="datetimeFigureOut">
              <a:rPr lang="ru-RU"/>
              <a:pPr>
                <a:defRPr/>
              </a:pPr>
              <a:t>26.01.2015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58621-D4B6-4283-B344-2D309D5C2A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F9619-C0D3-494D-96A3-99467C152C18}" type="datetimeFigureOut">
              <a:rPr lang="ru-RU"/>
              <a:pPr>
                <a:defRPr/>
              </a:pPr>
              <a:t>26.01.2015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C9730-B4BF-4CE2-9F0E-F3107FB16C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E5547-3E51-421B-BE3C-6A2AD5C75D14}" type="datetimeFigureOut">
              <a:rPr lang="ru-RU"/>
              <a:pPr>
                <a:defRPr/>
              </a:pPr>
              <a:t>26.01.2015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AC4A9-3339-4C5A-8900-7F47D312A4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7AE31-C7F0-4421-B990-88A663EBA889}" type="datetimeFigureOut">
              <a:rPr lang="ru-RU"/>
              <a:pPr>
                <a:defRPr/>
              </a:pPr>
              <a:t>26.01.2015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F0C18-7E92-40D1-A814-FCF5840318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AAA84-5C64-4F15-9B4C-B167F0DD858D}" type="datetimeFigureOut">
              <a:rPr lang="ru-RU"/>
              <a:pPr>
                <a:defRPr/>
              </a:pPr>
              <a:t>26.01.2015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F7EFF-5BFF-4CB9-9DCC-C5F881E476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32F862-9306-41B8-AFDF-D4C4B3B8041E}" type="datetimeFigureOut">
              <a:rPr lang="ru-RU"/>
              <a:pPr>
                <a:defRPr/>
              </a:pPr>
              <a:t>26.01.2015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A4680E-F104-4B47-84AC-FF99087C8C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2988" y="549275"/>
            <a:ext cx="7515225" cy="13239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66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Морські химери</a:t>
            </a:r>
            <a:endParaRPr lang="uk-UA" sz="6600" b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3314" name="Picture 7" descr="Chimaera_monstrosa_NOA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WordArt 9"/>
          <p:cNvSpPr>
            <a:spLocks noChangeArrowheads="1" noChangeShapeType="1" noTextEdit="1"/>
          </p:cNvSpPr>
          <p:nvPr/>
        </p:nvSpPr>
        <p:spPr bwMode="auto">
          <a:xfrm>
            <a:off x="900113" y="260350"/>
            <a:ext cx="7921625" cy="1293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Тема: Морські химери</a:t>
            </a:r>
          </a:p>
        </p:txBody>
      </p:sp>
      <p:sp>
        <p:nvSpPr>
          <p:cNvPr id="13316" name="WordArt 10"/>
          <p:cNvSpPr>
            <a:spLocks noChangeArrowheads="1" noChangeShapeType="1" noTextEdit="1"/>
          </p:cNvSpPr>
          <p:nvPr/>
        </p:nvSpPr>
        <p:spPr bwMode="auto">
          <a:xfrm>
            <a:off x="2438400" y="5373688"/>
            <a:ext cx="67056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Підготувала учениця 8-А класу:</a:t>
            </a:r>
          </a:p>
          <a:p>
            <a:pPr algn="ctr"/>
            <a:r>
              <a:rPr lang="uk-UA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Кухарук Вікторія</a:t>
            </a:r>
          </a:p>
        </p:txBody>
      </p:sp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22531" name="Picture 5" descr="Глибоководні химер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500188"/>
            <a:ext cx="8501063" cy="50720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Глибоководні риби витримують величезний тиск води, і він такий, що риб, які мешкають у верхніх шарах води, розчавило б. Залишатися на постійній глибині і пристосовуватися до тиску води, їм допомагає насамперед плавальний міхур. Глибоководні риби постійно закачують в нього газ, щоб міхур не сплюснувся від зовнішнього тиску. Щоб спливти, газ з плавального міхура треба скинути, інакше при зниженні тиску води він сильно розтягнеться. Однак вивільняється газ з плавального міхура повільно.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Однією з особливостей справжніх глибоководних риб якраз і є його відсутність. При підйомі наверх вони гинуть, але без видимих ​​змін.</a:t>
            </a:r>
          </a:p>
        </p:txBody>
      </p:sp>
      <p:sp>
        <p:nvSpPr>
          <p:cNvPr id="23554" name="WordArt 4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908175" y="476250"/>
            <a:ext cx="52578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Глибоководні риби</a:t>
            </a:r>
          </a:p>
        </p:txBody>
      </p:sp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24579" name="Picture 5" descr="monstri-okeanskih-glibin-yak-voni_7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WordArt 6"/>
          <p:cNvSpPr>
            <a:spLocks noChangeArrowheads="1" noChangeShapeType="1" noTextEdit="1"/>
          </p:cNvSpPr>
          <p:nvPr/>
        </p:nvSpPr>
        <p:spPr bwMode="auto">
          <a:xfrm>
            <a:off x="2916238" y="260350"/>
            <a:ext cx="59182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Глибоководний вудильник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718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У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глибоководних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западинах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Атлантичного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океану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поблизу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Ріо-де-Жанейро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виявлений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невідомий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вид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риби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, яку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можна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вважати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живою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копалиною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Названа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бразильськими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вченими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Hydrolagus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matallanasi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ця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риба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, яка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відноситься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до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підвиду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химер, практично не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видозмінилася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за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останні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150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мільйонів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років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.</a:t>
            </a:r>
          </a:p>
        </p:txBody>
      </p:sp>
      <p:pic>
        <p:nvPicPr>
          <p:cNvPr id="5" name="Picture 2" descr="http://msnbcmedia3.msn.com/j/msnbc/Components/Photos/040617/040617_newFish_hLarge_7.grid-6x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4879975"/>
            <a:ext cx="612140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WordArt 5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331913" y="549275"/>
            <a:ext cx="6192837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Різновиди химероподібних</a:t>
            </a:r>
          </a:p>
        </p:txBody>
      </p:sp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Європейська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химера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-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хрящова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риба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найбільш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відомий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вид ряду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химероподібних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.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Зустрічається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 в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Східній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Атлантиці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від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Ісландії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і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Норвегії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до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Середземного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моря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і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біля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узбережжя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Південної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Африки, а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також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Баренцевому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морі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.</a:t>
            </a:r>
            <a:r>
              <a:rPr lang="uk-UA" sz="28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Має тупе рило,                                  циліндричний тулуб,                                                  довгий хвіст і великі                                     плавці.                                       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6" name="Рисунок 5" descr="224_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3929063"/>
            <a:ext cx="31384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WordArt 5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835150" y="476250"/>
            <a:ext cx="5399088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Європейська химера</a:t>
            </a:r>
          </a:p>
        </p:txBody>
      </p:sp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27651" name="Picture 5" descr="chimaera%20monstro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WordArt 6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496887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Химера эвропейська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1988" cy="49720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Інші представники </a:t>
            </a:r>
            <a:r>
              <a:rPr lang="uk-UA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химероподібних</a:t>
            </a: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, як правило, також мають досить обмежене поширення.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Будучи повільними і неповороткими, ці риби постійно тримаються біля дна. Вони погані плавці і пересуваються, використовуючи як весла, свої віялоподібні грудні плавці. </a:t>
            </a:r>
          </a:p>
        </p:txBody>
      </p:sp>
      <p:pic>
        <p:nvPicPr>
          <p:cNvPr id="7" name="Рисунок 6" descr="c57129188e63c4328a4843ea9fec754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4999038"/>
            <a:ext cx="4427537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lephant_shark_melb_aquarium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3660775"/>
            <a:ext cx="442753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op_0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1695450"/>
            <a:ext cx="4427537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WordArt 7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411413" y="620713"/>
            <a:ext cx="43211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Інші представники</a:t>
            </a:r>
          </a:p>
        </p:txBody>
      </p:sp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29698" name="Picture 7" descr="eastpacblkghostsnow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84613"/>
            <a:ext cx="4643438" cy="29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9" descr="eastpacblkghostsnow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860800"/>
            <a:ext cx="4500562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11" descr="Hydrolagus-melanophasm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WordArt 12"/>
          <p:cNvSpPr>
            <a:spLocks noChangeArrowheads="1" noChangeShapeType="1" noTextEdit="1"/>
          </p:cNvSpPr>
          <p:nvPr/>
        </p:nvSpPr>
        <p:spPr bwMode="auto">
          <a:xfrm>
            <a:off x="4391025" y="404813"/>
            <a:ext cx="475297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Водний кролик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30723" name="Picture 5" descr="Длинноносая химера (лат. Harriotta raleighana) (англ. Longnose Chimera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WordArt 6"/>
          <p:cNvSpPr>
            <a:spLocks noChangeArrowheads="1" noChangeShapeType="1" noTextEdit="1"/>
          </p:cNvSpPr>
          <p:nvPr/>
        </p:nvSpPr>
        <p:spPr bwMode="auto">
          <a:xfrm>
            <a:off x="395288" y="5734050"/>
            <a:ext cx="4968875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Довгоноса химера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31747" name="Picture 5" descr="KALLORINH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WordArt 6"/>
          <p:cNvSpPr>
            <a:spLocks noChangeArrowheads="1" noChangeShapeType="1" noTextEdit="1"/>
          </p:cNvSpPr>
          <p:nvPr/>
        </p:nvSpPr>
        <p:spPr bwMode="auto">
          <a:xfrm>
            <a:off x="179388" y="5805488"/>
            <a:ext cx="3959225" cy="858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Каллоринх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idx="1"/>
          </p:nvPr>
        </p:nvSpPr>
        <p:spPr>
          <a:xfrm>
            <a:off x="4284663" y="1125538"/>
            <a:ext cx="4859337" cy="5732462"/>
          </a:xfrm>
        </p:spPr>
        <p:txBody>
          <a:bodyPr/>
          <a:lstStyle/>
          <a:p>
            <a:pPr eaLnBrk="1" hangingPunct="1"/>
            <a:r>
              <a:rPr lang="uk-UA" sz="2600" smtClean="0">
                <a:solidFill>
                  <a:srgbClr val="02303E"/>
                </a:solidFill>
                <a:latin typeface="Book Antiqua" pitchFamily="18" charset="0"/>
              </a:rPr>
              <a:t>При вивченні класу Хрящові риби, ми не розглядали представників ряду Химероподібні, які </a:t>
            </a:r>
            <a:r>
              <a:rPr lang="ru-RU" sz="2600" smtClean="0">
                <a:solidFill>
                  <a:srgbClr val="02303E"/>
                </a:solidFill>
                <a:latin typeface="Book Antiqua" pitchFamily="18" charset="0"/>
              </a:rPr>
              <a:t>поширені в Атлантичному, Індійському і Тихому океанах та океанічних водах Південної півкулі.</a:t>
            </a:r>
            <a:r>
              <a:rPr lang="uk-UA" sz="2600" smtClean="0">
                <a:solidFill>
                  <a:srgbClr val="02303E"/>
                </a:solidFill>
                <a:latin typeface="Book Antiqua" pitchFamily="18" charset="0"/>
              </a:rPr>
              <a:t>  </a:t>
            </a:r>
          </a:p>
          <a:p>
            <a:pPr eaLnBrk="1" hangingPunct="1"/>
            <a:r>
              <a:rPr lang="uk-UA" sz="2600" smtClean="0">
                <a:solidFill>
                  <a:srgbClr val="02303E"/>
                </a:solidFill>
                <a:latin typeface="Book Antiqua" pitchFamily="18" charset="0"/>
              </a:rPr>
              <a:t>На жаль, підручник про цих тварин не багатослівний, тому дана презентація надасть додаткову інформацію про них.</a:t>
            </a:r>
          </a:p>
        </p:txBody>
      </p:sp>
      <p:pic>
        <p:nvPicPr>
          <p:cNvPr id="4" name="Picture 6" descr="http://pti.kiev.ua/uploads/posts/2010-02/1265564594_khime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68413"/>
            <a:ext cx="4211638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hostshark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60825"/>
            <a:ext cx="4175125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WordArt 6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547813" y="476250"/>
            <a:ext cx="5761037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Химероподібні риби</a:t>
            </a:r>
          </a:p>
        </p:txBody>
      </p:sp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32771" name="Picture 5" descr="Hydrolagus_colliei_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WordArt 7"/>
          <p:cNvSpPr>
            <a:spLocks noChangeArrowheads="1" noChangeShapeType="1" noTextEdit="1"/>
          </p:cNvSpPr>
          <p:nvPr/>
        </p:nvSpPr>
        <p:spPr bwMode="auto">
          <a:xfrm>
            <a:off x="250825" y="5661025"/>
            <a:ext cx="6192838" cy="86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Гідролаг американський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718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Промислового значення химери майже не мають: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- у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торговій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мережі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мають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товарну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назву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«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морський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кролик»;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-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печінка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 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використовується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у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медицині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-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яйця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химер у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Норвегії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                           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вважаються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делікатесом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.</a:t>
            </a:r>
            <a:endParaRPr lang="uk-UA" sz="2800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6" name="Рисунок 5" descr="chimaera_fis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4221163"/>
            <a:ext cx="3995737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WordArt 5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339975" y="476250"/>
            <a:ext cx="4751388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Значення</a:t>
            </a:r>
          </a:p>
        </p:txBody>
      </p:sp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34819" name="Picture 5" descr="dlinnonosaya-himera-e14060136894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38400"/>
            <a:ext cx="914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7" descr="9f591e37d2a9b629263f7d2b294669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3438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9" descr="B85SXJCcL_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-11113"/>
            <a:ext cx="4500562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WordArt 10"/>
          <p:cNvSpPr>
            <a:spLocks noChangeArrowheads="1" noChangeShapeType="1" noTextEdit="1"/>
          </p:cNvSpPr>
          <p:nvPr/>
        </p:nvSpPr>
        <p:spPr bwMode="auto">
          <a:xfrm>
            <a:off x="1403350" y="2060575"/>
            <a:ext cx="5929313" cy="1077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Дякую за увагу!!!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500188"/>
            <a:ext cx="8329612" cy="49006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b="1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Химероподібні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 </a:t>
            </a: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-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ряд морських хрящових риб, що мають досить видовжене тіло. Мешкають в основному на глибині понад 500 м.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Ряд складають 3 сучасних родини: 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звичайні химери;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довгорилі</a:t>
            </a: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химери;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гачкорилі</a:t>
            </a: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химери.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Викопні химери відомі                                 починаючи з пізнього                                 девону. </a:t>
            </a:r>
          </a:p>
        </p:txBody>
      </p:sp>
      <p:pic>
        <p:nvPicPr>
          <p:cNvPr id="6" name="Рисунок 5" descr="02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573463"/>
            <a:ext cx="4427537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WordArt 5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619250" y="404813"/>
            <a:ext cx="561657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Химероподібні риби</a:t>
            </a:r>
          </a:p>
        </p:txBody>
      </p:sp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38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Характерні ознаки </a:t>
            </a:r>
            <a:r>
              <a:rPr lang="uk-UA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химероподібних</a:t>
            </a: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риб: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5 зябрових щілин, 4 з яких вкриті згортками шкіри;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зуби у вигляді жуйних                               пластинок;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хорда вкрита численними                     вапняковими кільцями.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у деяких видів біля основи                           спинного шипа є отруйна                                 залоза.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Довжина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дорослих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особин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                                    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від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переднього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кінця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до                                    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кінчика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хвоста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варіює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від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0,6 до 1,5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метрів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. </a:t>
            </a:r>
          </a:p>
        </p:txBody>
      </p:sp>
      <p:pic>
        <p:nvPicPr>
          <p:cNvPr id="5" name="Picture 2" descr="http://t3.gstatic.com/images?q=tbn:ANd9GcSeKEbiX512MF7fEIUKEJTXVd5K8ydZArOJGEPyhCCWt2Sgmks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2401888"/>
            <a:ext cx="3995737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WordArt 5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692275" y="404813"/>
            <a:ext cx="6049963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Характерні ознаки</a:t>
            </a:r>
          </a:p>
        </p:txBody>
      </p:sp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kapway.com/images/himera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96975"/>
            <a:ext cx="91440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WordArt 4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268538" y="549275"/>
            <a:ext cx="48958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Зовнішня будова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5364163" y="1196975"/>
            <a:ext cx="2447925" cy="1079500"/>
          </a:xfrm>
          <a:prstGeom prst="rect">
            <a:avLst/>
          </a:prstGeom>
          <a:solidFill>
            <a:schemeClr val="bg2"/>
          </a:solidFill>
          <a:ln w="9525">
            <a:solidFill>
              <a:srgbClr val="08080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i="1"/>
              <a:t>спинний плавець</a:t>
            </a:r>
          </a:p>
          <a:p>
            <a:pPr algn="ctr"/>
            <a:r>
              <a:rPr lang="ru-RU" sz="1400"/>
              <a:t>у деяких представників</a:t>
            </a:r>
          </a:p>
          <a:p>
            <a:pPr algn="ctr"/>
            <a:r>
              <a:rPr lang="ru-RU" sz="1400"/>
              <a:t> Химероподібні</a:t>
            </a:r>
          </a:p>
          <a:p>
            <a:pPr algn="ctr"/>
            <a:r>
              <a:rPr lang="ru-RU" sz="1400"/>
              <a:t> попереду спинного</a:t>
            </a:r>
          </a:p>
          <a:p>
            <a:pPr algn="ctr"/>
            <a:r>
              <a:rPr lang="ru-RU" sz="1400"/>
              <a:t> плавця є отруйні шип</a:t>
            </a:r>
            <a:endParaRPr lang="uk-UA" sz="1400"/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6804025" y="2420938"/>
            <a:ext cx="2159000" cy="11318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6877050" y="2420938"/>
            <a:ext cx="24479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очі</a:t>
            </a:r>
          </a:p>
          <a:p>
            <a:r>
              <a:rPr lang="ru-RU"/>
              <a:t>найбільші очі у</a:t>
            </a:r>
          </a:p>
          <a:p>
            <a:r>
              <a:rPr lang="ru-RU"/>
              <a:t> тупоносої химери</a:t>
            </a:r>
            <a:endParaRPr lang="uk-UA"/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7092950" y="5589588"/>
            <a:ext cx="2051050" cy="126841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i="1"/>
              <a:t>Рило</a:t>
            </a:r>
            <a:r>
              <a:rPr lang="uk-UA" sz="1200"/>
              <a:t> </a:t>
            </a:r>
          </a:p>
          <a:p>
            <a:pPr algn="ctr"/>
            <a:r>
              <a:rPr lang="uk-UA" sz="1200"/>
              <a:t>Плугоподібне</a:t>
            </a:r>
          </a:p>
          <a:p>
            <a:pPr algn="ctr"/>
            <a:r>
              <a:rPr lang="uk-UA" sz="1200"/>
              <a:t> рило химери- чудовий засіб</a:t>
            </a:r>
          </a:p>
          <a:p>
            <a:pPr algn="ctr"/>
            <a:r>
              <a:rPr lang="uk-UA" sz="1200"/>
              <a:t> для дослідження</a:t>
            </a:r>
          </a:p>
          <a:p>
            <a:pPr algn="ctr"/>
            <a:r>
              <a:rPr lang="uk-UA" sz="1200"/>
              <a:t> піску</a:t>
            </a:r>
          </a:p>
          <a:p>
            <a:pPr algn="ctr"/>
            <a:r>
              <a:rPr lang="uk-UA" sz="1200"/>
              <a:t> і мулу,де можна</a:t>
            </a:r>
          </a:p>
          <a:p>
            <a:pPr algn="ctr"/>
            <a:r>
              <a:rPr lang="uk-UA" sz="1200"/>
              <a:t> знайти закопану там здобич.</a:t>
            </a:r>
            <a:r>
              <a:rPr lang="ru-RU" sz="1200"/>
              <a:t> </a:t>
            </a:r>
            <a:endParaRPr lang="uk-UA" sz="1200"/>
          </a:p>
        </p:txBody>
      </p:sp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2411413" y="5516563"/>
            <a:ext cx="2016125" cy="13414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16" name="Rectangle 10"/>
          <p:cNvSpPr>
            <a:spLocks noChangeArrowheads="1"/>
          </p:cNvSpPr>
          <p:nvPr/>
        </p:nvSpPr>
        <p:spPr bwMode="auto">
          <a:xfrm>
            <a:off x="0" y="4581525"/>
            <a:ext cx="2411413" cy="10080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17" name="Rectangle 11"/>
          <p:cNvSpPr>
            <a:spLocks noChangeArrowheads="1"/>
          </p:cNvSpPr>
          <p:nvPr/>
        </p:nvSpPr>
        <p:spPr bwMode="auto">
          <a:xfrm>
            <a:off x="0" y="765175"/>
            <a:ext cx="1331913" cy="2159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18" name="Rectangle 12"/>
          <p:cNvSpPr>
            <a:spLocks noChangeArrowheads="1"/>
          </p:cNvSpPr>
          <p:nvPr/>
        </p:nvSpPr>
        <p:spPr bwMode="auto">
          <a:xfrm>
            <a:off x="2484438" y="5492750"/>
            <a:ext cx="1978025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200" b="1" i="1"/>
              <a:t>Зуби</a:t>
            </a:r>
            <a:r>
              <a:rPr lang="ru-RU" sz="1200"/>
              <a:t> </a:t>
            </a:r>
            <a:endParaRPr lang="uk-UA" sz="1200"/>
          </a:p>
          <a:p>
            <a:pPr algn="ctr"/>
            <a:r>
              <a:rPr lang="ru-RU" sz="1200"/>
              <a:t>Представляють собою</a:t>
            </a:r>
            <a:endParaRPr lang="uk-UA" sz="1200"/>
          </a:p>
          <a:p>
            <a:pPr algn="ctr"/>
            <a:r>
              <a:rPr lang="ru-RU" sz="1200"/>
              <a:t> пластинку якою химера</a:t>
            </a:r>
            <a:endParaRPr lang="uk-UA" sz="1200"/>
          </a:p>
          <a:p>
            <a:pPr algn="ctr"/>
            <a:r>
              <a:rPr lang="ru-RU" sz="1200"/>
              <a:t> може сильно вкусити чи </a:t>
            </a:r>
            <a:endParaRPr lang="uk-UA" sz="1200"/>
          </a:p>
          <a:p>
            <a:pPr algn="ctr"/>
            <a:r>
              <a:rPr lang="ru-RU" sz="1200"/>
              <a:t>розламати товсту </a:t>
            </a:r>
            <a:endParaRPr lang="uk-UA" sz="1200"/>
          </a:p>
          <a:p>
            <a:pPr algn="ctr"/>
            <a:r>
              <a:rPr lang="ru-RU" sz="1200"/>
              <a:t>раковину</a:t>
            </a:r>
            <a:endParaRPr lang="uk-UA" sz="1200"/>
          </a:p>
          <a:p>
            <a:pPr algn="ctr"/>
            <a:r>
              <a:rPr lang="ru-RU" sz="1200"/>
              <a:t> здобичі</a:t>
            </a:r>
          </a:p>
        </p:txBody>
      </p:sp>
      <p:sp>
        <p:nvSpPr>
          <p:cNvPr id="17419" name="Rectangle 13"/>
          <p:cNvSpPr>
            <a:spLocks noChangeArrowheads="1"/>
          </p:cNvSpPr>
          <p:nvPr/>
        </p:nvSpPr>
        <p:spPr bwMode="auto">
          <a:xfrm>
            <a:off x="33338" y="4592638"/>
            <a:ext cx="22399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400" b="1" i="1"/>
              <a:t>Зяброві кришки</a:t>
            </a:r>
            <a:endParaRPr lang="uk-UA" sz="1400"/>
          </a:p>
          <a:p>
            <a:pPr algn="ctr"/>
            <a:r>
              <a:rPr lang="ru-RU" sz="1400"/>
              <a:t>зябра цієї риби захищені</a:t>
            </a:r>
            <a:endParaRPr lang="uk-UA" sz="1400"/>
          </a:p>
          <a:p>
            <a:pPr algn="ctr"/>
            <a:r>
              <a:rPr lang="ru-RU" sz="1400"/>
              <a:t>кришками як і в інших</a:t>
            </a:r>
            <a:endParaRPr lang="uk-UA" sz="1400"/>
          </a:p>
          <a:p>
            <a:pPr algn="ctr"/>
            <a:r>
              <a:rPr lang="ru-RU" sz="1400"/>
              <a:t>кісткових риб</a:t>
            </a:r>
          </a:p>
        </p:txBody>
      </p:sp>
      <p:sp>
        <p:nvSpPr>
          <p:cNvPr id="17420" name="Rectangle 14"/>
          <p:cNvSpPr>
            <a:spLocks noChangeArrowheads="1"/>
          </p:cNvSpPr>
          <p:nvPr/>
        </p:nvSpPr>
        <p:spPr bwMode="auto">
          <a:xfrm>
            <a:off x="0" y="765175"/>
            <a:ext cx="1258888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200" b="1" i="1"/>
              <a:t>Хвіст</a:t>
            </a:r>
            <a:endParaRPr lang="uk-UA" sz="1200"/>
          </a:p>
          <a:p>
            <a:pPr algn="ctr"/>
            <a:r>
              <a:rPr lang="ru-RU" sz="1200"/>
              <a:t>Хвіст у химери</a:t>
            </a:r>
            <a:endParaRPr lang="uk-UA" sz="1200"/>
          </a:p>
          <a:p>
            <a:pPr algn="ctr"/>
            <a:r>
              <a:rPr lang="ru-RU" sz="1200"/>
              <a:t>З носом схожий на</a:t>
            </a:r>
            <a:endParaRPr lang="uk-UA" sz="1200"/>
          </a:p>
          <a:p>
            <a:pPr algn="ctr"/>
            <a:r>
              <a:rPr lang="ru-RU" sz="1200"/>
              <a:t> хвіст акули</a:t>
            </a:r>
            <a:endParaRPr lang="uk-UA" sz="1200"/>
          </a:p>
          <a:p>
            <a:pPr algn="ctr"/>
            <a:r>
              <a:rPr lang="ru-RU" sz="1200"/>
              <a:t> У інших представників</a:t>
            </a:r>
            <a:endParaRPr lang="uk-UA" sz="1200"/>
          </a:p>
          <a:p>
            <a:pPr algn="ctr"/>
            <a:r>
              <a:rPr lang="ru-RU" sz="1200"/>
              <a:t> цьогго ряду хвіст більш</a:t>
            </a:r>
          </a:p>
          <a:p>
            <a:pPr algn="ctr"/>
            <a:r>
              <a:rPr lang="ru-RU" sz="1200"/>
              <a:t> довгий і вузький</a:t>
            </a:r>
            <a:r>
              <a:rPr lang="uk-UA" sz="1200"/>
              <a:t> </a:t>
            </a:r>
          </a:p>
        </p:txBody>
      </p:sp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275" y="1428750"/>
            <a:ext cx="5292725" cy="49006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Тіло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химер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звужується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до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заднього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кінця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і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закінчується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довгим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(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до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половини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довжини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тіла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)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бичовидним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хвостом.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Характерного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вигляду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химерам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надають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великі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крилоподібні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грудні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плавці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На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боці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голови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і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тулуба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розташовується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відкрита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борозенка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бічної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лінії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.</a:t>
            </a:r>
          </a:p>
        </p:txBody>
      </p:sp>
      <p:pic>
        <p:nvPicPr>
          <p:cNvPr id="5" name="Picture 12" descr="http://dic.academic.ru/pictures/enc_biology/animals/evropeiyskaya_khime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2150"/>
            <a:ext cx="331628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amamam.ru/wp-content/uploads/2012/10/himera_ryba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75138"/>
            <a:ext cx="3276600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WordArt 6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3779838" y="549275"/>
            <a:ext cx="453707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Тіло химер</a:t>
            </a:r>
          </a:p>
        </p:txBody>
      </p:sp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600200"/>
            <a:ext cx="8329612" cy="50434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Вважається, що химери харчуються дуже твердою їжею (молюсками чи голкошкірими). Можливо, ці уявлення пов'язані з будовою щелепного апарату, який здатний стискати об'єкти з силою, що перевищує 100 ньютонів.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Прямі дослідження доводять, що раціон химер також включає </a:t>
            </a:r>
            <a:r>
              <a:rPr lang="uk-UA" sz="2800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поліхет</a:t>
            </a: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, ракоподібних і навіть дрібних придонних риб.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Крім того, деякі химери здатні поїдати як дорослих представників свого виду, так і яйця.</a:t>
            </a:r>
          </a:p>
        </p:txBody>
      </p:sp>
      <p:sp>
        <p:nvSpPr>
          <p:cNvPr id="19458" name="WordArt 4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619250" y="549275"/>
            <a:ext cx="554355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Харчування</a:t>
            </a:r>
          </a:p>
        </p:txBody>
      </p:sp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38" cy="418623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Химери роздільностатеві. Як і в інших хрящових риб, осіменіння проходить у формі копуляції. Відкладаючи на дно веретеноподібні яйцеві капсули, вони прикріплюють їх до субстрату спеціальними роговими нитками.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Для всіх видів характерне яйценародження.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Оскільки більшість видів живе на великих глибинах, дані про репродуктивну біологію цієї групи дуже обмежені.</a:t>
            </a:r>
            <a:endParaRPr lang="uk-UA" sz="2800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0482" name="WordArt 4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547813" y="620713"/>
            <a:ext cx="575945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Розмноження і розвиток</a:t>
            </a:r>
          </a:p>
        </p:txBody>
      </p:sp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289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Глибоководні риби живуть у таких умовах, де життя, здавалося б, зовсім неможливе. Воно там є, але приймає найхимерніші форми, що, викликає не тільки подив, але й страх, і навіть жах. Більшість з цих істот мешкають на глибині від 500 до 6500 метрів.</a:t>
            </a:r>
          </a:p>
        </p:txBody>
      </p:sp>
      <p:pic>
        <p:nvPicPr>
          <p:cNvPr id="5" name="Picture 2" descr="http://100facts.ru/wp-content/uploads/2012/07/57556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21163"/>
            <a:ext cx="4572000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глубоководные рыб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229100"/>
            <a:ext cx="4572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WordArt 6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763713" y="549275"/>
            <a:ext cx="575945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Глибоководні риби</a:t>
            </a:r>
          </a:p>
        </p:txBody>
      </p:sp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</TotalTime>
  <Words>607</Words>
  <Application>Microsoft Office PowerPoint</Application>
  <PresentationFormat>Экран (4:3)</PresentationFormat>
  <Paragraphs>70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Book Antiqua</vt:lpstr>
      <vt:lpstr>Тема Office</vt:lpstr>
      <vt:lpstr>Морські химери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Морські химери</dc:title>
  <cp:lastModifiedBy>Таня</cp:lastModifiedBy>
  <cp:revision>116</cp:revision>
  <dcterms:modified xsi:type="dcterms:W3CDTF">2015-01-26T18:55:52Z</dcterms:modified>
  <cp:contentStatus/>
</cp:coreProperties>
</file>