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0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875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15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3459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81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28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4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4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9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6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6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6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0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0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Основн</a:t>
            </a:r>
            <a:r>
              <a:rPr lang="uk-UA" dirty="0" smtClean="0"/>
              <a:t>і напрями сучасної біотехнології.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4400" dirty="0" smtClean="0"/>
              <a:t>Трансгенні та химерні організми.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337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54528" cy="71398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Химерні організми.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97" y="1024801"/>
            <a:ext cx="5236303" cy="34983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" y="1286472"/>
            <a:ext cx="4760461" cy="5571528"/>
          </a:xfrm>
        </p:spPr>
        <p:txBody>
          <a:bodyPr>
            <a:normAutofit/>
          </a:bodyPr>
          <a:lstStyle/>
          <a:p>
            <a:r>
              <a:rPr lang="ru-RU" sz="3200" i="1" dirty="0" err="1">
                <a:solidFill>
                  <a:schemeClr val="accent1">
                    <a:lumMod val="75000"/>
                  </a:schemeClr>
                </a:solidFill>
              </a:rPr>
              <a:t>Химерні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1">
                    <a:lumMod val="75000"/>
                  </a:schemeClr>
                </a:solidFill>
              </a:rPr>
              <a:t>організми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/>
              <a:t>-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генетичні</a:t>
            </a:r>
            <a:r>
              <a:rPr lang="ru-RU" sz="3200" dirty="0"/>
              <a:t> </a:t>
            </a:r>
            <a:r>
              <a:rPr lang="ru-RU" sz="3200" dirty="0" err="1"/>
              <a:t>мозаїки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утворяться</a:t>
            </a:r>
            <a:r>
              <a:rPr lang="ru-RU" sz="3200" dirty="0"/>
              <a:t> в </a:t>
            </a:r>
            <a:r>
              <a:rPr lang="ru-RU" sz="3200" dirty="0" err="1"/>
              <a:t>результаті</a:t>
            </a:r>
            <a:r>
              <a:rPr lang="ru-RU" sz="3200" dirty="0"/>
              <a:t> </a:t>
            </a:r>
            <a:r>
              <a:rPr lang="ru-RU" sz="3200" dirty="0" err="1"/>
              <a:t>об'єднання</a:t>
            </a:r>
            <a:r>
              <a:rPr lang="ru-RU" sz="3200" dirty="0"/>
              <a:t> </a:t>
            </a:r>
            <a:r>
              <a:rPr lang="ru-RU" sz="3200" dirty="0" err="1"/>
              <a:t>бластомерів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ембріонів</a:t>
            </a:r>
            <a:r>
              <a:rPr lang="ru-RU" sz="3200" dirty="0"/>
              <a:t> з </a:t>
            </a:r>
            <a:r>
              <a:rPr lang="ru-RU" sz="3200" dirty="0" err="1"/>
              <a:t>різними</a:t>
            </a:r>
            <a:r>
              <a:rPr lang="ru-RU" sz="3200" dirty="0"/>
              <a:t> генотипами. 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048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649"/>
            <a:ext cx="12192000" cy="6374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77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Вперше термін</a:t>
            </a:r>
            <a:r>
              <a:rPr lang="uk-UA" b="1" i="1" dirty="0" smtClean="0"/>
              <a:t> </a:t>
            </a:r>
            <a:r>
              <a:rPr lang="uk-UA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біотехнологія</a:t>
            </a:r>
            <a:r>
              <a:rPr lang="uk-UA" b="1" i="1" dirty="0" smtClean="0"/>
              <a:t> </a:t>
            </a:r>
            <a:r>
              <a:rPr lang="uk-UA" dirty="0" smtClean="0"/>
              <a:t>був запропонований у 1917 році угорським інженером Карлом </a:t>
            </a:r>
            <a:r>
              <a:rPr lang="uk-UA" dirty="0" err="1" smtClean="0"/>
              <a:t>Ерекі</a:t>
            </a:r>
            <a:r>
              <a:rPr lang="uk-UA" dirty="0" smtClean="0"/>
              <a:t> , коли він описував процес виробництва свинини.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9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469"/>
            <a:ext cx="12177569" cy="5434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82" y="313151"/>
            <a:ext cx="1114816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Біотехнологія</a:t>
            </a:r>
            <a:r>
              <a:rPr lang="uk-UA" sz="2000" b="1" dirty="0" smtClean="0">
                <a:ln/>
                <a:solidFill>
                  <a:schemeClr val="accent3"/>
                </a:solidFill>
              </a:rPr>
              <a:t> – це сукупність промислових методів , що застосовують для виробництва різних речовин із використанням живих організмів, біологічних процесів чи явищ.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5962389" cy="989556"/>
          </a:xfrm>
        </p:spPr>
        <p:txBody>
          <a:bodyPr>
            <a:noAutofit/>
          </a:bodyPr>
          <a:lstStyle/>
          <a:p>
            <a:r>
              <a:rPr lang="uk-UA" sz="3200" dirty="0" smtClean="0"/>
              <a:t>Методи біотехнології.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74" y="-181627"/>
            <a:ext cx="5803726" cy="703962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102291"/>
            <a:ext cx="6388274" cy="575571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3000" dirty="0" smtClean="0"/>
              <a:t>Синтез генів поза </a:t>
            </a:r>
            <a:r>
              <a:rPr lang="uk-UA" sz="3000" dirty="0" err="1" smtClean="0"/>
              <a:t>огранізмом</a:t>
            </a:r>
            <a:r>
              <a:rPr lang="uk-UA" sz="3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3000" dirty="0" smtClean="0"/>
              <a:t>Виділення генів з клітини та перебудова окремих генів або </a:t>
            </a:r>
            <a:r>
              <a:rPr lang="uk-UA" sz="3000" dirty="0" err="1" smtClean="0"/>
              <a:t>іх</a:t>
            </a:r>
            <a:r>
              <a:rPr lang="uk-UA" sz="3000" dirty="0" smtClean="0"/>
              <a:t> частин.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3000" dirty="0" smtClean="0"/>
              <a:t>Копіювання та розмноження виділених та синтезованих генів.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3000" dirty="0" smtClean="0"/>
              <a:t>Введення генів та їхніх груп у геном інших організмів.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3000" dirty="0" smtClean="0"/>
              <a:t>Поєднання різних </a:t>
            </a:r>
            <a:r>
              <a:rPr lang="uk-UA" sz="3000" dirty="0" err="1" smtClean="0"/>
              <a:t>геномів</a:t>
            </a:r>
            <a:r>
              <a:rPr lang="uk-UA" sz="3000" dirty="0" smtClean="0"/>
              <a:t> в одній клітині.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9078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7890"/>
            <a:ext cx="3854528" cy="459755"/>
          </a:xfrm>
        </p:spPr>
        <p:txBody>
          <a:bodyPr>
            <a:noAutofit/>
          </a:bodyPr>
          <a:lstStyle/>
          <a:p>
            <a:r>
              <a:rPr lang="uk-UA" sz="3200" dirty="0" smtClean="0"/>
              <a:t>Генна інженерія.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90389" y="1039661"/>
            <a:ext cx="4471792" cy="5680553"/>
          </a:xfrm>
        </p:spPr>
        <p:txBody>
          <a:bodyPr>
            <a:noAutofit/>
          </a:bodyPr>
          <a:lstStyle/>
          <a:p>
            <a:r>
              <a:rPr lang="ru-RU" sz="3000" i="1" dirty="0" err="1">
                <a:solidFill>
                  <a:schemeClr val="accent1">
                    <a:lumMod val="75000"/>
                  </a:schemeClr>
                </a:solidFill>
              </a:rPr>
              <a:t>Генна</a:t>
            </a:r>
            <a:r>
              <a:rPr lang="ru-RU" sz="3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000" i="1" dirty="0" err="1">
                <a:solidFill>
                  <a:schemeClr val="accent1">
                    <a:lumMod val="75000"/>
                  </a:schemeClr>
                </a:solidFill>
              </a:rPr>
              <a:t>інженерія</a:t>
            </a:r>
            <a:r>
              <a:rPr lang="ru-RU" sz="3000" i="1" dirty="0"/>
              <a:t> </a:t>
            </a:r>
            <a:r>
              <a:rPr lang="ru-RU" sz="3000" dirty="0"/>
              <a:t>– </a:t>
            </a:r>
            <a:r>
              <a:rPr lang="ru-RU" sz="3000" dirty="0" err="1"/>
              <a:t>прикладна</a:t>
            </a:r>
            <a:r>
              <a:rPr lang="ru-RU" sz="3000" dirty="0"/>
              <a:t> </a:t>
            </a:r>
            <a:r>
              <a:rPr lang="ru-RU" sz="3000" dirty="0" err="1"/>
              <a:t>галузь</a:t>
            </a:r>
            <a:r>
              <a:rPr lang="ru-RU" sz="3000" dirty="0"/>
              <a:t> </a:t>
            </a:r>
            <a:r>
              <a:rPr lang="ru-RU" sz="3000" dirty="0" err="1"/>
              <a:t>молекулярної</a:t>
            </a:r>
            <a:r>
              <a:rPr lang="ru-RU" sz="3000" dirty="0"/>
              <a:t> генетики та </a:t>
            </a:r>
            <a:r>
              <a:rPr lang="ru-RU" sz="3000" dirty="0" err="1"/>
              <a:t>біохімії</a:t>
            </a:r>
            <a:r>
              <a:rPr lang="ru-RU" sz="3000" dirty="0"/>
              <a:t>. </a:t>
            </a:r>
            <a:r>
              <a:rPr lang="ru-RU" sz="3000" dirty="0" err="1"/>
              <a:t>Її</a:t>
            </a:r>
            <a:r>
              <a:rPr lang="ru-RU" sz="3000" dirty="0"/>
              <a:t> </a:t>
            </a:r>
            <a:r>
              <a:rPr lang="ru-RU" sz="3000" dirty="0" err="1"/>
              <a:t>завдання</a:t>
            </a:r>
            <a:r>
              <a:rPr lang="ru-RU" sz="3000" dirty="0"/>
              <a:t> – </a:t>
            </a:r>
            <a:r>
              <a:rPr lang="ru-RU" sz="3000" dirty="0" err="1"/>
              <a:t>це</a:t>
            </a:r>
            <a:r>
              <a:rPr lang="ru-RU" sz="3000" dirty="0"/>
              <a:t> </a:t>
            </a:r>
            <a:r>
              <a:rPr lang="ru-RU" sz="3000" dirty="0" err="1" smtClean="0"/>
              <a:t>розробка</a:t>
            </a:r>
            <a:r>
              <a:rPr lang="ru-RU" sz="3000" dirty="0" smtClean="0"/>
              <a:t> </a:t>
            </a:r>
            <a:r>
              <a:rPr lang="ru-RU" sz="3000" dirty="0" err="1"/>
              <a:t>методів</a:t>
            </a:r>
            <a:r>
              <a:rPr lang="ru-RU" sz="3000" dirty="0"/>
              <a:t> </a:t>
            </a:r>
            <a:r>
              <a:rPr lang="ru-RU" sz="3000" dirty="0" err="1"/>
              <a:t>перебудови</a:t>
            </a:r>
            <a:r>
              <a:rPr lang="ru-RU" sz="3000" dirty="0"/>
              <a:t> </a:t>
            </a:r>
            <a:r>
              <a:rPr lang="ru-RU" sz="3000" dirty="0" err="1"/>
              <a:t>геномів</a:t>
            </a:r>
            <a:r>
              <a:rPr lang="ru-RU" sz="3000" dirty="0"/>
              <a:t> </a:t>
            </a:r>
            <a:r>
              <a:rPr lang="ru-RU" sz="3000" dirty="0" err="1"/>
              <a:t>організмів</a:t>
            </a:r>
            <a:r>
              <a:rPr lang="ru-RU" sz="3000" dirty="0"/>
              <a:t>.</a:t>
            </a:r>
          </a:p>
          <a:p>
            <a:endParaRPr lang="ru-RU" sz="3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579" y="0"/>
            <a:ext cx="5477421" cy="6858000"/>
          </a:xfrm>
        </p:spPr>
      </p:pic>
    </p:spTree>
    <p:extLst>
      <p:ext uri="{BB962C8B-B14F-4D97-AF65-F5344CB8AC3E}">
        <p14:creationId xmlns:p14="http://schemas.microsoft.com/office/powerpoint/2010/main" val="17989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86" y="548784"/>
            <a:ext cx="5211314" cy="44565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760461" cy="6857999"/>
          </a:xfrm>
        </p:spPr>
        <p:txBody>
          <a:bodyPr/>
          <a:lstStyle/>
          <a:p>
            <a:r>
              <a:rPr lang="ru-RU" sz="2400" b="1" dirty="0" err="1"/>
              <a:t>Спочатку</a:t>
            </a:r>
            <a:r>
              <a:rPr lang="ru-RU" sz="2400" b="1" dirty="0"/>
              <a:t> </a:t>
            </a:r>
            <a:r>
              <a:rPr lang="ru-RU" sz="2400" b="1" dirty="0" err="1"/>
              <a:t>вчені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</a:t>
            </a:r>
            <a:r>
              <a:rPr lang="ru-RU" sz="2400" b="1" dirty="0" err="1"/>
              <a:t>керівництвом</a:t>
            </a:r>
            <a:r>
              <a:rPr lang="ru-RU" sz="2400" b="1" dirty="0"/>
              <a:t> доктора </a:t>
            </a:r>
            <a:r>
              <a:rPr lang="ru-RU" sz="2400" b="1" dirty="0" err="1"/>
              <a:t>Еріка</a:t>
            </a:r>
            <a:r>
              <a:rPr lang="ru-RU" sz="2400" b="1" dirty="0"/>
              <a:t> </a:t>
            </a:r>
            <a:r>
              <a:rPr lang="ru-RU" sz="2400" b="1" dirty="0" err="1"/>
              <a:t>Сасакі</a:t>
            </a:r>
            <a:r>
              <a:rPr lang="ru-RU" sz="2400" b="1" dirty="0"/>
              <a:t> за </a:t>
            </a:r>
            <a:r>
              <a:rPr lang="ru-RU" sz="2400" b="1" dirty="0" err="1"/>
              <a:t>допомогою</a:t>
            </a:r>
            <a:r>
              <a:rPr lang="ru-RU" sz="2400" b="1" dirty="0"/>
              <a:t> </a:t>
            </a:r>
            <a:r>
              <a:rPr lang="ru-RU" sz="2400" b="1" dirty="0" err="1"/>
              <a:t>вірусних</a:t>
            </a:r>
            <a:r>
              <a:rPr lang="ru-RU" sz="2400" b="1" dirty="0"/>
              <a:t> </a:t>
            </a:r>
            <a:r>
              <a:rPr lang="ru-RU" sz="2400" b="1" dirty="0" err="1"/>
              <a:t>векторів</a:t>
            </a:r>
            <a:r>
              <a:rPr lang="ru-RU" sz="2400" b="1" dirty="0"/>
              <a:t> ввели у 91 </a:t>
            </a:r>
            <a:r>
              <a:rPr lang="ru-RU" sz="2400" b="1" dirty="0" err="1"/>
              <a:t>ембріон</a:t>
            </a:r>
            <a:r>
              <a:rPr lang="ru-RU" sz="2400" b="1" dirty="0"/>
              <a:t> </a:t>
            </a:r>
            <a:r>
              <a:rPr lang="ru-RU" sz="2400" b="1" dirty="0" err="1"/>
              <a:t>мавп</a:t>
            </a:r>
            <a:r>
              <a:rPr lang="ru-RU" sz="2400" b="1" dirty="0"/>
              <a:t> </a:t>
            </a:r>
            <a:r>
              <a:rPr lang="ru-RU" sz="2400" b="1" dirty="0" err="1"/>
              <a:t>гени</a:t>
            </a:r>
            <a:r>
              <a:rPr lang="ru-RU" sz="2400" b="1" dirty="0"/>
              <a:t> зеленого флуоресцентного </a:t>
            </a:r>
            <a:r>
              <a:rPr lang="ru-RU" sz="2400" b="1" dirty="0" err="1"/>
              <a:t>білка</a:t>
            </a:r>
            <a:r>
              <a:rPr lang="ru-RU" sz="2400" b="1" dirty="0"/>
              <a:t>,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чого</a:t>
            </a:r>
            <a:r>
              <a:rPr lang="ru-RU" sz="2400" b="1" dirty="0"/>
              <a:t> 80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цих</a:t>
            </a:r>
            <a:r>
              <a:rPr lang="ru-RU" sz="2400" b="1" dirty="0"/>
              <a:t> </a:t>
            </a:r>
            <a:r>
              <a:rPr lang="ru-RU" sz="2400" b="1" dirty="0" err="1"/>
              <a:t>ембріонів</a:t>
            </a:r>
            <a:r>
              <a:rPr lang="ru-RU" sz="2400" b="1" dirty="0"/>
              <a:t> </a:t>
            </a:r>
            <a:r>
              <a:rPr lang="ru-RU" sz="2400" b="1" dirty="0" err="1"/>
              <a:t>було</a:t>
            </a:r>
            <a:r>
              <a:rPr lang="ru-RU" sz="2400" b="1" dirty="0"/>
              <a:t> введено в утробу </a:t>
            </a:r>
            <a:r>
              <a:rPr lang="ru-RU" sz="2400" b="1" dirty="0" err="1"/>
              <a:t>сурогатних</a:t>
            </a:r>
            <a:r>
              <a:rPr lang="ru-RU" sz="2400" b="1" dirty="0"/>
              <a:t> </a:t>
            </a:r>
            <a:r>
              <a:rPr lang="ru-RU" sz="2400" b="1" dirty="0" err="1"/>
              <a:t>матерів</a:t>
            </a:r>
            <a:r>
              <a:rPr lang="ru-RU" sz="2400" b="1" dirty="0"/>
              <a:t>. У </a:t>
            </a:r>
            <a:r>
              <a:rPr lang="ru-RU" sz="2400" b="1" dirty="0" err="1"/>
              <a:t>п'яти</a:t>
            </a:r>
            <a:r>
              <a:rPr lang="ru-RU" sz="2400" b="1" dirty="0"/>
              <a:t> </a:t>
            </a:r>
            <a:r>
              <a:rPr lang="ru-RU" sz="2400" b="1" dirty="0" err="1"/>
              <a:t>мавп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з'явилися</a:t>
            </a:r>
            <a:r>
              <a:rPr lang="ru-RU" sz="2400" b="1" dirty="0"/>
              <a:t> на </a:t>
            </a:r>
            <a:r>
              <a:rPr lang="ru-RU" sz="2400" b="1" dirty="0" err="1"/>
              <a:t>світ</a:t>
            </a:r>
            <a:r>
              <a:rPr lang="ru-RU" sz="2400" b="1" dirty="0"/>
              <a:t>, </a:t>
            </a:r>
            <a:r>
              <a:rPr lang="ru-RU" sz="2400" b="1" dirty="0" err="1"/>
              <a:t>деякі</a:t>
            </a:r>
            <a:r>
              <a:rPr lang="ru-RU" sz="2400" b="1" dirty="0"/>
              <a:t> </a:t>
            </a:r>
            <a:r>
              <a:rPr lang="ru-RU" sz="2400" b="1" dirty="0" err="1"/>
              <a:t>ділянки</a:t>
            </a:r>
            <a:r>
              <a:rPr lang="ru-RU" sz="2400" b="1" dirty="0"/>
              <a:t> </a:t>
            </a:r>
            <a:r>
              <a:rPr lang="ru-RU" sz="2400" b="1" dirty="0" err="1"/>
              <a:t>тіла</a:t>
            </a:r>
            <a:r>
              <a:rPr lang="ru-RU" sz="2400" b="1" dirty="0"/>
              <a:t> </a:t>
            </a:r>
            <a:r>
              <a:rPr lang="ru-RU" sz="2400" b="1" dirty="0" err="1"/>
              <a:t>світилися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</a:t>
            </a:r>
            <a:r>
              <a:rPr lang="ru-RU" sz="2400" b="1" dirty="0" err="1"/>
              <a:t>впливом</a:t>
            </a:r>
            <a:r>
              <a:rPr lang="ru-RU" sz="2400" b="1" dirty="0"/>
              <a:t> </a:t>
            </a:r>
            <a:r>
              <a:rPr lang="ru-RU" sz="2400" b="1" dirty="0" err="1"/>
              <a:t>ультрафіолетового</a:t>
            </a:r>
            <a:r>
              <a:rPr lang="ru-RU" sz="2400" b="1" dirty="0"/>
              <a:t> </a:t>
            </a:r>
            <a:r>
              <a:rPr lang="ru-RU" sz="2400" b="1" dirty="0" err="1"/>
              <a:t>випромінювання</a:t>
            </a:r>
            <a:r>
              <a:rPr lang="ru-RU" sz="2400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2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54528" cy="77661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Генна терапія.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56" y="776614"/>
            <a:ext cx="6484144" cy="43149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35743"/>
            <a:ext cx="4634630" cy="5922257"/>
          </a:xfrm>
        </p:spPr>
        <p:txBody>
          <a:bodyPr>
            <a:normAutofit/>
          </a:bodyPr>
          <a:lstStyle/>
          <a:p>
            <a:r>
              <a:rPr lang="uk-UA" sz="3200" i="1" dirty="0" smtClean="0">
                <a:solidFill>
                  <a:schemeClr val="accent1">
                    <a:lumMod val="75000"/>
                  </a:schemeClr>
                </a:solidFill>
              </a:rPr>
              <a:t>Генна терапія (</a:t>
            </a:r>
            <a:r>
              <a:rPr lang="uk-UA" sz="3200" i="1" dirty="0" err="1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uk-UA" sz="3200" i="1" dirty="0" err="1" smtClean="0">
                <a:solidFill>
                  <a:schemeClr val="accent1">
                    <a:lumMod val="75000"/>
                  </a:schemeClr>
                </a:solidFill>
              </a:rPr>
              <a:t>енотерапія</a:t>
            </a:r>
            <a:r>
              <a:rPr lang="uk-UA" sz="3200" i="1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uk-UA" sz="3200" dirty="0" smtClean="0"/>
              <a:t>– це сукупність методів генної інженерії і медицини, спрямованих на лікування </a:t>
            </a:r>
            <a:r>
              <a:rPr lang="uk-UA" sz="3200" dirty="0" err="1" smtClean="0"/>
              <a:t>паталогій</a:t>
            </a:r>
            <a:r>
              <a:rPr lang="uk-UA" sz="3200" dirty="0" smtClean="0"/>
              <a:t> генетичного </a:t>
            </a:r>
            <a:r>
              <a:rPr lang="uk-UA" sz="3200" dirty="0" err="1" smtClean="0"/>
              <a:t>аппарату</a:t>
            </a:r>
            <a:r>
              <a:rPr lang="uk-UA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408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54528" cy="514924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Клітина інженерія.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3699789"/>
            <a:ext cx="7431087" cy="31582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801666"/>
            <a:ext cx="4622104" cy="6056334"/>
          </a:xfrm>
        </p:spPr>
        <p:txBody>
          <a:bodyPr/>
          <a:lstStyle/>
          <a:p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</a:rPr>
              <a:t>Клітинна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</a:rPr>
              <a:t>інженерія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dirty="0" err="1"/>
              <a:t>галузь</a:t>
            </a:r>
            <a:r>
              <a:rPr lang="ru-RU" sz="2400" dirty="0"/>
              <a:t> </a:t>
            </a:r>
            <a:r>
              <a:rPr lang="ru-RU" sz="2400" dirty="0" err="1"/>
              <a:t>біотехнології</a:t>
            </a:r>
            <a:r>
              <a:rPr lang="ru-RU" sz="2400" dirty="0"/>
              <a:t>, у 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застосовуються</a:t>
            </a:r>
            <a:r>
              <a:rPr lang="ru-RU" sz="2400" dirty="0"/>
              <a:t> </a:t>
            </a:r>
            <a:r>
              <a:rPr lang="ru-RU" sz="2400" dirty="0" err="1"/>
              <a:t>методи</a:t>
            </a:r>
            <a:r>
              <a:rPr lang="ru-RU" sz="2400" dirty="0"/>
              <a:t> </a:t>
            </a:r>
            <a:r>
              <a:rPr lang="ru-RU" sz="2400" dirty="0" err="1"/>
              <a:t>виділення</a:t>
            </a:r>
            <a:r>
              <a:rPr lang="ru-RU" sz="2400" dirty="0"/>
              <a:t> </a:t>
            </a:r>
            <a:r>
              <a:rPr lang="ru-RU" sz="2400" dirty="0" err="1"/>
              <a:t>клітин</a:t>
            </a:r>
            <a:r>
              <a:rPr lang="ru-RU" sz="2400" dirty="0"/>
              <a:t> з </a:t>
            </a:r>
            <a:r>
              <a:rPr lang="ru-RU" sz="2400" dirty="0" err="1"/>
              <a:t>організму</a:t>
            </a:r>
            <a:r>
              <a:rPr lang="ru-RU" sz="2400" dirty="0"/>
              <a:t> і </a:t>
            </a:r>
            <a:r>
              <a:rPr lang="ru-RU" sz="2400" dirty="0" err="1"/>
              <a:t>перенесення</a:t>
            </a:r>
            <a:r>
              <a:rPr lang="ru-RU" sz="2400" dirty="0"/>
              <a:t> на </a:t>
            </a:r>
            <a:r>
              <a:rPr lang="ru-RU" sz="2400" dirty="0" err="1"/>
              <a:t>штучні</a:t>
            </a:r>
            <a:r>
              <a:rPr lang="ru-RU" sz="2400" dirty="0"/>
              <a:t> </a:t>
            </a:r>
            <a:r>
              <a:rPr lang="ru-RU" sz="2400" dirty="0" err="1"/>
              <a:t>поживні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, де </a:t>
            </a:r>
            <a:r>
              <a:rPr lang="ru-RU" sz="2400" dirty="0" err="1"/>
              <a:t>продовжується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життєдіяльність</a:t>
            </a:r>
            <a:r>
              <a:rPr lang="ru-RU" sz="2400" dirty="0"/>
              <a:t>.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завданнями</a:t>
            </a:r>
            <a:r>
              <a:rPr lang="ru-RU" sz="2400" dirty="0"/>
              <a:t> є: </a:t>
            </a:r>
            <a:r>
              <a:rPr lang="ru-RU" sz="2400" dirty="0" err="1"/>
              <a:t>отримання</a:t>
            </a:r>
            <a:r>
              <a:rPr lang="ru-RU" sz="2400" dirty="0"/>
              <a:t> </a:t>
            </a:r>
            <a:r>
              <a:rPr lang="ru-RU" sz="2400" dirty="0" err="1"/>
              <a:t>соматичних</a:t>
            </a:r>
            <a:r>
              <a:rPr lang="ru-RU" sz="2400" dirty="0"/>
              <a:t> </a:t>
            </a:r>
            <a:r>
              <a:rPr lang="ru-RU" sz="2400" dirty="0" err="1"/>
              <a:t>клітин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,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культурних</a:t>
            </a:r>
            <a:r>
              <a:rPr lang="ru-RU" sz="2400" dirty="0"/>
              <a:t> </a:t>
            </a:r>
            <a:r>
              <a:rPr lang="ru-RU" sz="2400" dirty="0" err="1"/>
              <a:t>клітин</a:t>
            </a:r>
            <a:r>
              <a:rPr lang="ru-RU" sz="2400" dirty="0"/>
              <a:t> (тканин) для </a:t>
            </a:r>
            <a:r>
              <a:rPr lang="ru-RU" sz="2400" dirty="0" err="1"/>
              <a:t>отримання</a:t>
            </a:r>
            <a:r>
              <a:rPr lang="ru-RU" sz="2400" dirty="0"/>
              <a:t> </a:t>
            </a:r>
            <a:r>
              <a:rPr lang="ru-RU" sz="2400" dirty="0" err="1"/>
              <a:t>цінних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5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34214" cy="105218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Трансгенні організми.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77656"/>
            <a:ext cx="4584526" cy="5580344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ТРАНСГЕННІ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ОРГАНІЗМИ </a:t>
            </a:r>
            <a:r>
              <a:rPr lang="ru-RU" sz="3200" dirty="0" smtClean="0"/>
              <a:t>–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рослини</a:t>
            </a:r>
            <a:r>
              <a:rPr lang="ru-RU" sz="3200" dirty="0" smtClean="0"/>
              <a:t> </a:t>
            </a:r>
            <a:r>
              <a:rPr lang="ru-RU" sz="3200" dirty="0"/>
              <a:t>і </a:t>
            </a:r>
            <a:r>
              <a:rPr lang="ru-RU" sz="3200" dirty="0" err="1"/>
              <a:t>тварини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містять</a:t>
            </a:r>
            <a:r>
              <a:rPr lang="ru-RU" sz="3200" dirty="0"/>
              <a:t> у </a:t>
            </a:r>
            <a:r>
              <a:rPr lang="ru-RU" sz="3200" dirty="0" err="1"/>
              <a:t>своїх</a:t>
            </a:r>
            <a:r>
              <a:rPr lang="ru-RU" sz="3200" dirty="0"/>
              <a:t> </a:t>
            </a:r>
            <a:r>
              <a:rPr lang="ru-RU" sz="3200" dirty="0" err="1"/>
              <a:t>клітинах</a:t>
            </a:r>
            <a:r>
              <a:rPr lang="ru-RU" sz="3200" dirty="0"/>
              <a:t> ген чужого </a:t>
            </a:r>
            <a:r>
              <a:rPr lang="ru-RU" sz="3200" dirty="0" err="1"/>
              <a:t>організму</a:t>
            </a:r>
            <a:r>
              <a:rPr lang="ru-RU" sz="3200" dirty="0"/>
              <a:t>, включений у </a:t>
            </a:r>
            <a:r>
              <a:rPr lang="ru-RU" sz="3200" dirty="0" err="1"/>
              <a:t>хромосоми</a:t>
            </a:r>
            <a:r>
              <a:rPr lang="ru-RU" sz="3200" dirty="0"/>
              <a:t>;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25" y="839244"/>
            <a:ext cx="8015636" cy="6011727"/>
          </a:xfrm>
        </p:spPr>
      </p:pic>
    </p:spTree>
    <p:extLst>
      <p:ext uri="{BB962C8B-B14F-4D97-AF65-F5344CB8AC3E}">
        <p14:creationId xmlns:p14="http://schemas.microsoft.com/office/powerpoint/2010/main" val="12378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294</Words>
  <Application>Microsoft Office PowerPoint</Application>
  <PresentationFormat>Широкоэкранный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Грань</vt:lpstr>
      <vt:lpstr>Основні напрями сучасної біотехнології.</vt:lpstr>
      <vt:lpstr>Презентация PowerPoint</vt:lpstr>
      <vt:lpstr>Презентация PowerPoint</vt:lpstr>
      <vt:lpstr>Методи біотехнології.</vt:lpstr>
      <vt:lpstr>Генна інженерія.</vt:lpstr>
      <vt:lpstr>Презентация PowerPoint</vt:lpstr>
      <vt:lpstr>Генна терапія.</vt:lpstr>
      <vt:lpstr>Клітина інженерія.</vt:lpstr>
      <vt:lpstr>Трансгенні організми.</vt:lpstr>
      <vt:lpstr>Химерні організми.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напрями сучасної біотехнології.</dc:title>
  <dc:creator>Марина</dc:creator>
  <cp:lastModifiedBy>Марина</cp:lastModifiedBy>
  <cp:revision>8</cp:revision>
  <dcterms:created xsi:type="dcterms:W3CDTF">2013-11-10T12:44:20Z</dcterms:created>
  <dcterms:modified xsi:type="dcterms:W3CDTF">2013-11-10T13:48:49Z</dcterms:modified>
</cp:coreProperties>
</file>