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88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18C3-E96F-0D42-96ED-79790A6A4474}" type="datetimeFigureOut">
              <a:rPr lang="ru-RU" smtClean="0"/>
              <a:t>22.04.14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F74FD-F4E3-F043-9C79-725B54145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1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Стебко </a:t>
            </a:r>
            <a:r>
              <a:rPr lang="ru-RU" dirty="0" err="1" smtClean="0"/>
              <a:t>Марія</a:t>
            </a:r>
            <a:r>
              <a:rPr lang="ru-RU" dirty="0" smtClean="0"/>
              <a:t>,</a:t>
            </a:r>
            <a:r>
              <a:rPr lang="ru-RU" baseline="0" dirty="0" smtClean="0"/>
              <a:t> 11-Ф, </a:t>
            </a:r>
            <a:r>
              <a:rPr lang="ru-RU" baseline="0" smtClean="0"/>
              <a:t>біологія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74FD-F4E3-F043-9C79-725B541455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22.04.14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4598" y="1047213"/>
            <a:ext cx="9143999" cy="1927225"/>
          </a:xfrm>
        </p:spPr>
        <p:txBody>
          <a:bodyPr/>
          <a:lstStyle/>
          <a:p>
            <a:r>
              <a:rPr lang="ru-RU" sz="4800" b="1" dirty="0" err="1"/>
              <a:t>Виникнення</a:t>
            </a:r>
            <a:r>
              <a:rPr lang="ru-RU" sz="4800" b="1" dirty="0"/>
              <a:t> </a:t>
            </a:r>
            <a:r>
              <a:rPr lang="ru-RU" sz="4800" b="1" dirty="0" err="1"/>
              <a:t>життя</a:t>
            </a:r>
            <a:r>
              <a:rPr lang="ru-RU" sz="4800" b="1" dirty="0"/>
              <a:t> на </a:t>
            </a:r>
            <a:r>
              <a:rPr lang="ru-RU" sz="4800" b="1" dirty="0" err="1"/>
              <a:t>Землі</a:t>
            </a:r>
            <a:r>
              <a:rPr lang="ru-RU" sz="4800" b="1" dirty="0"/>
              <a:t>: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7 </a:t>
            </a:r>
            <a:r>
              <a:rPr lang="ru-RU" sz="4800" b="1" dirty="0" err="1"/>
              <a:t>найбільш</a:t>
            </a:r>
            <a:r>
              <a:rPr lang="ru-RU" sz="4800" b="1" dirty="0"/>
              <a:t> </a:t>
            </a:r>
            <a:r>
              <a:rPr lang="ru-RU" sz="4800" b="1" dirty="0" err="1"/>
              <a:t>поширених</a:t>
            </a:r>
            <a:r>
              <a:rPr lang="ru-RU" sz="4800" b="1" dirty="0"/>
              <a:t> </a:t>
            </a:r>
            <a:r>
              <a:rPr lang="ru-RU" sz="4800" b="1" dirty="0" err="1"/>
              <a:t>теорій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22" y="3886200"/>
            <a:ext cx="7839278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підрахунками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зародилося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тому: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розвинулися</a:t>
            </a:r>
            <a:r>
              <a:rPr lang="ru-RU" dirty="0"/>
              <a:t> в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для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дотепер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загадкою</a:t>
            </a:r>
            <a:r>
              <a:rPr lang="ru-RU" dirty="0"/>
              <a:t>, як </a:t>
            </a:r>
            <a:r>
              <a:rPr lang="ru-RU" dirty="0" err="1"/>
              <a:t>зародилося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, і вони </a:t>
            </a:r>
            <a:r>
              <a:rPr lang="ru-RU" dirty="0" err="1"/>
              <a:t>висунули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пояснюють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феномен.</a:t>
            </a:r>
          </a:p>
        </p:txBody>
      </p:sp>
    </p:spTree>
    <p:extLst>
      <p:ext uri="{BB962C8B-B14F-4D97-AF65-F5344CB8AC3E}">
        <p14:creationId xmlns:p14="http://schemas.microsoft.com/office/powerpoint/2010/main" val="275614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767"/>
            <a:ext cx="9144000" cy="707666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Електричні</a:t>
            </a:r>
            <a:r>
              <a:rPr lang="ru-RU" b="1" dirty="0"/>
              <a:t> </a:t>
            </a:r>
            <a:r>
              <a:rPr lang="ru-RU" b="1" dirty="0" err="1"/>
              <a:t>іскри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9196" y="4403253"/>
            <a:ext cx="9144000" cy="31153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1600" dirty="0"/>
              <a:t>В </a:t>
            </a:r>
            <a:r>
              <a:rPr lang="ru-RU" sz="1600" dirty="0" err="1"/>
              <a:t>ході</a:t>
            </a:r>
            <a:r>
              <a:rPr lang="ru-RU" sz="1600" dirty="0"/>
              <a:t> знаменитого </a:t>
            </a:r>
            <a:r>
              <a:rPr lang="ru-RU" sz="1600" dirty="0" err="1"/>
              <a:t>експерименту</a:t>
            </a:r>
            <a:r>
              <a:rPr lang="ru-RU" sz="1600" dirty="0"/>
              <a:t> </a:t>
            </a:r>
            <a:r>
              <a:rPr lang="ru-RU" sz="1600" dirty="0" err="1"/>
              <a:t>Міллера-Юрі</a:t>
            </a:r>
            <a:r>
              <a:rPr lang="ru-RU" sz="1600" dirty="0"/>
              <a:t> (</a:t>
            </a:r>
            <a:r>
              <a:rPr lang="ru-RU" sz="1600" dirty="0" err="1"/>
              <a:t>Miller-Urey</a:t>
            </a:r>
            <a:r>
              <a:rPr lang="ru-RU" sz="1600" dirty="0"/>
              <a:t> </a:t>
            </a:r>
            <a:r>
              <a:rPr lang="ru-RU" sz="1600" dirty="0" err="1"/>
              <a:t>Experiment</a:t>
            </a:r>
            <a:r>
              <a:rPr lang="ru-RU" sz="1600" dirty="0"/>
              <a:t>), </a:t>
            </a:r>
            <a:r>
              <a:rPr lang="ru-RU" sz="1600" dirty="0" err="1"/>
              <a:t>вчені</a:t>
            </a:r>
            <a:r>
              <a:rPr lang="ru-RU" sz="1600" dirty="0"/>
              <a:t> довели,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блискавки</a:t>
            </a:r>
            <a:r>
              <a:rPr lang="ru-RU" sz="1600" dirty="0"/>
              <a:t> могли </a:t>
            </a:r>
            <a:r>
              <a:rPr lang="ru-RU" sz="1600" dirty="0" err="1"/>
              <a:t>сприяти</a:t>
            </a:r>
            <a:r>
              <a:rPr lang="ru-RU" sz="1600" dirty="0"/>
              <a:t> </a:t>
            </a:r>
            <a:r>
              <a:rPr lang="ru-RU" sz="1600" dirty="0" err="1"/>
              <a:t>появі</a:t>
            </a:r>
            <a:r>
              <a:rPr lang="ru-RU" sz="1600" dirty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, </a:t>
            </a:r>
            <a:r>
              <a:rPr lang="ru-RU" sz="1600" dirty="0" err="1"/>
              <a:t>необхідних</a:t>
            </a:r>
            <a:r>
              <a:rPr lang="ru-RU" sz="1600" dirty="0"/>
              <a:t> для </a:t>
            </a:r>
            <a:r>
              <a:rPr lang="ru-RU" sz="1600" dirty="0" err="1"/>
              <a:t>зародження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: </a:t>
            </a:r>
            <a:r>
              <a:rPr lang="ru-RU" sz="1600" dirty="0" err="1"/>
              <a:t>електричні</a:t>
            </a:r>
            <a:r>
              <a:rPr lang="ru-RU" sz="1600" dirty="0"/>
              <a:t> </a:t>
            </a:r>
            <a:r>
              <a:rPr lang="ru-RU" sz="1600" dirty="0" err="1"/>
              <a:t>іскри</a:t>
            </a:r>
            <a:r>
              <a:rPr lang="ru-RU" sz="1600" dirty="0"/>
              <a:t> </a:t>
            </a:r>
            <a:r>
              <a:rPr lang="ru-RU" sz="1600" dirty="0" err="1"/>
              <a:t>утворюють</a:t>
            </a:r>
            <a:r>
              <a:rPr lang="ru-RU" sz="1600" dirty="0"/>
              <a:t> </a:t>
            </a:r>
            <a:r>
              <a:rPr lang="ru-RU" sz="1600" dirty="0" err="1"/>
              <a:t>амінокислоти</a:t>
            </a:r>
            <a:r>
              <a:rPr lang="ru-RU" sz="1600" dirty="0"/>
              <a:t> в </a:t>
            </a:r>
            <a:r>
              <a:rPr lang="ru-RU" sz="1600" dirty="0" err="1"/>
              <a:t>атмосфері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складаються</a:t>
            </a:r>
            <a:r>
              <a:rPr lang="ru-RU" sz="1600" dirty="0"/>
              <a:t> з </a:t>
            </a:r>
            <a:r>
              <a:rPr lang="ru-RU" sz="1600" dirty="0" err="1"/>
              <a:t>величезної</a:t>
            </a:r>
            <a:r>
              <a:rPr lang="ru-RU" sz="1600" dirty="0"/>
              <a:t> </a:t>
            </a:r>
            <a:r>
              <a:rPr lang="ru-RU" sz="1600" dirty="0" err="1"/>
              <a:t>кількості</a:t>
            </a:r>
            <a:r>
              <a:rPr lang="ru-RU" sz="1600" dirty="0"/>
              <a:t> води, метану, </a:t>
            </a:r>
            <a:r>
              <a:rPr lang="ru-RU" sz="1600" dirty="0" err="1"/>
              <a:t>аміаку</a:t>
            </a:r>
            <a:r>
              <a:rPr lang="ru-RU" sz="1600" dirty="0"/>
              <a:t> і </a:t>
            </a:r>
            <a:r>
              <a:rPr lang="ru-RU" sz="1600" dirty="0" err="1"/>
              <a:t>водню</a:t>
            </a:r>
            <a:r>
              <a:rPr lang="ru-RU" sz="1600" dirty="0"/>
              <a:t>. </a:t>
            </a:r>
            <a:r>
              <a:rPr lang="ru-RU" sz="1600" dirty="0" err="1"/>
              <a:t>Потім</a:t>
            </a:r>
            <a:r>
              <a:rPr lang="ru-RU" sz="1600" dirty="0"/>
              <a:t> з </a:t>
            </a:r>
            <a:r>
              <a:rPr lang="ru-RU" sz="1600" dirty="0" err="1"/>
              <a:t>амінокислот</a:t>
            </a:r>
            <a:r>
              <a:rPr lang="ru-RU" sz="1600" dirty="0"/>
              <a:t> </a:t>
            </a:r>
            <a:r>
              <a:rPr lang="ru-RU" sz="1600" dirty="0" err="1"/>
              <a:t>розвинулися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складні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. </a:t>
            </a:r>
            <a:r>
              <a:rPr lang="ru-RU" sz="1600" dirty="0" err="1"/>
              <a:t>Цю</a:t>
            </a:r>
            <a:r>
              <a:rPr lang="ru-RU" sz="1600" dirty="0"/>
              <a:t> </a:t>
            </a:r>
            <a:r>
              <a:rPr lang="ru-RU" sz="1600" dirty="0" err="1"/>
              <a:t>теорію</a:t>
            </a:r>
            <a:r>
              <a:rPr lang="ru-RU" sz="1600" dirty="0"/>
              <a:t> </a:t>
            </a:r>
            <a:r>
              <a:rPr lang="ru-RU" sz="1600" dirty="0" err="1"/>
              <a:t>дещо</a:t>
            </a:r>
            <a:r>
              <a:rPr lang="ru-RU" sz="1600" dirty="0"/>
              <a:t> </a:t>
            </a:r>
            <a:r>
              <a:rPr lang="ru-RU" sz="1600" dirty="0" err="1"/>
              <a:t>змінили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того, як </a:t>
            </a:r>
            <a:r>
              <a:rPr lang="ru-RU" sz="1600" dirty="0" err="1"/>
              <a:t>дослідники</a:t>
            </a:r>
            <a:r>
              <a:rPr lang="ru-RU" sz="1600" dirty="0"/>
              <a:t> </a:t>
            </a:r>
            <a:r>
              <a:rPr lang="ru-RU" sz="1600" dirty="0" err="1"/>
              <a:t>з’ясували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атмосфера </a:t>
            </a:r>
            <a:r>
              <a:rPr lang="ru-RU" sz="1600" dirty="0" err="1"/>
              <a:t>планети</a:t>
            </a:r>
            <a:r>
              <a:rPr lang="ru-RU" sz="1600" dirty="0"/>
              <a:t> </a:t>
            </a:r>
            <a:r>
              <a:rPr lang="ru-RU" sz="1600" dirty="0" err="1"/>
              <a:t>мільярди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тому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бідна</a:t>
            </a:r>
            <a:r>
              <a:rPr lang="ru-RU" sz="1600" dirty="0"/>
              <a:t> </a:t>
            </a:r>
            <a:r>
              <a:rPr lang="ru-RU" sz="1600" dirty="0" err="1"/>
              <a:t>воднем</a:t>
            </a:r>
            <a:r>
              <a:rPr lang="ru-RU" sz="1600" dirty="0"/>
              <a:t>. </a:t>
            </a:r>
            <a:r>
              <a:rPr lang="ru-RU" sz="1600" dirty="0" err="1"/>
              <a:t>Вчені</a:t>
            </a:r>
            <a:r>
              <a:rPr lang="ru-RU" sz="1600" dirty="0"/>
              <a:t> припустили, </a:t>
            </a:r>
            <a:r>
              <a:rPr lang="ru-RU" sz="1600" dirty="0" err="1"/>
              <a:t>що</a:t>
            </a:r>
            <a:r>
              <a:rPr lang="ru-RU" sz="1600" dirty="0"/>
              <a:t> метан, </a:t>
            </a:r>
            <a:r>
              <a:rPr lang="ru-RU" sz="1600" dirty="0" err="1"/>
              <a:t>аміак</a:t>
            </a:r>
            <a:r>
              <a:rPr lang="ru-RU" sz="1600" dirty="0"/>
              <a:t> і </a:t>
            </a:r>
            <a:r>
              <a:rPr lang="ru-RU" sz="1600" dirty="0" err="1"/>
              <a:t>водень</a:t>
            </a:r>
            <a:r>
              <a:rPr lang="ru-RU" sz="1600" dirty="0"/>
              <a:t> </a:t>
            </a:r>
            <a:r>
              <a:rPr lang="ru-RU" sz="1600" dirty="0" err="1"/>
              <a:t>містилися</a:t>
            </a:r>
            <a:r>
              <a:rPr lang="ru-RU" sz="1600" dirty="0"/>
              <a:t> у </a:t>
            </a:r>
            <a:r>
              <a:rPr lang="ru-RU" sz="1600" dirty="0" err="1"/>
              <a:t>вулканічних</a:t>
            </a:r>
            <a:r>
              <a:rPr lang="ru-RU" sz="1600" dirty="0"/>
              <a:t> </a:t>
            </a:r>
            <a:r>
              <a:rPr lang="ru-RU" sz="1600" dirty="0" err="1"/>
              <a:t>хмарах</a:t>
            </a:r>
            <a:r>
              <a:rPr lang="ru-RU" sz="1600" dirty="0"/>
              <a:t>, </a:t>
            </a:r>
            <a:r>
              <a:rPr lang="ru-RU" sz="1600" dirty="0" err="1"/>
              <a:t>насичених</a:t>
            </a:r>
            <a:r>
              <a:rPr lang="ru-RU" sz="1600" dirty="0"/>
              <a:t> </a:t>
            </a:r>
            <a:r>
              <a:rPr lang="ru-RU" sz="1600" dirty="0" err="1"/>
              <a:t>електричними</a:t>
            </a:r>
            <a:r>
              <a:rPr lang="ru-RU" sz="1600" dirty="0"/>
              <a:t> зарядами.</a:t>
            </a:r>
          </a:p>
        </p:txBody>
      </p:sp>
    </p:spTree>
    <p:extLst>
      <p:ext uri="{BB962C8B-B14F-4D97-AF65-F5344CB8AC3E}">
        <p14:creationId xmlns:p14="http://schemas.microsoft.com/office/powerpoint/2010/main" val="211794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115" y="0"/>
            <a:ext cx="10297297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47224"/>
            <a:ext cx="8229600" cy="1143000"/>
          </a:xfrm>
        </p:spPr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Глина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40936"/>
            <a:ext cx="9144000" cy="2009173"/>
          </a:xfrm>
          <a:solidFill>
            <a:schemeClr val="accent3">
              <a:lumMod val="40000"/>
              <a:lumOff val="60000"/>
              <a:alpha val="81000"/>
            </a:schemeClr>
          </a:solidFill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Хімік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Олександр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Грем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Кернс-Сміт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Alexander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Graham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Cairns-Smith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) з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університету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Глазго,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Шотландія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висунув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теорію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про те,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зорі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зародження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життя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глині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містилося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багато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органічних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компонентів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знаходяться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недалеко один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від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одного, і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глина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сприяла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організації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цих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речовин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структури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подібні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нашим генам.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ДНК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зберігає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інформацію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про структуру молекул, і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генетичні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послідовності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ДНК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вказують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на те, як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амінокислоти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повинні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вишикуватися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білки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Кернс-Сміт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припускає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кристали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глини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сприяли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організації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органічних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молекул в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впорядковані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структури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а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пізніше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цим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стали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займатися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самі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молекули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, “без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допомоги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” </a:t>
            </a:r>
            <a:r>
              <a:rPr lang="ru-RU" sz="16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глини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01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02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Глибоководні</a:t>
            </a:r>
            <a:r>
              <a:rPr lang="ru-RU" b="1" dirty="0"/>
              <a:t> жерла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98007"/>
            <a:ext cx="8229600" cy="118825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,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зародилося</a:t>
            </a:r>
            <a:r>
              <a:rPr lang="ru-RU" sz="1600" dirty="0"/>
              <a:t> в </a:t>
            </a:r>
            <a:r>
              <a:rPr lang="ru-RU" sz="1600" dirty="0" err="1"/>
              <a:t>підводних</a:t>
            </a:r>
            <a:r>
              <a:rPr lang="ru-RU" sz="1600" dirty="0"/>
              <a:t> </a:t>
            </a:r>
            <a:r>
              <a:rPr lang="ru-RU" sz="1600" dirty="0" err="1"/>
              <a:t>гідротермальних</a:t>
            </a:r>
            <a:r>
              <a:rPr lang="ru-RU" sz="1600" dirty="0"/>
              <a:t> жерлах,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викидають</a:t>
            </a:r>
            <a:r>
              <a:rPr lang="ru-RU" sz="1600" dirty="0"/>
              <a:t> </a:t>
            </a:r>
            <a:r>
              <a:rPr lang="ru-RU" sz="1600" dirty="0" err="1"/>
              <a:t>молекули</a:t>
            </a:r>
            <a:r>
              <a:rPr lang="ru-RU" sz="1600" dirty="0"/>
              <a:t>, </a:t>
            </a:r>
            <a:r>
              <a:rPr lang="ru-RU" sz="1600" dirty="0" err="1"/>
              <a:t>багаті</a:t>
            </a:r>
            <a:r>
              <a:rPr lang="ru-RU" sz="1600" dirty="0"/>
              <a:t> </a:t>
            </a:r>
            <a:r>
              <a:rPr lang="ru-RU" sz="1600" dirty="0" err="1"/>
              <a:t>воднем</a:t>
            </a:r>
            <a:r>
              <a:rPr lang="ru-RU" sz="1600" dirty="0"/>
              <a:t>. На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кам’янистій</a:t>
            </a:r>
            <a:r>
              <a:rPr lang="ru-RU" sz="1600" dirty="0"/>
              <a:t> </a:t>
            </a:r>
            <a:r>
              <a:rPr lang="ru-RU" sz="1600" dirty="0" err="1"/>
              <a:t>поверхні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молекули</a:t>
            </a:r>
            <a:r>
              <a:rPr lang="ru-RU" sz="1600" dirty="0"/>
              <a:t> могли </a:t>
            </a:r>
            <a:r>
              <a:rPr lang="ru-RU" sz="1600" dirty="0" err="1"/>
              <a:t>зібратися</a:t>
            </a:r>
            <a:r>
              <a:rPr lang="ru-RU" sz="1600" dirty="0"/>
              <a:t> разом і стати </a:t>
            </a:r>
            <a:r>
              <a:rPr lang="ru-RU" sz="1600" dirty="0" err="1"/>
              <a:t>мінеральними</a:t>
            </a:r>
            <a:r>
              <a:rPr lang="ru-RU" sz="1600" dirty="0"/>
              <a:t> </a:t>
            </a:r>
            <a:r>
              <a:rPr lang="ru-RU" sz="1600" dirty="0" err="1"/>
              <a:t>каталізаторами</a:t>
            </a:r>
            <a:r>
              <a:rPr lang="ru-RU" sz="1600" dirty="0"/>
              <a:t> для </a:t>
            </a:r>
            <a:r>
              <a:rPr lang="ru-RU" sz="1600" dirty="0" err="1"/>
              <a:t>реакцій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й привели до </a:t>
            </a:r>
            <a:r>
              <a:rPr lang="ru-RU" sz="1600" dirty="0" err="1"/>
              <a:t>зародження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. </a:t>
            </a:r>
            <a:r>
              <a:rPr lang="ru-RU" sz="1600" dirty="0" err="1"/>
              <a:t>Навіть</a:t>
            </a:r>
            <a:r>
              <a:rPr lang="ru-RU" sz="1600" dirty="0"/>
              <a:t> зараз у таких </a:t>
            </a:r>
            <a:r>
              <a:rPr lang="ru-RU" sz="1600" dirty="0" err="1"/>
              <a:t>гідротермальних</a:t>
            </a:r>
            <a:r>
              <a:rPr lang="ru-RU" sz="1600" dirty="0"/>
              <a:t> жерл, </a:t>
            </a:r>
            <a:r>
              <a:rPr lang="ru-RU" sz="1600" dirty="0" err="1"/>
              <a:t>багатих</a:t>
            </a:r>
            <a:r>
              <a:rPr lang="ru-RU" sz="1600" dirty="0"/>
              <a:t> </a:t>
            </a:r>
            <a:r>
              <a:rPr lang="ru-RU" sz="1600" dirty="0" err="1"/>
              <a:t>хімічною</a:t>
            </a:r>
            <a:r>
              <a:rPr lang="ru-RU" sz="1600" dirty="0"/>
              <a:t> та термальною </a:t>
            </a:r>
            <a:r>
              <a:rPr lang="ru-RU" sz="1600" dirty="0" err="1"/>
              <a:t>енергією</a:t>
            </a:r>
            <a:r>
              <a:rPr lang="ru-RU" sz="1600" dirty="0"/>
              <a:t>, </a:t>
            </a:r>
            <a:r>
              <a:rPr lang="ru-RU" sz="1600" dirty="0" err="1"/>
              <a:t>мешкає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велика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живих</a:t>
            </a:r>
            <a:r>
              <a:rPr lang="ru-RU" sz="1600" dirty="0"/>
              <a:t> </a:t>
            </a:r>
            <a:r>
              <a:rPr lang="ru-RU" sz="1600" dirty="0" err="1"/>
              <a:t>істот</a:t>
            </a:r>
            <a:r>
              <a:rPr lang="ru-RU" sz="1600" dirty="0"/>
              <a:t>.</a:t>
            </a:r>
          </a:p>
          <a:p>
            <a:pPr algn="ctr">
              <a:lnSpc>
                <a:spcPct val="90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196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362" y="-155049"/>
            <a:ext cx="10466969" cy="7008318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err="1">
                <a:ln w="90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Крижаний</a:t>
            </a:r>
            <a:r>
              <a:rPr lang="ru-RU" b="1" cap="all" dirty="0">
                <a:ln w="90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початок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308" y="5289378"/>
            <a:ext cx="8807234" cy="1421846"/>
          </a:xfrm>
          <a:solidFill>
            <a:schemeClr val="accent4">
              <a:lumMod val="40000"/>
              <a:lumOff val="60000"/>
              <a:alpha val="79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мільярди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років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тому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Сонце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світило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далеко не так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яскраво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як зараз, і,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відповідно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тепла до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Землі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доходило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менше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Цілком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можливо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поверхню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землі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покривав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товстий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шар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льоду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який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захищав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тендітні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органічні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речовини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знаходяться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воді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ним,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ультрафіолетових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променів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космічного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впливу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До того ж, холод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допоміг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молекулам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довше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проіснувати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в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результаті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чого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стали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можливі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реакції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призвели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виникнення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1600" dirty="0" err="1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життя</a:t>
            </a:r>
            <a:r>
              <a:rPr lang="ru-RU" sz="1600" dirty="0">
                <a:ln w="17780" cmpd="sng">
                  <a:noFill/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96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6564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74529" y="22529"/>
            <a:ext cx="8229600" cy="1143000"/>
          </a:xfrm>
        </p:spPr>
        <p:txBody>
          <a:bodyPr/>
          <a:lstStyle/>
          <a:p>
            <a:r>
              <a:rPr lang="ru-RU" b="1" dirty="0" err="1"/>
              <a:t>Світ</a:t>
            </a:r>
            <a:r>
              <a:rPr lang="ru-RU" b="1" dirty="0"/>
              <a:t> РНК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4398" y="1600200"/>
            <a:ext cx="4299601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1600" dirty="0"/>
              <a:t>ДНК </a:t>
            </a:r>
            <a:r>
              <a:rPr lang="ru-RU" sz="1600" dirty="0" err="1"/>
              <a:t>потрібні</a:t>
            </a:r>
            <a:r>
              <a:rPr lang="ru-RU" sz="1600" dirty="0"/>
              <a:t> </a:t>
            </a:r>
            <a:r>
              <a:rPr lang="ru-RU" sz="1600" dirty="0" err="1"/>
              <a:t>білки</a:t>
            </a:r>
            <a:r>
              <a:rPr lang="ru-RU" sz="1600" dirty="0"/>
              <a:t> для </a:t>
            </a:r>
            <a:r>
              <a:rPr lang="ru-RU" sz="1600" dirty="0" err="1"/>
              <a:t>формування</a:t>
            </a:r>
            <a:r>
              <a:rPr lang="ru-RU" sz="1600" dirty="0"/>
              <a:t>, а </a:t>
            </a:r>
            <a:r>
              <a:rPr lang="ru-RU" sz="1600" dirty="0" err="1"/>
              <a:t>білкам</a:t>
            </a:r>
            <a:r>
              <a:rPr lang="ru-RU" sz="1600" dirty="0"/>
              <a:t> для </a:t>
            </a:r>
            <a:r>
              <a:rPr lang="ru-RU" sz="1600" dirty="0" err="1"/>
              <a:t>утворення</a:t>
            </a:r>
            <a:r>
              <a:rPr lang="ru-RU" sz="1600" dirty="0"/>
              <a:t> </a:t>
            </a:r>
            <a:r>
              <a:rPr lang="ru-RU" sz="1600" dirty="0" err="1"/>
              <a:t>потрібна</a:t>
            </a:r>
            <a:r>
              <a:rPr lang="ru-RU" sz="1600" dirty="0"/>
              <a:t> ДНК. Як могли вони </a:t>
            </a:r>
            <a:r>
              <a:rPr lang="ru-RU" sz="1600" dirty="0" err="1"/>
              <a:t>сформуватися</a:t>
            </a:r>
            <a:r>
              <a:rPr lang="ru-RU" sz="1600" dirty="0"/>
              <a:t> один без одного? </a:t>
            </a:r>
            <a:r>
              <a:rPr lang="ru-RU" sz="1600" dirty="0" err="1"/>
              <a:t>Вчені</a:t>
            </a:r>
            <a:r>
              <a:rPr lang="ru-RU" sz="1600" dirty="0"/>
              <a:t> припустили,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процесі</a:t>
            </a:r>
            <a:r>
              <a:rPr lang="ru-RU" sz="1600" dirty="0"/>
              <a:t> брала участь РНК, яка, так само, як і ДНК, </a:t>
            </a:r>
            <a:r>
              <a:rPr lang="ru-RU" sz="1600" dirty="0" err="1"/>
              <a:t>зберігає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. З РНК, </a:t>
            </a:r>
            <a:r>
              <a:rPr lang="ru-RU" sz="1600" dirty="0" err="1"/>
              <a:t>відповідно</a:t>
            </a:r>
            <a:r>
              <a:rPr lang="ru-RU" sz="1600" dirty="0"/>
              <a:t>, </a:t>
            </a:r>
            <a:r>
              <a:rPr lang="ru-RU" sz="1600" dirty="0" err="1"/>
              <a:t>утворилися</a:t>
            </a:r>
            <a:r>
              <a:rPr lang="ru-RU" sz="1600" dirty="0"/>
              <a:t> </a:t>
            </a:r>
            <a:r>
              <a:rPr lang="ru-RU" sz="1600" dirty="0" err="1"/>
              <a:t>білки</a:t>
            </a:r>
            <a:r>
              <a:rPr lang="ru-RU" sz="1600" dirty="0"/>
              <a:t> і ДНК.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1600" dirty="0" err="1"/>
              <a:t>Виникло</a:t>
            </a:r>
            <a:r>
              <a:rPr lang="ru-RU" sz="1600" dirty="0"/>
              <a:t> </a:t>
            </a:r>
            <a:r>
              <a:rPr lang="ru-RU" sz="1600" dirty="0" err="1"/>
              <a:t>інше</a:t>
            </a:r>
            <a:r>
              <a:rPr lang="ru-RU" sz="1600" dirty="0"/>
              <a:t> </a:t>
            </a:r>
            <a:r>
              <a:rPr lang="ru-RU" sz="1600" dirty="0" err="1"/>
              <a:t>запитання</a:t>
            </a:r>
            <a:r>
              <a:rPr lang="ru-RU" sz="1600" dirty="0"/>
              <a:t>: “Як </a:t>
            </a:r>
            <a:r>
              <a:rPr lang="ru-RU" sz="1600" dirty="0" err="1"/>
              <a:t>з’явилася</a:t>
            </a:r>
            <a:r>
              <a:rPr lang="ru-RU" sz="1600" dirty="0"/>
              <a:t> РНК?”. </a:t>
            </a: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вважають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вона </a:t>
            </a:r>
            <a:r>
              <a:rPr lang="ru-RU" sz="1600" dirty="0" err="1"/>
              <a:t>мимоволі</a:t>
            </a:r>
            <a:r>
              <a:rPr lang="ru-RU" sz="1600" dirty="0"/>
              <a:t> </a:t>
            </a:r>
            <a:r>
              <a:rPr lang="ru-RU" sz="1600" dirty="0" err="1"/>
              <a:t>з’явилася</a:t>
            </a:r>
            <a:r>
              <a:rPr lang="ru-RU" sz="1600" dirty="0"/>
              <a:t> на </a:t>
            </a:r>
            <a:r>
              <a:rPr lang="ru-RU" sz="1600" dirty="0" err="1"/>
              <a:t>планеті</a:t>
            </a:r>
            <a:r>
              <a:rPr lang="ru-RU" sz="1600" dirty="0"/>
              <a:t>, 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заперечують</a:t>
            </a:r>
            <a:r>
              <a:rPr lang="ru-RU" sz="1600" dirty="0"/>
              <a:t> </a:t>
            </a:r>
            <a:r>
              <a:rPr lang="ru-RU" sz="1600" dirty="0" err="1"/>
              <a:t>таку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.</a:t>
            </a:r>
          </a:p>
          <a:p>
            <a:pPr algn="ctr">
              <a:lnSpc>
                <a:spcPct val="90000"/>
              </a:lnSpc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0658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/>
          <a:srcRect l="6942" r="8460"/>
          <a:stretch/>
        </p:blipFill>
        <p:spPr>
          <a:xfrm>
            <a:off x="1316923" y="630419"/>
            <a:ext cx="6365134" cy="537959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4742"/>
            <a:ext cx="8229600" cy="1143000"/>
          </a:xfrm>
        </p:spPr>
        <p:txBody>
          <a:bodyPr/>
          <a:lstStyle/>
          <a:p>
            <a:r>
              <a:rPr lang="ru-RU" b="1" dirty="0"/>
              <a:t>“Проста” </a:t>
            </a:r>
            <a:r>
              <a:rPr lang="ru-RU" b="1" dirty="0" err="1"/>
              <a:t>теорія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69315"/>
            <a:ext cx="8229600" cy="10860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вчені</a:t>
            </a:r>
            <a:r>
              <a:rPr lang="ru-RU" sz="1600" dirty="0"/>
              <a:t> припустили,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розвинулося</a:t>
            </a:r>
            <a:r>
              <a:rPr lang="ru-RU" sz="1600" dirty="0"/>
              <a:t> не з </a:t>
            </a:r>
            <a:r>
              <a:rPr lang="ru-RU" sz="1600" dirty="0" err="1"/>
              <a:t>складних</a:t>
            </a:r>
            <a:r>
              <a:rPr lang="ru-RU" sz="1600" dirty="0"/>
              <a:t> молекул на </a:t>
            </a:r>
            <a:r>
              <a:rPr lang="ru-RU" sz="1600" dirty="0" err="1"/>
              <a:t>зразок</a:t>
            </a:r>
            <a:r>
              <a:rPr lang="ru-RU" sz="1600" dirty="0"/>
              <a:t> РНК, а з </a:t>
            </a:r>
            <a:r>
              <a:rPr lang="ru-RU" sz="1600" dirty="0" err="1"/>
              <a:t>простих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взаємодіяли</a:t>
            </a:r>
            <a:r>
              <a:rPr lang="ru-RU" sz="1600" dirty="0"/>
              <a:t> один з одним. Вони, </a:t>
            </a:r>
            <a:r>
              <a:rPr lang="ru-RU" sz="1600" dirty="0" err="1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перебували</a:t>
            </a:r>
            <a:r>
              <a:rPr lang="ru-RU" sz="1600" dirty="0"/>
              <a:t> в </a:t>
            </a:r>
            <a:r>
              <a:rPr lang="ru-RU" sz="1600" dirty="0" err="1"/>
              <a:t>простих</a:t>
            </a:r>
            <a:r>
              <a:rPr lang="ru-RU" sz="1600" dirty="0"/>
              <a:t> </a:t>
            </a:r>
            <a:r>
              <a:rPr lang="ru-RU" sz="1600" dirty="0" err="1"/>
              <a:t>оболонках</a:t>
            </a:r>
            <a:r>
              <a:rPr lang="ru-RU" sz="1600" dirty="0"/>
              <a:t>, схожих з </a:t>
            </a:r>
            <a:r>
              <a:rPr lang="ru-RU" sz="1600" dirty="0" err="1"/>
              <a:t>клітинними</a:t>
            </a:r>
            <a:r>
              <a:rPr lang="ru-RU" sz="1600" dirty="0"/>
              <a:t> мембранами. В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взаємодії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простих</a:t>
            </a:r>
            <a:r>
              <a:rPr lang="ru-RU" sz="1600" dirty="0"/>
              <a:t> молекул </a:t>
            </a:r>
            <a:r>
              <a:rPr lang="ru-RU" sz="1600" dirty="0" err="1"/>
              <a:t>з’явилися</a:t>
            </a:r>
            <a:r>
              <a:rPr lang="ru-RU" sz="1600" dirty="0"/>
              <a:t> </a:t>
            </a:r>
            <a:r>
              <a:rPr lang="ru-RU" sz="1600" dirty="0" err="1"/>
              <a:t>складні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ефективніше</a:t>
            </a:r>
            <a:r>
              <a:rPr lang="ru-RU" sz="1600" dirty="0"/>
              <a:t> вступали в </a:t>
            </a:r>
            <a:r>
              <a:rPr lang="ru-RU" sz="1600" dirty="0" err="1"/>
              <a:t>реакції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65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62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659288" y="328051"/>
            <a:ext cx="8229600" cy="1143000"/>
          </a:xfrm>
        </p:spPr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Панспермія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45" y="1709108"/>
            <a:ext cx="4844398" cy="2979185"/>
          </a:xfrm>
          <a:solidFill>
            <a:srgbClr val="00003C">
              <a:alpha val="40000"/>
            </a:srgb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Зрештою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могло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зародитися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прийшло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космосу: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феномен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панспермія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міцна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основа: через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Марса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періодично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відокремлюються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уламки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каміння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долітають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як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виявили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марсіанські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метеорити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вони припустили,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об’єкти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принесли з собою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бактерії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вірити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марсіани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дослідники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припустили,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принесли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зоряних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рацію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шукати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“А як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зародилося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космосі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?”.</a:t>
            </a:r>
          </a:p>
        </p:txBody>
      </p:sp>
    </p:spTree>
    <p:extLst>
      <p:ext uri="{BB962C8B-B14F-4D97-AF65-F5344CB8AC3E}">
        <p14:creationId xmlns:p14="http://schemas.microsoft.com/office/powerpoint/2010/main" val="20571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Сумерки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ерк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Черна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Сумерки.thmx</Template>
  <TotalTime>23</TotalTime>
  <Words>676</Words>
  <Application>Microsoft Macintosh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Сумерки</vt:lpstr>
      <vt:lpstr>Черная</vt:lpstr>
      <vt:lpstr>Виникнення життя на Землі:  7 найбільш поширених теорій</vt:lpstr>
      <vt:lpstr>Електричні іскри</vt:lpstr>
      <vt:lpstr>Глина</vt:lpstr>
      <vt:lpstr>Глибоководні жерла</vt:lpstr>
      <vt:lpstr>Крижаний початок</vt:lpstr>
      <vt:lpstr>Світ РНК</vt:lpstr>
      <vt:lpstr>“Проста” теорія</vt:lpstr>
      <vt:lpstr>Панспермія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життя на Землі:  7 найбільш поширених теорій</dc:title>
  <dc:creator>Мария Стебко</dc:creator>
  <cp:lastModifiedBy>Мария Стебко</cp:lastModifiedBy>
  <cp:revision>3</cp:revision>
  <dcterms:created xsi:type="dcterms:W3CDTF">2014-04-22T14:40:08Z</dcterms:created>
  <dcterms:modified xsi:type="dcterms:W3CDTF">2014-04-22T19:49:14Z</dcterms:modified>
</cp:coreProperties>
</file>