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80808"/>
    <a:srgbClr val="0000FF"/>
    <a:srgbClr val="66FFFF"/>
    <a:srgbClr val="0080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F992C-59F0-4202-BC42-132925F78E6E}" type="datetimeFigureOut">
              <a:rPr lang="ru-RU" smtClean="0"/>
              <a:pPr/>
              <a:t>02.12.2010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058AB-C2AB-48C4-92F4-7195B2A38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058AB-C2AB-48C4-92F4-7195B2A3840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058AB-C2AB-48C4-92F4-7195B2A3840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058AB-C2AB-48C4-92F4-7195B2A3840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058AB-C2AB-48C4-92F4-7195B2A3840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B2611-DB20-47BF-8C1E-EE60F280E9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71A21-F566-47D6-9D8B-395FDD6553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06CEA-5B58-4E41-B411-9A74DF8208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246A76-48C9-4161-93D0-40D1365642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AAA704-38B1-47A1-996A-2F26E8D384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37F76-2329-4532-A170-047725BBF1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96970-1892-4E15-900E-2137835874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04F59-D5E8-4A06-8085-E173F1D01A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CAF8C-3D27-4A03-86ED-52E02B7E0D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181C0-BABB-4939-857D-B266FA3623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EC03B-DF1F-4BCE-83A3-33F90E99DF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A40A6-337C-4759-96C2-A902489022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20622-7710-426B-95CB-7ED7AAB7E4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>
                <a:gamma/>
                <a:tint val="38039"/>
                <a:invGamma/>
              </a:srgbClr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3A20B7-EBFA-4CB2-AE2C-8FC92CE4E0C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Click="0" advTm="1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0;&#1051;&#1048;&#1050;&#1040;.C591C99A60AF47C\&#1056;&#1072;&#1073;&#1086;&#1095;&#1080;&#1081;%20&#1089;&#1090;&#1086;&#1083;\&#1082;&#1086;&#1083;&#1080;&#1073;&#1088;&#1080;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333625" y="2695575"/>
            <a:ext cx="4476750" cy="146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9600" i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Book Antiqua"/>
              </a:rPr>
              <a:t>Колібрі</a:t>
            </a:r>
            <a:endParaRPr lang="ru-RU" sz="9600" i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Book Antiqua"/>
            </a:endParaRPr>
          </a:p>
        </p:txBody>
      </p:sp>
      <p:pic>
        <p:nvPicPr>
          <p:cNvPr id="2055" name="колибри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-3048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4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6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580063" y="0"/>
            <a:ext cx="3563937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dirty="0" smtClean="0"/>
              <a:t>Політ їх надзвичайно швидкий (до 80 км/ч), спритний і маневрений, нагадує політ Лускокрилих метеликів. У польоті дрібні види видають крилами дзижчання, роблячи до 80-100 помахів в секунду, при цьому крупні види здійснюють всього 8-10 помахів в секунду. </a:t>
            </a:r>
          </a:p>
          <a:p>
            <a:endParaRPr lang="ru-RU" dirty="0" smtClean="0"/>
          </a:p>
        </p:txBody>
      </p:sp>
      <p:pic>
        <p:nvPicPr>
          <p:cNvPr id="15367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5076825" cy="3848100"/>
          </a:xfrm>
          <a:noFill/>
          <a:ln/>
        </p:spPr>
      </p:pic>
      <p:pic>
        <p:nvPicPr>
          <p:cNvPr id="15371" name="Picture 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1128138">
            <a:off x="107950" y="2852738"/>
            <a:ext cx="5832475" cy="4322762"/>
          </a:xfrm>
          <a:noFill/>
          <a:ln/>
        </p:spPr>
      </p:pic>
      <p:pic>
        <p:nvPicPr>
          <p:cNvPr id="15374" name="Picture 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 rot="20575291">
            <a:off x="4859338" y="3141663"/>
            <a:ext cx="4403725" cy="3303587"/>
          </a:xfrm>
          <a:noFill/>
          <a:ln/>
        </p:spPr>
      </p:pic>
    </p:spTree>
  </p:cSld>
  <p:clrMapOvr>
    <a:masterClrMapping/>
  </p:clrMapOvr>
  <p:transition advClick="0" advTm="1228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6413"/>
          </a:xfrm>
          <a:noFill/>
          <a:ln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211638" y="4568825"/>
            <a:ext cx="34559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smtClean="0"/>
              <a:t>Рух </a:t>
            </a:r>
            <a:r>
              <a:rPr lang="ru-RU" dirty="0" err="1" smtClean="0"/>
              <a:t>крил</a:t>
            </a:r>
            <a:r>
              <a:rPr lang="ru-RU" dirty="0" smtClean="0"/>
              <a:t> так </a:t>
            </a:r>
            <a:r>
              <a:rPr lang="ru-RU" dirty="0" err="1" smtClean="0"/>
              <a:t>швидко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контури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абсолютно </a:t>
            </a:r>
            <a:r>
              <a:rPr lang="ru-RU" dirty="0" err="1" smtClean="0"/>
              <a:t>зливаються</a:t>
            </a:r>
            <a:r>
              <a:rPr lang="ru-RU" dirty="0" smtClean="0"/>
              <a:t>; </a:t>
            </a:r>
            <a:r>
              <a:rPr lang="ru-RU" dirty="0" err="1" smtClean="0"/>
              <a:t>дуже</a:t>
            </a:r>
            <a:r>
              <a:rPr lang="ru-RU" dirty="0" smtClean="0"/>
              <a:t> часто вони </a:t>
            </a:r>
            <a:r>
              <a:rPr lang="ru-RU" dirty="0" err="1" smtClean="0"/>
              <a:t>непорушно</a:t>
            </a:r>
            <a:r>
              <a:rPr lang="ru-RU" dirty="0" smtClean="0"/>
              <a:t> </a:t>
            </a:r>
            <a:r>
              <a:rPr lang="ru-RU" dirty="0" err="1" smtClean="0"/>
              <a:t>тримаються</a:t>
            </a:r>
            <a:r>
              <a:rPr lang="ru-RU" dirty="0" smtClean="0"/>
              <a:t> перед </a:t>
            </a:r>
            <a:r>
              <a:rPr lang="ru-RU" dirty="0" err="1" smtClean="0"/>
              <a:t>кольорами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швидким</a:t>
            </a:r>
            <a:r>
              <a:rPr lang="ru-RU" dirty="0" smtClean="0"/>
              <a:t> </a:t>
            </a:r>
            <a:r>
              <a:rPr lang="ru-RU" dirty="0" err="1" smtClean="0"/>
              <a:t>помахам</a:t>
            </a:r>
            <a:r>
              <a:rPr lang="ru-RU" dirty="0" smtClean="0"/>
              <a:t> </a:t>
            </a:r>
            <a:r>
              <a:rPr lang="ru-RU" dirty="0" err="1" smtClean="0"/>
              <a:t>крил</a:t>
            </a:r>
            <a:r>
              <a:rPr lang="ru-RU" dirty="0" smtClean="0"/>
              <a:t>, як </a:t>
            </a:r>
            <a:r>
              <a:rPr lang="ru-RU" dirty="0" err="1" smtClean="0"/>
              <a:t>смеркові</a:t>
            </a:r>
            <a:r>
              <a:rPr lang="ru-RU" dirty="0" smtClean="0"/>
              <a:t> </a:t>
            </a:r>
            <a:r>
              <a:rPr lang="ru-RU" dirty="0" err="1" smtClean="0"/>
              <a:t>метелики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ransition advClick="0" advTm="912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8964613" cy="6724650"/>
          </a:xfrm>
          <a:noFill/>
          <a:ln/>
        </p:spPr>
      </p:pic>
      <p:pic>
        <p:nvPicPr>
          <p:cNvPr id="17415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404273">
            <a:off x="4643438" y="3700463"/>
            <a:ext cx="4211637" cy="3157537"/>
          </a:xfrm>
          <a:noFill/>
          <a:ln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4149725"/>
            <a:ext cx="39243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dirty="0" smtClean="0"/>
              <a:t>В стані спокою серце колібрі б'ється з частотою 500 ударів в хвилину, а під час фізичної активності (польоту) 1200 і більш. Максимальна тривалість життя колібрі складає 9 років</a:t>
            </a:r>
          </a:p>
          <a:p>
            <a:endParaRPr lang="ru-RU" sz="2000" dirty="0" smtClean="0"/>
          </a:p>
        </p:txBody>
      </p:sp>
      <p:pic>
        <p:nvPicPr>
          <p:cNvPr id="17418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 rot="20341066">
            <a:off x="5292725" y="260350"/>
            <a:ext cx="4227513" cy="2819400"/>
          </a:xfrm>
          <a:noFill/>
          <a:ln/>
        </p:spPr>
      </p:pic>
    </p:spTree>
  </p:cSld>
  <p:clrMapOvr>
    <a:masterClrMapping/>
  </p:clrMapOvr>
  <p:transition advClick="0" advTm="915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1178">
            <a:off x="107950" y="3429000"/>
            <a:ext cx="66675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9055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940425" y="0"/>
            <a:ext cx="3203575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dirty="0" smtClean="0"/>
              <a:t>Колібрі годуються на кольорах. Раніше вважали, що колібрі харчуються лише нектаром кольорів, висмоктуючи нектар на льоту, але насправді головну, а для багатьох і виняткову їжу, складають дрібні комахи, яких вони дістають з квіток, а деякі з поверхні листя. Спостерігалося, крім того, що вони схоплювали комах, що повгрузали в павутині, або ловили комах, що літають. </a:t>
            </a:r>
          </a:p>
          <a:p>
            <a:endParaRPr lang="ru-RU" dirty="0" smtClean="0"/>
          </a:p>
        </p:txBody>
      </p:sp>
    </p:spTree>
  </p:cSld>
  <p:clrMapOvr>
    <a:masterClrMapping/>
  </p:clrMapOvr>
  <p:transition advClick="0" advTm="1662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411424">
            <a:off x="-446088" y="2763838"/>
            <a:ext cx="5148263" cy="3860800"/>
          </a:xfrm>
          <a:noFill/>
          <a:ln/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0"/>
            <a:ext cx="34925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 smtClean="0"/>
              <a:t>Голос </a:t>
            </a:r>
            <a:r>
              <a:rPr lang="ru-RU" sz="2400" dirty="0" err="1" smtClean="0"/>
              <a:t>їх</a:t>
            </a:r>
            <a:r>
              <a:rPr lang="ru-RU" sz="2400" dirty="0" smtClean="0"/>
              <a:t> в основному </a:t>
            </a:r>
            <a:r>
              <a:rPr lang="ru-RU" sz="2400" dirty="0" err="1" smtClean="0"/>
              <a:t>слабке</a:t>
            </a:r>
            <a:r>
              <a:rPr lang="ru-RU" sz="2400" dirty="0" smtClean="0"/>
              <a:t> </a:t>
            </a:r>
            <a:r>
              <a:rPr lang="ru-RU" sz="2400" dirty="0" err="1" smtClean="0"/>
              <a:t>цвірінькання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, як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найменший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</a:t>
            </a:r>
            <a:r>
              <a:rPr lang="ru-RU" sz="2400" dirty="0" smtClean="0"/>
              <a:t> </a:t>
            </a:r>
            <a:r>
              <a:rPr lang="ru-RU" sz="2400" dirty="0" err="1" smtClean="0"/>
              <a:t>сімейства</a:t>
            </a:r>
            <a:r>
              <a:rPr lang="ru-RU" sz="2400" dirty="0" smtClean="0"/>
              <a:t>  </a:t>
            </a:r>
            <a:r>
              <a:rPr lang="ru-RU" sz="2400" dirty="0" err="1" smtClean="0"/>
              <a:t>птиця-муха</a:t>
            </a:r>
            <a:r>
              <a:rPr lang="ru-RU" sz="2400" dirty="0" smtClean="0"/>
              <a:t>, </a:t>
            </a:r>
            <a:r>
              <a:rPr lang="ru-RU" sz="2400" dirty="0" err="1" smtClean="0"/>
              <a:t>співають</a:t>
            </a:r>
            <a:r>
              <a:rPr lang="ru-RU" sz="2400" dirty="0" smtClean="0"/>
              <a:t>. </a:t>
            </a:r>
          </a:p>
          <a:p>
            <a:endParaRPr lang="ru-RU" sz="2400" dirty="0" smtClean="0"/>
          </a:p>
        </p:txBody>
      </p:sp>
      <p:pic>
        <p:nvPicPr>
          <p:cNvPr id="1946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17950" y="0"/>
            <a:ext cx="5226050" cy="6858000"/>
          </a:xfrm>
          <a:noFill/>
          <a:ln/>
        </p:spPr>
      </p:pic>
    </p:spTree>
  </p:cSld>
  <p:clrMapOvr>
    <a:masterClrMapping/>
  </p:clrMapOvr>
  <p:transition advClick="0" advTm="6816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401955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b="1" u="sng" dirty="0" smtClean="0"/>
              <a:t>Розмноження</a:t>
            </a:r>
          </a:p>
          <a:p>
            <a:r>
              <a:rPr lang="uk-UA" dirty="0" smtClean="0"/>
              <a:t>Є </a:t>
            </a:r>
            <a:r>
              <a:rPr lang="ru-RU" dirty="0" smtClean="0"/>
              <a:t>полигамами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Більшість видів гніздяться на деревах, кущах; деякі види, подібно до стрижів, приліплюють гнізда слиною до скель або листя. Будують дуже майстерно гнізда з рослинного </a:t>
            </a:r>
            <a:r>
              <a:rPr lang="uk-UA" dirty="0" err="1" smtClean="0"/>
              <a:t>пуха</a:t>
            </a:r>
            <a:r>
              <a:rPr lang="uk-UA" dirty="0" smtClean="0"/>
              <a:t>, </a:t>
            </a:r>
            <a:r>
              <a:rPr lang="uk-UA" dirty="0" err="1" smtClean="0"/>
              <a:t>травичок</a:t>
            </a:r>
            <a:r>
              <a:rPr lang="uk-UA" dirty="0" smtClean="0"/>
              <a:t> і  т.  п. і прикріплюють до них лишайники, мох і  т.  д. Гнізда привішуються до гілок або кінців листя. У будівництві гнізда бере участь лише самка.</a:t>
            </a:r>
          </a:p>
          <a:p>
            <a:r>
              <a:rPr lang="uk-UA" dirty="0" smtClean="0"/>
              <a:t>Відкладають два яйця білого кольору, які висиджує одна самка протягом 14-19 діб. Пташенята голи, слабкі і безпорадні, вигодовуються також однією самкою.</a:t>
            </a:r>
            <a:endParaRPr lang="uk-UA" smtClean="0"/>
          </a:p>
          <a:p>
            <a:endParaRPr lang="ru-RU" smtClean="0"/>
          </a:p>
        </p:txBody>
      </p:sp>
    </p:spTree>
  </p:cSld>
  <p:clrMapOvr>
    <a:masterClrMapping/>
  </p:clrMapOvr>
  <p:transition advClick="0" advTm="2171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940425" y="333375"/>
            <a:ext cx="3203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b="1" dirty="0" smtClean="0"/>
              <a:t>Колі </a:t>
            </a:r>
            <a:r>
              <a:rPr lang="ru-RU" b="1" dirty="0" smtClean="0"/>
              <a:t>бри (1825) - </a:t>
            </a:r>
            <a:r>
              <a:rPr lang="ru-RU" b="1" dirty="0" err="1" smtClean="0"/>
              <a:t>сімейство</a:t>
            </a:r>
            <a:r>
              <a:rPr lang="ru-RU" b="1" dirty="0" smtClean="0"/>
              <a:t> </a:t>
            </a:r>
            <a:r>
              <a:rPr lang="ru-RU" b="1" dirty="0" err="1" smtClean="0"/>
              <a:t>дрібних</a:t>
            </a:r>
            <a:r>
              <a:rPr lang="ru-RU" b="1" dirty="0" smtClean="0"/>
              <a:t> </a:t>
            </a:r>
            <a:r>
              <a:rPr lang="ru-RU" b="1" dirty="0" err="1" smtClean="0"/>
              <a:t>птиць</a:t>
            </a:r>
            <a:r>
              <a:rPr lang="ru-RU" b="1" dirty="0" smtClean="0"/>
              <a:t>, </a:t>
            </a:r>
            <a:r>
              <a:rPr lang="ru-RU" b="1" dirty="0" err="1" smtClean="0"/>
              <a:t>єдине</a:t>
            </a:r>
            <a:r>
              <a:rPr lang="ru-RU" b="1" dirty="0" smtClean="0"/>
              <a:t> в </a:t>
            </a:r>
            <a:r>
              <a:rPr lang="ru-RU" b="1" dirty="0" err="1" smtClean="0"/>
              <a:t>загоні</a:t>
            </a:r>
            <a:r>
              <a:rPr lang="ru-RU" b="1" dirty="0" smtClean="0"/>
              <a:t> </a:t>
            </a:r>
            <a:r>
              <a:rPr lang="ru-RU" b="1" dirty="0" err="1" smtClean="0"/>
              <a:t>колибриобра</a:t>
            </a:r>
            <a:r>
              <a:rPr lang="uk-UA" b="1" dirty="0" smtClean="0"/>
              <a:t> </a:t>
            </a:r>
            <a:r>
              <a:rPr lang="ru-RU" b="1" dirty="0" err="1" smtClean="0"/>
              <a:t>зных</a:t>
            </a:r>
            <a:r>
              <a:rPr lang="uk-UA" b="1" dirty="0" smtClean="0"/>
              <a:t>. Відомо понад 300 видів. Походять з Америки (від Південної Аляски і Лабрадору до Вогненної Землі). Єдина в світі птиця, здатна літати назад. </a:t>
            </a:r>
          </a:p>
          <a:p>
            <a:endParaRPr lang="ru-RU" dirty="0" smtClean="0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65751">
            <a:off x="5508625" y="3573463"/>
            <a:ext cx="3635375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1081">
            <a:off x="0" y="4105275"/>
            <a:ext cx="55086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07464">
            <a:off x="0" y="0"/>
            <a:ext cx="57959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174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7245350"/>
          </a:xfrm>
          <a:noFill/>
          <a:ln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4937125"/>
            <a:ext cx="6553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000" dirty="0" smtClean="0"/>
              <a:t>До цього загону належать дрібні птиці, величина яких вагається від джмеля до ластівки. Сюди відносяться найдрібніші птиці Землі (розміром 5,7 см і вагою 1,6 г). В той же час є колібрі і крупніших розмірів (довжина до 21,6 см, вага до 20 г).</a:t>
            </a:r>
          </a:p>
          <a:p>
            <a:endParaRPr lang="ru-RU" sz="2000" dirty="0" smtClean="0"/>
          </a:p>
        </p:txBody>
      </p:sp>
    </p:spTree>
  </p:cSld>
  <p:clrMapOvr>
    <a:masterClrMapping/>
  </p:clrMapOvr>
  <p:transition advClick="0" advTm="1652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3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919913"/>
          </a:xfrm>
          <a:ln/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356100" y="3789363"/>
            <a:ext cx="4932363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600" dirty="0" smtClean="0"/>
              <a:t>Найкрупніший вигляд - гігантський (велетенський) колібрі, з прямим довгим дзьобом і вилоподібним хвостом, зверху блідо-бурого кольору із зеленим блиском, знизу червонувато-бурого, з сіро-жовтим </a:t>
            </a:r>
            <a:r>
              <a:rPr lang="ru-RU" sz="1600" dirty="0" smtClean="0"/>
              <a:t>надхвостьем, </a:t>
            </a:r>
            <a:r>
              <a:rPr lang="ru-RU" sz="1600" dirty="0" err="1" smtClean="0"/>
              <a:t>завдовжки</a:t>
            </a:r>
            <a:r>
              <a:rPr lang="ru-RU" sz="1600" dirty="0" smtClean="0"/>
              <a:t> 21,6 см; водиться в </a:t>
            </a:r>
            <a:r>
              <a:rPr lang="ru-RU" sz="1600" dirty="0" err="1" smtClean="0"/>
              <a:t>більшій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західних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Південної</a:t>
            </a:r>
            <a:r>
              <a:rPr lang="ru-RU" sz="1600" dirty="0" smtClean="0"/>
              <a:t> Америки, </a:t>
            </a:r>
            <a:r>
              <a:rPr lang="ru-RU" sz="1600" dirty="0" err="1" smtClean="0"/>
              <a:t>попадається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висоті</a:t>
            </a:r>
            <a:r>
              <a:rPr lang="ru-RU" sz="1600" dirty="0" smtClean="0"/>
              <a:t> 4000-5000 м. На </a:t>
            </a:r>
            <a:r>
              <a:rPr lang="ru-RU" sz="1600" dirty="0" err="1" smtClean="0"/>
              <a:t>крайньому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півдні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перелітна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птиця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23850" y="692150"/>
            <a:ext cx="43195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err="1" smtClean="0"/>
              <a:t>Найменший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- </a:t>
            </a:r>
            <a:r>
              <a:rPr lang="ru-RU" dirty="0" err="1" smtClean="0"/>
              <a:t>птиця-муха</a:t>
            </a:r>
            <a:r>
              <a:rPr lang="ru-RU" dirty="0" smtClean="0"/>
              <a:t> </a:t>
            </a:r>
            <a:r>
              <a:rPr lang="ru-RU" dirty="0" err="1" smtClean="0"/>
              <a:t>зверху</a:t>
            </a:r>
            <a:r>
              <a:rPr lang="ru-RU" dirty="0" smtClean="0"/>
              <a:t> зеленого, </a:t>
            </a:r>
            <a:r>
              <a:rPr lang="ru-RU" dirty="0" err="1" smtClean="0"/>
              <a:t>знизу</a:t>
            </a:r>
            <a:r>
              <a:rPr lang="ru-RU" dirty="0" smtClean="0"/>
              <a:t>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; водиться на </a:t>
            </a:r>
            <a:r>
              <a:rPr lang="ru-RU" dirty="0" err="1" smtClean="0"/>
              <a:t>Ямайці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Гаїті</a:t>
            </a:r>
            <a:r>
              <a:rPr lang="ru-RU" dirty="0" smtClean="0"/>
              <a:t>, величиною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джмеля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endParaRPr lang="ru-RU" dirty="0" smtClean="0"/>
          </a:p>
        </p:txBody>
      </p:sp>
      <p:pic>
        <p:nvPicPr>
          <p:cNvPr id="9227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 rot="2041385">
            <a:off x="5580063" y="0"/>
            <a:ext cx="4038600" cy="3028950"/>
          </a:xfrm>
          <a:noFill/>
          <a:ln/>
        </p:spPr>
      </p:pic>
    </p:spTree>
  </p:cSld>
  <p:clrMapOvr>
    <a:masterClrMapping/>
  </p:clrMapOvr>
  <p:transition advClick="0" advTm="1883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ransition advClick="0" advTm="246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39975" y="765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0" y="0"/>
            <a:ext cx="55451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птиць</a:t>
            </a:r>
            <a:r>
              <a:rPr lang="ru-RU" dirty="0" smtClean="0"/>
              <a:t> </a:t>
            </a:r>
            <a:r>
              <a:rPr lang="ru-RU" dirty="0" err="1" smtClean="0"/>
              <a:t>довгим</a:t>
            </a:r>
            <a:r>
              <a:rPr lang="ru-RU" dirty="0" smtClean="0"/>
              <a:t> тонким </a:t>
            </a:r>
            <a:r>
              <a:rPr lang="ru-RU" dirty="0" err="1" smtClean="0"/>
              <a:t>дзьобом</a:t>
            </a:r>
            <a:r>
              <a:rPr lang="ru-RU" dirty="0" smtClean="0"/>
              <a:t>, </a:t>
            </a:r>
            <a:r>
              <a:rPr lang="ru-RU" dirty="0" err="1" smtClean="0"/>
              <a:t>верхня</a:t>
            </a:r>
            <a:r>
              <a:rPr lang="ru-RU" dirty="0" smtClean="0"/>
              <a:t> половинка </a:t>
            </a:r>
            <a:r>
              <a:rPr lang="ru-RU" dirty="0" err="1" smtClean="0"/>
              <a:t>якого</a:t>
            </a:r>
            <a:r>
              <a:rPr lang="ru-RU" dirty="0" smtClean="0"/>
              <a:t> в основному </a:t>
            </a:r>
            <a:r>
              <a:rPr lang="ru-RU" dirty="0" err="1" smtClean="0"/>
              <a:t>обхвачує</a:t>
            </a:r>
            <a:r>
              <a:rPr lang="ru-RU" dirty="0" smtClean="0"/>
              <a:t> краями нижнюю</a:t>
            </a:r>
            <a:r>
              <a:rPr lang="uk-UA" dirty="0" smtClean="0"/>
              <a:t>, відсутністю </a:t>
            </a:r>
            <a:r>
              <a:rPr lang="uk-UA" dirty="0" err="1" smtClean="0"/>
              <a:t>щетин</a:t>
            </a:r>
            <a:r>
              <a:rPr lang="uk-UA" dirty="0" smtClean="0"/>
              <a:t> в підстави дзьоба, довгою, глибоко роздвоєною мовою, яка може далеко висуватися з рота, довгими, гострими крилами з 10, рідко 9, великими маховими і лише шістьма дуже короткими малими, майже прихованими під </a:t>
            </a:r>
            <a:r>
              <a:rPr lang="uk-UA" dirty="0" err="1" smtClean="0"/>
              <a:t>криючим</a:t>
            </a:r>
            <a:r>
              <a:rPr lang="uk-UA" dirty="0" smtClean="0"/>
              <a:t> пір'ям, слабкими, дуже маленькими ногами, що мають довгі кігті і абсолютно непридатними для ходьби. </a:t>
            </a:r>
          </a:p>
          <a:p>
            <a:endParaRPr lang="ru-RU" dirty="0" smtClean="0"/>
          </a:p>
        </p:txBody>
      </p:sp>
      <p:pic>
        <p:nvPicPr>
          <p:cNvPr id="11275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 rot="20884349">
            <a:off x="5076825" y="3644900"/>
            <a:ext cx="4679950" cy="3509963"/>
          </a:xfrm>
          <a:noFill/>
          <a:ln/>
        </p:spPr>
      </p:pic>
    </p:spTree>
  </p:cSld>
  <p:clrMapOvr>
    <a:masterClrMapping/>
  </p:clrMapOvr>
  <p:transition advClick="0" advTm="2425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50825" y="1557338"/>
            <a:ext cx="54737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b="1" u="sng" dirty="0" smtClean="0"/>
              <a:t>Зовнішній вигляд</a:t>
            </a:r>
          </a:p>
          <a:p>
            <a:r>
              <a:rPr lang="ru-RU" dirty="0" err="1" smtClean="0"/>
              <a:t>Дзьоб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 одного </a:t>
            </a:r>
            <a:r>
              <a:rPr lang="ru-RU" dirty="0" err="1" smtClean="0"/>
              <a:t>вигляду</a:t>
            </a:r>
            <a:r>
              <a:rPr lang="ru-RU" dirty="0" smtClean="0"/>
              <a:t>, - </a:t>
            </a:r>
            <a:r>
              <a:rPr lang="ru-RU" dirty="0" err="1" smtClean="0"/>
              <a:t>мечеклювого</a:t>
            </a:r>
            <a:r>
              <a:rPr lang="uk-UA" dirty="0" smtClean="0"/>
              <a:t> колібрі - довше за тіло, то прямій, то дугоподібно, інколи, дуже сильно зігнутий вниз, в деяких вгору. Пір'я на голові утворює часто різні пучки, чубки. Крила розвинені дуже сильно, з дуже довгою кистю, менш розвиненим передпліччям і коротким плечем; на грудній кісті великий гребінь. Хвіст дуже всілякої форми і складається з 10 пір'я, окрім </a:t>
            </a:r>
            <a:r>
              <a:rPr lang="ru-RU" dirty="0" err="1" smtClean="0"/>
              <a:t>ракетохвостого</a:t>
            </a:r>
            <a:r>
              <a:rPr lang="ru-RU" dirty="0" smtClean="0"/>
              <a:t> </a:t>
            </a:r>
            <a:r>
              <a:rPr lang="ru-RU" dirty="0" err="1" smtClean="0"/>
              <a:t>колібрі</a:t>
            </a:r>
            <a:r>
              <a:rPr lang="ru-RU" dirty="0" smtClean="0"/>
              <a:t>, в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рульові</a:t>
            </a:r>
            <a:r>
              <a:rPr lang="ru-RU" dirty="0" smtClean="0"/>
              <a:t> пера.</a:t>
            </a:r>
          </a:p>
          <a:p>
            <a:endParaRPr lang="ru-RU" dirty="0" smtClean="0"/>
          </a:p>
        </p:txBody>
      </p:sp>
    </p:spTree>
  </p:cSld>
  <p:clrMapOvr>
    <a:masterClrMapping/>
  </p:clrMapOvr>
  <p:transition advClick="0" advTm="2267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6013" y="-458788"/>
            <a:ext cx="7331087" cy="5096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90800" y="4549676"/>
            <a:ext cx="6553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dirty="0" err="1" smtClean="0"/>
              <a:t>Опірення</a:t>
            </a:r>
            <a:r>
              <a:rPr lang="uk-UA" dirty="0" smtClean="0"/>
              <a:t> </a:t>
            </a:r>
            <a:r>
              <a:rPr lang="uk-UA" dirty="0" smtClean="0"/>
              <a:t>багатьох колібрі відрізняється надзвичайно яскравими кольорами і металевим блиском і часто дуже сильно розрізняється в різної полови за кольором, розвитку, формі хвоста і так далі Самці взагалі забарвлені яскравішим і їм особливо властиві химерні форми пір'я хвоста і голови. Самки забарвлені тьмяніше.</a:t>
            </a:r>
          </a:p>
          <a:p>
            <a:endParaRPr lang="uk-UA" dirty="0" smtClean="0"/>
          </a:p>
          <a:p>
            <a:endParaRPr lang="ru-RU" dirty="0" smtClean="0"/>
          </a:p>
        </p:txBody>
      </p:sp>
    </p:spTree>
  </p:cSld>
  <p:clrMapOvr>
    <a:masterClrMapping/>
  </p:clrMapOvr>
  <p:transition advClick="0" advTm="1315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723870">
            <a:off x="4284663" y="0"/>
            <a:ext cx="4859337" cy="3644900"/>
          </a:xfrm>
          <a:noFill/>
          <a:ln/>
        </p:spPr>
      </p:pic>
      <p:pic>
        <p:nvPicPr>
          <p:cNvPr id="1434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 rot="21225558">
            <a:off x="0" y="0"/>
            <a:ext cx="4859338" cy="3240088"/>
          </a:xfrm>
          <a:noFill/>
          <a:ln/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79388" y="4149725"/>
            <a:ext cx="33480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dirty="0" smtClean="0"/>
              <a:t>Це дуже рухливі, завзяті і незлагідні птиці, що виявляють надзвичайну сміливість в нападах на порівняно крупних птиць, особливо в період виведення пташенят. </a:t>
            </a:r>
          </a:p>
          <a:p>
            <a:endParaRPr lang="ru-RU" dirty="0" smtClean="0"/>
          </a:p>
        </p:txBody>
      </p:sp>
      <p:pic>
        <p:nvPicPr>
          <p:cNvPr id="14346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 rot="20977874">
            <a:off x="3851275" y="3295650"/>
            <a:ext cx="4752975" cy="3562350"/>
          </a:xfrm>
          <a:noFill/>
          <a:ln/>
        </p:spPr>
      </p:pic>
    </p:spTree>
  </p:cSld>
  <p:clrMapOvr>
    <a:masterClrMapping/>
  </p:clrMapOvr>
  <p:transition advClick="0" advTm="868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700</Words>
  <Application>Microsoft Office PowerPoint</Application>
  <PresentationFormat>Экран (4:3)</PresentationFormat>
  <Paragraphs>23</Paragraphs>
  <Slides>15</Slides>
  <Notes>4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Ёу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Колібрі</dc:title>
  <dc:creator>Axiles</dc:creator>
  <cp:lastModifiedBy>Admin</cp:lastModifiedBy>
  <cp:revision>6</cp:revision>
  <dcterms:created xsi:type="dcterms:W3CDTF">2010-05-03T10:56:17Z</dcterms:created>
  <dcterms:modified xsi:type="dcterms:W3CDTF">2010-12-02T11:39:15Z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875887</vt:lpwstr>
  </property>
  <property fmtid="{D5CDD505-2E9C-101B-9397-08002B2CF9AE}" pid="3" name="NXPowerLiteVersion">
    <vt:lpwstr>D3.6.2</vt:lpwstr>
  </property>
</Properties>
</file>