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0" r:id="rId9"/>
    <p:sldId id="278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3238" autoAdjust="0"/>
  </p:normalViewPr>
  <p:slideViewPr>
    <p:cSldViewPr>
      <p:cViewPr>
        <p:scale>
          <a:sx n="75" d="100"/>
          <a:sy n="75" d="100"/>
        </p:scale>
        <p:origin x="-110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Вредные факторы при роботе за компьютером.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Нагрузка на зрение</c:v>
                </c:pt>
                <c:pt idx="1">
                  <c:v>Стеснённая поза</c:v>
                </c:pt>
                <c:pt idx="2">
                  <c:v>Заболевания суставов кистей рук  </c:v>
                </c:pt>
                <c:pt idx="3">
                  <c:v>Затрудненное дыхание</c:v>
                </c:pt>
                <c:pt idx="4">
                  <c:v>Остеохондроз </c:v>
                </c:pt>
                <c:pt idx="5">
                  <c:v>Излучение.</c:v>
                </c:pt>
                <c:pt idx="6">
                  <c:v>Компьютерная зависимость.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0.45</c:v>
                </c:pt>
                <c:pt idx="1">
                  <c:v>0.22</c:v>
                </c:pt>
                <c:pt idx="2">
                  <c:v>0.08</c:v>
                </c:pt>
                <c:pt idx="3">
                  <c:v>0.05</c:v>
                </c:pt>
                <c:pt idx="4">
                  <c:v>0.22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25400" cap="flat" cmpd="dbl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50%дня</c:v>
                </c:pt>
                <c:pt idx="1">
                  <c:v>30% дня</c:v>
                </c:pt>
                <c:pt idx="2">
                  <c:v>10%дня</c:v>
                </c:pt>
                <c:pt idx="3">
                  <c:v>0%лня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</c:v>
                </c:pt>
                <c:pt idx="1">
                  <c:v>4.9</c:v>
                </c:pt>
                <c:pt idx="2">
                  <c:v>1.6</c:v>
                </c:pt>
                <c:pt idx="3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Времяпровождение за ПК 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6 лет</c:v>
                </c:pt>
                <c:pt idx="1">
                  <c:v>7-8 лет</c:v>
                </c:pt>
                <c:pt idx="2">
                  <c:v>9-11 лет</c:v>
                </c:pt>
                <c:pt idx="3">
                  <c:v>12-14 лет</c:v>
                </c:pt>
                <c:pt idx="4">
                  <c:v>15-16 лет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15.0</c:v>
                </c:pt>
                <c:pt idx="1">
                  <c:v>30.0</c:v>
                </c:pt>
                <c:pt idx="2">
                  <c:v>60.0</c:v>
                </c:pt>
                <c:pt idx="3">
                  <c:v>90.0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4E6B30E-D214-45B5-A112-266E9E6E2571}" type="datetimeFigureOut">
              <a:rPr lang="ru-RU" smtClean="0"/>
              <a:pPr/>
              <a:t>22.05.14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6ABDFAB-86A5-419E-95DB-C7E288311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573016"/>
            <a:ext cx="7128792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700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7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700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7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49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harcoal CY"/>
                <a:cs typeface="Charcoal CY"/>
              </a:rPr>
              <a:t>Исследовательская работа на тему:</a:t>
            </a:r>
            <a:br>
              <a:rPr lang="ru-RU" sz="49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harcoal CY"/>
                <a:cs typeface="Charcoal CY"/>
              </a:rPr>
            </a:br>
            <a:r>
              <a:rPr lang="ru-RU" sz="49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harcoal CY"/>
                <a:cs typeface="Charcoal CY"/>
              </a:rPr>
              <a:t>«Компьютер и здоровье детей»</a:t>
            </a:r>
            <a:r>
              <a:rPr lang="ru-RU" sz="31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/>
            </a:r>
            <a:br>
              <a:rPr lang="ru-RU" sz="31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</a:br>
            <a:r>
              <a:rPr lang="ru-RU" sz="3100" i="1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  <a:t>				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653136"/>
            <a:ext cx="4456584" cy="17526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harcoal CY"/>
                <a:cs typeface="Charcoal CY"/>
              </a:rPr>
              <a:t>ВЫПОЛНИЛА</a:t>
            </a:r>
            <a:endParaRPr lang="ru-RU" sz="2400" dirty="0">
              <a:latin typeface="Charcoal CY"/>
              <a:cs typeface="Charcoal CY"/>
            </a:endParaRPr>
          </a:p>
          <a:p>
            <a:r>
              <a:rPr lang="ru-RU" sz="2400" b="1" dirty="0">
                <a:latin typeface="Charcoal CY"/>
                <a:cs typeface="Charcoal CY"/>
              </a:rPr>
              <a:t>               Ученица </a:t>
            </a:r>
            <a:r>
              <a:rPr lang="ru-RU" sz="2400" b="1" dirty="0" smtClean="0">
                <a:latin typeface="Charcoal CY"/>
                <a:cs typeface="Charcoal CY"/>
              </a:rPr>
              <a:t>11 класса</a:t>
            </a:r>
            <a:endParaRPr lang="ru-RU" sz="2400" dirty="0" smtClean="0">
              <a:latin typeface="Charcoal CY"/>
              <a:cs typeface="Charcoal CY"/>
            </a:endParaRPr>
          </a:p>
          <a:p>
            <a:r>
              <a:rPr lang="ru-RU" sz="2400" b="1" dirty="0" smtClean="0">
                <a:latin typeface="Charcoal CY"/>
                <a:cs typeface="Charcoal CY"/>
              </a:rPr>
              <a:t>          </a:t>
            </a:r>
            <a:r>
              <a:rPr lang="ru-RU" sz="2400" b="1" dirty="0" smtClean="0">
                <a:latin typeface="Charcoal CY"/>
                <a:cs typeface="Charcoal CY"/>
              </a:rPr>
              <a:t>  </a:t>
            </a:r>
            <a:r>
              <a:rPr lang="ru-RU" sz="2400" b="1" dirty="0" smtClean="0">
                <a:latin typeface="Charcoal CY"/>
                <a:cs typeface="Charcoal CY"/>
              </a:rPr>
              <a:t>Хрипкова Анастасия</a:t>
            </a:r>
            <a:endParaRPr lang="ru-RU" sz="2400" dirty="0" smtClean="0">
              <a:latin typeface="Charcoal CY"/>
              <a:cs typeface="Charcoal CY"/>
            </a:endParaRPr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373212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                    </a:t>
            </a:r>
            <a:r>
              <a:rPr lang="ru-RU" sz="1200" b="1" dirty="0" smtClean="0">
                <a:latin typeface="Charcoal CY"/>
                <a:cs typeface="Charcoal CY"/>
              </a:rPr>
              <a:t>ОТДЕЛ </a:t>
            </a:r>
            <a:r>
              <a:rPr lang="ru-RU" sz="1200" b="1" dirty="0">
                <a:latin typeface="Charcoal CY"/>
                <a:cs typeface="Charcoal CY"/>
              </a:rPr>
              <a:t>ОБРАЗОВАНИЯ СЕЛИДОВСКОГО ГОРОДСКОГО СОВЕТА</a:t>
            </a:r>
            <a:endParaRPr lang="ru-RU" sz="1200" dirty="0">
              <a:latin typeface="Charcoal CY"/>
              <a:cs typeface="Charcoal CY"/>
            </a:endParaRPr>
          </a:p>
          <a:p>
            <a:r>
              <a:rPr lang="ru-RU" sz="1200" b="1" dirty="0">
                <a:latin typeface="Charcoal CY"/>
                <a:cs typeface="Charcoal CY"/>
              </a:rPr>
              <a:t>                                </a:t>
            </a:r>
            <a:r>
              <a:rPr lang="ru-RU" sz="1200" b="1" dirty="0" smtClean="0">
                <a:latin typeface="Charcoal CY"/>
                <a:cs typeface="Charcoal CY"/>
              </a:rPr>
              <a:t>УКРАИНСКАЯ </a:t>
            </a:r>
            <a:r>
              <a:rPr lang="ru-RU" sz="1200" b="1" dirty="0">
                <a:latin typeface="Charcoal CY"/>
                <a:cs typeface="Charcoal CY"/>
              </a:rPr>
              <a:t>ОБЩЕОБРАЗОВАТЕЛЬНАЯ ШКОЛА                  </a:t>
            </a:r>
            <a:endParaRPr lang="ru-RU" sz="1200" dirty="0">
              <a:latin typeface="Charcoal CY"/>
              <a:cs typeface="Charcoal CY"/>
            </a:endParaRPr>
          </a:p>
          <a:p>
            <a:r>
              <a:rPr lang="ru-RU" sz="1200" b="1" dirty="0">
                <a:latin typeface="Charcoal CY"/>
                <a:cs typeface="Charcoal CY"/>
              </a:rPr>
              <a:t>                                                           </a:t>
            </a:r>
            <a:r>
              <a:rPr lang="ru-RU" sz="1200" b="1" dirty="0" smtClean="0">
                <a:latin typeface="Charcoal CY"/>
                <a:cs typeface="Charcoal CY"/>
              </a:rPr>
              <a:t> </a:t>
            </a:r>
            <a:r>
              <a:rPr lang="ru-RU" sz="1200" b="1" dirty="0">
                <a:latin typeface="Charcoal CY"/>
                <a:cs typeface="Charcoal CY"/>
              </a:rPr>
              <a:t>І-ІІІ СТУПЕНЕЙ №13</a:t>
            </a:r>
            <a:endParaRPr lang="ru-RU" sz="1200" dirty="0">
              <a:latin typeface="Charcoal CY"/>
              <a:cs typeface="Charcoal CY"/>
            </a:endParaRPr>
          </a:p>
        </p:txBody>
      </p:sp>
    </p:spTree>
    <p:extLst>
      <p:ext uri="{BB962C8B-B14F-4D97-AF65-F5344CB8AC3E}">
        <p14:creationId xmlns:p14="http://schemas.microsoft.com/office/powerpoint/2010/main" val="135186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851648" cy="1828800"/>
          </a:xfrm>
        </p:spPr>
        <p:txBody>
          <a:bodyPr/>
          <a:lstStyle/>
          <a:p>
            <a:pPr algn="ctr"/>
            <a:r>
              <a:rPr lang="ru-RU" dirty="0" smtClean="0">
                <a:latin typeface="Charcoal CY"/>
                <a:cs typeface="Charcoal CY"/>
              </a:rPr>
              <a:t>Спасибо за внимание</a:t>
            </a:r>
            <a:endParaRPr lang="ru-RU" dirty="0">
              <a:latin typeface="Charcoal CY"/>
              <a:cs typeface="Charcoal C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7772400" cy="1040694"/>
          </a:xfrm>
        </p:spPr>
        <p:txBody>
          <a:bodyPr/>
          <a:lstStyle/>
          <a:p>
            <a:pPr algn="ctr"/>
            <a:r>
              <a:rPr lang="ru-RU" i="1" dirty="0" smtClean="0">
                <a:latin typeface="Charcoal CY"/>
                <a:cs typeface="Charcoal CY"/>
              </a:rPr>
              <a:t>Цель и практическая значимость</a:t>
            </a:r>
            <a:endParaRPr lang="ru-RU" i="1" dirty="0">
              <a:latin typeface="Charcoal CY"/>
              <a:cs typeface="Charcoal CY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57158" y="1285860"/>
            <a:ext cx="8501122" cy="2714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chemeClr val="bg1"/>
                </a:solidFill>
                <a:latin typeface="Charcoal CY"/>
                <a:cs typeface="Charcoal CY"/>
              </a:rPr>
              <a:t>Цели: </a:t>
            </a:r>
            <a:r>
              <a:rPr lang="ru-RU" dirty="0" smtClean="0">
                <a:latin typeface="Charcoal CY"/>
                <a:cs typeface="Charcoal CY"/>
              </a:rPr>
              <a:t>Определить влияние компьютера на здоровье детей и дать рекомендации по сохранению здоровья при работе за компьютером.</a:t>
            </a:r>
          </a:p>
          <a:p>
            <a:pPr algn="ctr"/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000372"/>
            <a:ext cx="8572528" cy="3000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u="sng" dirty="0" smtClean="0">
                <a:solidFill>
                  <a:schemeClr val="bg1"/>
                </a:solidFill>
                <a:latin typeface="Charcoal CY"/>
                <a:cs typeface="Charcoal CY"/>
              </a:rPr>
              <a:t>Практическая значимость проекта:</a:t>
            </a:r>
            <a:endParaRPr lang="ru-RU" sz="3600" b="1" i="1" u="sng" dirty="0" smtClean="0">
              <a:solidFill>
                <a:schemeClr val="bg1"/>
              </a:solidFill>
              <a:latin typeface="Charcoal CY"/>
              <a:cs typeface="Charcoal CY"/>
            </a:endParaRPr>
          </a:p>
          <a:p>
            <a:r>
              <a:rPr lang="ru-RU" dirty="0" smtClean="0">
                <a:latin typeface="Charcoal CY"/>
                <a:cs typeface="Charcoal CY"/>
              </a:rPr>
              <a:t>Результаты исследования могут быть полезны школьным психологам и медсестрам,  в рамках психологического консультирования пользователей компьютерных технологий и для профилактики пользования компьютером.</a:t>
            </a:r>
            <a:endParaRPr lang="ru-RU" dirty="0">
              <a:latin typeface="Charcoal CY"/>
              <a:cs typeface="Charcoal C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2400" cy="821828"/>
          </a:xfrm>
        </p:spPr>
        <p:txBody>
          <a:bodyPr/>
          <a:lstStyle/>
          <a:p>
            <a:pPr algn="ctr"/>
            <a:r>
              <a:rPr lang="ru-RU" dirty="0" smtClean="0">
                <a:latin typeface="Charcoal CY"/>
                <a:cs typeface="Charcoal CY"/>
              </a:rPr>
              <a:t>Задачи</a:t>
            </a:r>
            <a:endParaRPr lang="ru-RU" dirty="0">
              <a:latin typeface="Charcoal CY"/>
              <a:cs typeface="Charcoal CY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00034" y="1142984"/>
            <a:ext cx="7858180" cy="2286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harcoal CY"/>
                <a:cs typeface="Charcoal CY"/>
              </a:rPr>
              <a:t>Провести анкетирование об использовании компьютера детьми, опрос о применении различных технологий по сохранению здоровья при работе за компьютером.</a:t>
            </a:r>
            <a:endParaRPr lang="ru-RU" dirty="0">
              <a:latin typeface="Charcoal CY"/>
              <a:cs typeface="Charcoal CY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00034" y="2857496"/>
            <a:ext cx="7858180" cy="2286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Charcoal CY"/>
                <a:cs typeface="Charcoal CY"/>
              </a:rPr>
              <a:t>Изучив литературу, выявить основные вредные факторы при работе на компьютере.</a:t>
            </a:r>
          </a:p>
          <a:p>
            <a:pPr algn="ctr"/>
            <a:endParaRPr lang="ru-RU" dirty="0">
              <a:latin typeface="Charcoal CY"/>
              <a:cs typeface="Charcoal CY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28596" y="4500570"/>
            <a:ext cx="7858180" cy="2071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Charcoal CY"/>
                <a:cs typeface="Charcoal CY"/>
              </a:rPr>
              <a:t>Дать рекомендации по  использованию элементов здоровье сберегающих технологий при работе детей за компьютером в школе и дома</a:t>
            </a:r>
            <a:r>
              <a:rPr lang="ru-RU" b="1" dirty="0" smtClean="0">
                <a:latin typeface="Charcoal CY"/>
                <a:cs typeface="Charcoal CY"/>
              </a:rPr>
              <a:t>.</a:t>
            </a:r>
            <a:endParaRPr lang="ru-RU" dirty="0" smtClean="0">
              <a:latin typeface="Charcoal CY"/>
              <a:cs typeface="Charcoal CY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874156" cy="1928826"/>
          </a:xfrm>
        </p:spPr>
        <p:txBody>
          <a:bodyPr/>
          <a:lstStyle/>
          <a:p>
            <a:pPr algn="ctr"/>
            <a:r>
              <a:rPr lang="ru-RU" sz="4000" i="1" dirty="0" smtClean="0">
                <a:latin typeface="Charcoal CY"/>
                <a:cs typeface="Charcoal CY"/>
              </a:rPr>
              <a:t>Здоровье сберегающие технологии при работе за компьютером в школе</a:t>
            </a:r>
            <a:endParaRPr lang="ru-RU" sz="4000" i="1" dirty="0">
              <a:latin typeface="Charcoal CY"/>
              <a:cs typeface="Charcoal CY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143108" y="2214554"/>
            <a:ext cx="107157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572132" y="2357430"/>
            <a:ext cx="107157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3357562"/>
            <a:ext cx="3929090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1600" b="1" i="1" dirty="0" smtClean="0">
                <a:latin typeface="Charcoal CY"/>
                <a:cs typeface="Charcoal CY"/>
              </a:rPr>
              <a:t>          </a:t>
            </a:r>
            <a:r>
              <a:rPr lang="ru-RU" sz="1600" b="1" i="1" dirty="0" smtClean="0">
                <a:latin typeface="Charcoal CY"/>
                <a:cs typeface="Charcoal CY"/>
              </a:rPr>
              <a:t>Создать </a:t>
            </a:r>
            <a:r>
              <a:rPr lang="ru-RU" sz="1600" b="1" i="1" dirty="0" smtClean="0">
                <a:latin typeface="Charcoal CY"/>
                <a:cs typeface="Charcoal CY"/>
              </a:rPr>
              <a:t>в кабинете соответствующие условия для работы.</a:t>
            </a:r>
          </a:p>
          <a:p>
            <a:pPr marL="514350" indent="-514350"/>
            <a:r>
              <a:rPr lang="en-US" sz="1600" b="1" dirty="0" smtClean="0">
                <a:latin typeface="Charcoal CY"/>
                <a:cs typeface="Charcoal CY"/>
              </a:rPr>
              <a:t>         </a:t>
            </a:r>
            <a:r>
              <a:rPr lang="ru-RU" sz="1600" b="1" dirty="0" smtClean="0">
                <a:latin typeface="Charcoal CY"/>
                <a:cs typeface="Charcoal CY"/>
              </a:rPr>
              <a:t>Систематически</a:t>
            </a:r>
            <a:r>
              <a:rPr lang="ru-RU" sz="1600" b="1" dirty="0" smtClean="0">
                <a:latin typeface="Charcoal CY"/>
                <a:cs typeface="Charcoal CY"/>
              </a:rPr>
              <a:t>  </a:t>
            </a:r>
            <a:r>
              <a:rPr lang="ru-RU" sz="1600" b="1" dirty="0" smtClean="0">
                <a:latin typeface="Charcoal CY"/>
                <a:cs typeface="Charcoal CY"/>
              </a:rPr>
              <a:t>проводит</a:t>
            </a:r>
            <a:r>
              <a:rPr lang="en-US" sz="1600" b="1" dirty="0" smtClean="0">
                <a:latin typeface="Charcoal CY"/>
                <a:cs typeface="Charcoal CY"/>
              </a:rPr>
              <a:t> </a:t>
            </a:r>
            <a:r>
              <a:rPr lang="ru-RU" sz="1600" b="1" dirty="0" smtClean="0">
                <a:latin typeface="Charcoal CY"/>
                <a:cs typeface="Charcoal CY"/>
              </a:rPr>
              <a:t>гимнастику </a:t>
            </a:r>
            <a:r>
              <a:rPr lang="ru-RU" sz="1600" b="1" dirty="0" smtClean="0">
                <a:latin typeface="Charcoal CY"/>
                <a:cs typeface="Charcoal CY"/>
              </a:rPr>
              <a:t>для глаз, упражнения для улучшения мозгового кровообращения,  снятия утомления с плечевого пояса и рук, с туловища и ног, а также физкультминутки общего назначения</a:t>
            </a:r>
            <a:endParaRPr lang="ru-RU" sz="1600" b="1" i="1" dirty="0" smtClean="0">
              <a:latin typeface="Charcoal CY"/>
              <a:cs typeface="Charcoal CY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57752" y="3357562"/>
            <a:ext cx="3929090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atin typeface="Charcoal CY"/>
                <a:cs typeface="Charcoal CY"/>
              </a:rPr>
              <a:t>Тщательно контролировать выполнение санитарно- гигиенических норм  пользователями в классе, проводить работу по привитию навыков  правильной работы с компьютером в домашних условиях.</a:t>
            </a:r>
          </a:p>
          <a:p>
            <a:r>
              <a:rPr lang="ru-RU" sz="1600" dirty="0" smtClean="0">
                <a:latin typeface="Charcoal CY"/>
                <a:cs typeface="Charcoal CY"/>
              </a:rPr>
              <a:t> Создавать благоприятный эмоциональный климат </a:t>
            </a:r>
          </a:p>
          <a:p>
            <a:r>
              <a:rPr lang="ru-RU" sz="1600" dirty="0" smtClean="0">
                <a:latin typeface="Charcoal CY"/>
                <a:cs typeface="Charcoal CY"/>
              </a:rPr>
              <a:t> Чередовать различные виды работ, т.к.  смена видов деятельности </a:t>
            </a:r>
            <a:endParaRPr lang="ru-RU" sz="1600" dirty="0">
              <a:latin typeface="Charcoal CY"/>
              <a:cs typeface="Charcoal C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362456"/>
          </a:xfrm>
        </p:spPr>
        <p:txBody>
          <a:bodyPr/>
          <a:lstStyle/>
          <a:p>
            <a:pPr algn="ctr"/>
            <a:r>
              <a:rPr lang="ru-RU" sz="4000" i="1" dirty="0" smtClean="0">
                <a:latin typeface="Charcoal CY"/>
                <a:cs typeface="Charcoal CY"/>
              </a:rPr>
              <a:t>Вредные факторы при работе за компьютером</a:t>
            </a:r>
            <a:endParaRPr lang="ru-RU" sz="4000" i="1" dirty="0">
              <a:latin typeface="Charcoal CY"/>
              <a:cs typeface="Charcoal CY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21052496"/>
              </p:ext>
            </p:extLst>
          </p:nvPr>
        </p:nvGraphicFramePr>
        <p:xfrm>
          <a:off x="1187624" y="1628800"/>
          <a:ext cx="6703584" cy="488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143008"/>
          </a:xfrm>
        </p:spPr>
        <p:txBody>
          <a:bodyPr/>
          <a:lstStyle/>
          <a:p>
            <a:pPr algn="ctr"/>
            <a:r>
              <a:rPr lang="ru-RU" i="1" dirty="0" smtClean="0">
                <a:latin typeface="Charcoal CY"/>
                <a:cs typeface="Charcoal CY"/>
              </a:rPr>
              <a:t>Вред компьютера</a:t>
            </a:r>
            <a:endParaRPr lang="ru-RU" i="1" dirty="0">
              <a:latin typeface="Charcoal CY"/>
              <a:cs typeface="Charcoal CY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753616" cy="3443844"/>
          </a:xfrm>
        </p:spPr>
        <p:txBody>
          <a:bodyPr>
            <a:noAutofit/>
          </a:bodyPr>
          <a:lstStyle/>
          <a:p>
            <a:r>
              <a:rPr lang="ru-RU" altLang="ru-RU" sz="1800" dirty="0" smtClean="0">
                <a:latin typeface="Charcoal CY"/>
                <a:cs typeface="Charcoal CY"/>
              </a:rPr>
              <a:t>Длительная, однообразная работа кистями и пальцами рук приводит к постепенному повреждению связочного и суставного аппарата кисти. Если вовремя не принять меры, то заболевание может стать хроническим</a:t>
            </a:r>
            <a:r>
              <a:rPr lang="ru-RU" altLang="ru-RU" sz="1800" dirty="0" smtClean="0">
                <a:latin typeface="Charcoal CY"/>
                <a:cs typeface="Charcoal CY"/>
              </a:rPr>
              <a:t>.</a:t>
            </a:r>
            <a:r>
              <a:rPr lang="ru-RU" alt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harcoal CY"/>
                <a:cs typeface="Charcoal CY"/>
              </a:rPr>
              <a:t/>
            </a:r>
            <a:br>
              <a:rPr lang="ru-RU" alt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harcoal CY"/>
                <a:cs typeface="Charcoal CY"/>
              </a:rPr>
            </a:br>
            <a:r>
              <a:rPr lang="ru-RU" altLang="ru-RU" sz="1800" dirty="0" smtClean="0">
                <a:latin typeface="Charcoal CY"/>
                <a:cs typeface="Charcoal CY"/>
              </a:rPr>
              <a:t>Работа или игра за компьютером – это интеллектуальный труд. И потому основная часть нагрузки приходится на нервную систему, а именно на головной мозг. Часто длительная работа за компьютером может быть причиной головных болей. </a:t>
            </a:r>
            <a:br>
              <a:rPr lang="ru-RU" altLang="ru-RU" sz="1800" dirty="0" smtClean="0">
                <a:latin typeface="Charcoal CY"/>
                <a:cs typeface="Charcoal CY"/>
              </a:rPr>
            </a:br>
            <a:endParaRPr lang="ru-RU" sz="1800" dirty="0">
              <a:latin typeface="Charcoal CY"/>
              <a:cs typeface="Charcoal CY"/>
            </a:endParaRPr>
          </a:p>
        </p:txBody>
      </p:sp>
      <p:pic>
        <p:nvPicPr>
          <p:cNvPr id="4" name="Picture 3" descr="images (3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6" y="2500306"/>
            <a:ext cx="3823700" cy="316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040694"/>
          </a:xfrm>
        </p:spPr>
        <p:txBody>
          <a:bodyPr/>
          <a:lstStyle/>
          <a:p>
            <a:pPr algn="ctr"/>
            <a:r>
              <a:rPr lang="ru-RU" dirty="0" smtClean="0">
                <a:latin typeface="Charcoal CY"/>
                <a:cs typeface="Charcoal CY"/>
              </a:rPr>
              <a:t>Исследование</a:t>
            </a:r>
            <a:endParaRPr lang="ru-RU" dirty="0">
              <a:latin typeface="Charcoal CY"/>
              <a:cs typeface="Charcoal CY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785926"/>
            <a:ext cx="3456384" cy="421484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harcoal CY"/>
                <a:cs typeface="Charcoal CY"/>
              </a:rPr>
              <a:t>Проведя интернет анкетирование среди детей школьного возраста, мы можем отметить что большинство детей 50% дня проводят время сидя за компьютером. Дальше вторая четверть детей , 30% дня проводят у монитора. Всего лишь 11% детей, пользуются компьютером лишь с целью обучения.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23773589"/>
              </p:ext>
            </p:extLst>
          </p:nvPr>
        </p:nvGraphicFramePr>
        <p:xfrm>
          <a:off x="3635896" y="1844824"/>
          <a:ext cx="5295362" cy="371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Charcoal CY"/>
                <a:cs typeface="Charcoal CY"/>
              </a:rPr>
              <a:t>Времяпровождение за ПК в зависимости от возраста</a:t>
            </a:r>
            <a:endParaRPr lang="ru-RU" sz="4400" dirty="0">
              <a:latin typeface="Charcoal CY"/>
              <a:cs typeface="Charcoal CY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836312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6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928694"/>
          </a:xfrm>
        </p:spPr>
        <p:txBody>
          <a:bodyPr/>
          <a:lstStyle/>
          <a:p>
            <a:pPr algn="ctr"/>
            <a:r>
              <a:rPr lang="ru-RU" i="1" dirty="0" smtClean="0">
                <a:latin typeface="Charcoal CY"/>
                <a:cs typeface="Charcoal CY"/>
              </a:rPr>
              <a:t>Вывод</a:t>
            </a:r>
            <a:endParaRPr lang="ru-RU" i="1" dirty="0">
              <a:latin typeface="Charcoal CY"/>
              <a:cs typeface="Charcoal CY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340768"/>
            <a:ext cx="7772400" cy="181199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b="1" dirty="0" smtClean="0">
                <a:latin typeface="Charcoal CY"/>
                <a:cs typeface="Charcoal CY"/>
              </a:rPr>
              <a:t>Интерес детей к компьютеру огромен, и нужно направить его в полезное русло. Компьютер должен стать для ребёнка равноправным партнёром, способным очень тонко реагировать на все его действия и запросы. Он, с одной стороны, - терпеливый учитель и мудрый наставник, помощник в учёбе, а в дальнейшем и в работе, а с другой стороны -  творец сказочных миров и отважных героев, друг, с которым нескучно. Соблюдение несложных правил работы на компьютере позволит сохранить здоровье и одновременно открыть ребёнку мир огромных возможностей.</a:t>
            </a:r>
          </a:p>
          <a:p>
            <a:pPr algn="ctr"/>
            <a:r>
              <a:rPr lang="ru-RU" sz="8000" b="1" dirty="0" smtClean="0">
                <a:latin typeface="Charcoal CY"/>
                <a:cs typeface="Charcoal CY"/>
              </a:rPr>
              <a:t>Для снятия нагрузки в моей роботе предлагается гимнастика для глаз и суставов, и советы для пользования компьютеров.</a:t>
            </a:r>
          </a:p>
          <a:p>
            <a:pPr algn="ctr"/>
            <a:r>
              <a:rPr lang="ru-RU" sz="8000" b="1" dirty="0" smtClean="0">
                <a:latin typeface="Charcoal CY"/>
                <a:cs typeface="Charcoal CY"/>
              </a:rPr>
              <a:t>Изучив литературу я могу отметить что компьютер больше всего пагубно влияет на зрение, позвоночник и на психику ребенка. В своей роботе я предлагаю использовать правила при роботе за компьютером и выполнять гимнастику для суставов, и зрения.</a:t>
            </a:r>
          </a:p>
          <a:p>
            <a:endParaRPr lang="ru-RU" dirty="0">
              <a:latin typeface="Charcoal CY"/>
              <a:cs typeface="Charcoal CY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риз">
  <a:themeElements>
    <a:clrScheme name="Бриз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Бриз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Бриз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Бриз.thmx</Template>
  <TotalTime>158</TotalTime>
  <Words>413</Words>
  <Application>Microsoft Macintosh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Бриз</vt:lpstr>
      <vt:lpstr>    Исследовательская работа на тему: «Компьютер и здоровье детей»      </vt:lpstr>
      <vt:lpstr>Цель и практическая значимость</vt:lpstr>
      <vt:lpstr>Задачи</vt:lpstr>
      <vt:lpstr>Здоровье сберегающие технологии при работе за компьютером в школе</vt:lpstr>
      <vt:lpstr>Вредные факторы при работе за компьютером</vt:lpstr>
      <vt:lpstr>Вред компьютера</vt:lpstr>
      <vt:lpstr>Исследование</vt:lpstr>
      <vt:lpstr>Времяпровождение за ПК в зависимости от возраста</vt:lpstr>
      <vt:lpstr>Вывод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Mac</cp:lastModifiedBy>
  <cp:revision>17</cp:revision>
  <dcterms:created xsi:type="dcterms:W3CDTF">2014-05-15T20:40:16Z</dcterms:created>
  <dcterms:modified xsi:type="dcterms:W3CDTF">2014-05-22T17:59:30Z</dcterms:modified>
</cp:coreProperties>
</file>