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62" r:id="rId6"/>
    <p:sldId id="263" r:id="rId7"/>
    <p:sldId id="271" r:id="rId8"/>
    <p:sldId id="264" r:id="rId9"/>
    <p:sldId id="270" r:id="rId10"/>
    <p:sldId id="265" r:id="rId11"/>
    <p:sldId id="269" r:id="rId12"/>
    <p:sldId id="266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5D9197-CCBE-44D0-9B4C-0211998B999B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EDAFBD2-2D75-465E-915B-8C7157017E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2%D1%96%D1%82%D0%B0%D0%BC%D1%96%D0%BD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0%BE%D1%82%D0%BA%D1%96%D0%BD_%D0%A1%D0%B5%D1%80%D0%B3%D1%96%D0%B9_%D0%9F%D0%B5%D1%82%D1%80%D0%BE%D0%B2%D0%B8%D1%87" TargetMode="External"/><Relationship Id="rId2" Type="http://schemas.openxmlformats.org/officeDocument/2006/relationships/hyperlink" Target="http://uk.wikipedia.org/wiki/%D0%86%D0%BD%D1%84%D0%B5%D0%BA%D1%86%D1%96%D0%B9%D0%BD%D0%B5_%D0%B7%D0%B0%D1%85%D0%B2%D0%BE%D1%80%D1%8E%D0%B2%D0%B0%D0%BD%D0%BD%D1%8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E%D0%B2" TargetMode="External"/><Relationship Id="rId7" Type="http://schemas.openxmlformats.org/officeDocument/2006/relationships/hyperlink" Target="http://uk.wikipedia.org/wiki/%D0%A1%D0%B5%D0%BB%D0%B5%D0%B7%D1%96%D0%BD%D0%BA%D0%B0" TargetMode="External"/><Relationship Id="rId2" Type="http://schemas.openxmlformats.org/officeDocument/2006/relationships/hyperlink" Target="http://uk.wikipedia.org/wiki/%D0%92%D1%96%D1%80%D1%83%D1%8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F%D0%B5%D1%87%D1%96%D0%BD%D0%BA%D0%B0" TargetMode="External"/><Relationship Id="rId5" Type="http://schemas.openxmlformats.org/officeDocument/2006/relationships/hyperlink" Target="http://uk.wikipedia.org/wiki/%D0%96%D0%BE%D0%B2%D1%82%D1%8F%D0%BD%D0%B8%D1%86%D1%8F" TargetMode="External"/><Relationship Id="rId4" Type="http://schemas.openxmlformats.org/officeDocument/2006/relationships/hyperlink" Target="http://uk.wikipedia.org/wiki/%D0%90%D0%BF%D0%B5%D1%82%D0%B8%D1%8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9828584" y="7173416"/>
            <a:ext cx="216024" cy="216024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1124744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Хвороба </a:t>
            </a:r>
            <a:r>
              <a:rPr lang="en-US" sz="4800" dirty="0" smtClean="0"/>
              <a:t> </a:t>
            </a:r>
            <a:r>
              <a:rPr lang="ru-RU" sz="4800" dirty="0" err="1" smtClean="0"/>
              <a:t>Боткіна</a:t>
            </a:r>
            <a:endParaRPr lang="ru-RU" sz="4800" dirty="0"/>
          </a:p>
        </p:txBody>
      </p:sp>
      <p:pic>
        <p:nvPicPr>
          <p:cNvPr id="23554" name="Picture 2" descr="http://ua.convdocs.org/pars_docs/refs/157/156775/156775_html_m4f6339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7000" y="2348880"/>
            <a:ext cx="4867000" cy="4509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6678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Коли </a:t>
            </a:r>
            <a:r>
              <a:rPr lang="ru-RU" sz="2800" dirty="0" err="1"/>
              <a:t>закінчується</a:t>
            </a:r>
            <a:r>
              <a:rPr lang="ru-RU" sz="2800" dirty="0"/>
              <a:t> </a:t>
            </a:r>
            <a:r>
              <a:rPr lang="ru-RU" sz="2800" dirty="0" err="1"/>
              <a:t>переджовтяничний</a:t>
            </a:r>
            <a:r>
              <a:rPr lang="ru-RU" sz="2800" dirty="0"/>
              <a:t> </a:t>
            </a:r>
            <a:r>
              <a:rPr lang="ru-RU" sz="2800" dirty="0" err="1"/>
              <a:t>період</a:t>
            </a:r>
            <a:r>
              <a:rPr lang="ru-RU" sz="2800" dirty="0"/>
              <a:t>, у хворого </a:t>
            </a:r>
            <a:r>
              <a:rPr lang="ru-RU" sz="2800" dirty="0" err="1"/>
              <a:t>стає</a:t>
            </a:r>
            <a:r>
              <a:rPr lang="ru-RU" sz="2800" dirty="0"/>
              <a:t> </a:t>
            </a:r>
            <a:r>
              <a:rPr lang="ru-RU" sz="2800" dirty="0" err="1"/>
              <a:t>більш</a:t>
            </a:r>
            <a:r>
              <a:rPr lang="ru-RU" sz="2800" dirty="0"/>
              <a:t> темною сеча,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відбувається</a:t>
            </a:r>
            <a:r>
              <a:rPr lang="ru-RU" sz="2800" dirty="0"/>
              <a:t> </a:t>
            </a:r>
            <a:r>
              <a:rPr lang="ru-RU" sz="2800" dirty="0" err="1"/>
              <a:t>знебарвлення</a:t>
            </a:r>
            <a:r>
              <a:rPr lang="ru-RU" sz="2800" dirty="0"/>
              <a:t> калу, при </a:t>
            </a:r>
            <a:r>
              <a:rPr lang="ru-RU" sz="2800" dirty="0" err="1"/>
              <a:t>огляді</a:t>
            </a:r>
            <a:r>
              <a:rPr lang="ru-RU" sz="2800" dirty="0"/>
              <a:t> </a:t>
            </a:r>
            <a:r>
              <a:rPr lang="ru-RU" sz="2800" dirty="0" err="1"/>
              <a:t>відчувається</a:t>
            </a:r>
            <a:r>
              <a:rPr lang="ru-RU" sz="2800" dirty="0"/>
              <a:t> </a:t>
            </a:r>
            <a:r>
              <a:rPr lang="ru-RU" sz="2800" dirty="0" err="1"/>
              <a:t>значне</a:t>
            </a:r>
            <a:r>
              <a:rPr lang="ru-RU" sz="2800" dirty="0"/>
              <a:t> </a:t>
            </a:r>
            <a:r>
              <a:rPr lang="ru-RU" sz="2800" dirty="0" err="1"/>
              <a:t>збільшення</a:t>
            </a:r>
            <a:r>
              <a:rPr lang="ru-RU" sz="2800" dirty="0"/>
              <a:t> </a:t>
            </a:r>
            <a:r>
              <a:rPr lang="ru-RU" sz="2800" dirty="0" err="1"/>
              <a:t>селезінки</a:t>
            </a:r>
            <a:r>
              <a:rPr lang="ru-RU" sz="2800" dirty="0"/>
              <a:t>.</a:t>
            </a:r>
          </a:p>
          <a:p>
            <a:r>
              <a:rPr lang="ru-RU" sz="2800" dirty="0"/>
              <a:t>У </a:t>
            </a:r>
            <a:r>
              <a:rPr lang="ru-RU" sz="2800" dirty="0" err="1"/>
              <a:t>жовтяничний</a:t>
            </a:r>
            <a:r>
              <a:rPr lang="ru-RU" sz="2800" dirty="0"/>
              <a:t> </a:t>
            </a:r>
            <a:r>
              <a:rPr lang="ru-RU" sz="2800" dirty="0" err="1"/>
              <a:t>період</a:t>
            </a:r>
            <a:r>
              <a:rPr lang="ru-RU" sz="2800" dirty="0"/>
              <a:t> </a:t>
            </a:r>
            <a:r>
              <a:rPr lang="ru-RU" sz="2800" dirty="0" err="1"/>
              <a:t>хворий</a:t>
            </a:r>
            <a:r>
              <a:rPr lang="ru-RU" sz="2800" dirty="0"/>
              <a:t> </a:t>
            </a:r>
            <a:r>
              <a:rPr lang="ru-RU" sz="2800" dirty="0" err="1"/>
              <a:t>відчуває</a:t>
            </a:r>
            <a:r>
              <a:rPr lang="ru-RU" sz="2800" dirty="0"/>
              <a:t> </a:t>
            </a:r>
            <a:r>
              <a:rPr lang="ru-RU" sz="2800" dirty="0" err="1"/>
              <a:t>загальну</a:t>
            </a:r>
            <a:r>
              <a:rPr lang="ru-RU" sz="2800" dirty="0"/>
              <a:t> </a:t>
            </a:r>
            <a:r>
              <a:rPr lang="ru-RU" sz="2800" dirty="0" err="1"/>
              <a:t>слабкість</a:t>
            </a:r>
            <a:r>
              <a:rPr lang="ru-RU" sz="2800" dirty="0"/>
              <a:t>, </a:t>
            </a:r>
            <a:r>
              <a:rPr lang="ru-RU" sz="2800" dirty="0" err="1"/>
              <a:t>присутній</a:t>
            </a:r>
            <a:r>
              <a:rPr lang="ru-RU" sz="2800" dirty="0"/>
              <a:t> </a:t>
            </a:r>
            <a:r>
              <a:rPr lang="ru-RU" sz="2800" dirty="0" err="1"/>
              <a:t>тупий</a:t>
            </a:r>
            <a:r>
              <a:rPr lang="ru-RU" sz="2800" dirty="0"/>
              <a:t> </a:t>
            </a:r>
            <a:r>
              <a:rPr lang="ru-RU" sz="2800" dirty="0" err="1"/>
              <a:t>біль</a:t>
            </a:r>
            <a:r>
              <a:rPr lang="ru-RU" sz="2800" dirty="0"/>
              <a:t> </a:t>
            </a:r>
            <a:r>
              <a:rPr lang="ru-RU" sz="2800" dirty="0" err="1"/>
              <a:t>печінки</a:t>
            </a:r>
            <a:r>
              <a:rPr lang="ru-RU" sz="2800" dirty="0"/>
              <a:t>, </a:t>
            </a:r>
            <a:r>
              <a:rPr lang="ru-RU" sz="2800" dirty="0" err="1"/>
              <a:t>апетит</a:t>
            </a:r>
            <a:r>
              <a:rPr lang="ru-RU" sz="2800" dirty="0"/>
              <a:t> </a:t>
            </a:r>
            <a:r>
              <a:rPr lang="ru-RU" sz="2800" dirty="0" err="1"/>
              <a:t>знижується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з'явитися</a:t>
            </a:r>
            <a:r>
              <a:rPr lang="ru-RU" sz="2800" dirty="0"/>
              <a:t> </a:t>
            </a:r>
            <a:r>
              <a:rPr lang="ru-RU" sz="2800" dirty="0" err="1"/>
              <a:t>сверблячка</a:t>
            </a:r>
            <a:r>
              <a:rPr lang="ru-RU" sz="2800" dirty="0"/>
              <a:t>. При </a:t>
            </a:r>
            <a:r>
              <a:rPr lang="ru-RU" sz="2800" dirty="0" err="1"/>
              <a:t>всьому</a:t>
            </a:r>
            <a:r>
              <a:rPr lang="ru-RU" sz="2800" dirty="0"/>
              <a:t>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dirty="0" err="1"/>
              <a:t>жовтяниця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збільшуватися</a:t>
            </a:r>
            <a:r>
              <a:rPr lang="ru-RU" sz="2800" dirty="0"/>
              <a:t>, </a:t>
            </a:r>
            <a:r>
              <a:rPr lang="ru-RU" sz="2800" dirty="0" err="1"/>
              <a:t>показуючи</a:t>
            </a:r>
            <a:r>
              <a:rPr lang="ru-RU" sz="2800" dirty="0"/>
              <a:t> </a:t>
            </a:r>
            <a:r>
              <a:rPr lang="ru-RU" sz="2800" dirty="0" err="1"/>
              <a:t>важкість</a:t>
            </a:r>
            <a:r>
              <a:rPr lang="ru-RU" sz="2800" dirty="0"/>
              <a:t> </a:t>
            </a:r>
            <a:r>
              <a:rPr lang="ru-RU" sz="2800" dirty="0" err="1"/>
              <a:t>захворювання</a:t>
            </a:r>
            <a:r>
              <a:rPr lang="ru-RU" sz="2800" dirty="0"/>
              <a:t>. </a:t>
            </a:r>
            <a:r>
              <a:rPr lang="ru-RU" sz="2800" dirty="0" err="1"/>
              <a:t>Збільшується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печінка</a:t>
            </a:r>
            <a:r>
              <a:rPr lang="ru-RU" sz="2800" dirty="0"/>
              <a:t>,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селезінка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est9-img.ehowcdn.com/article-new/ehow/images/a04/pu/cq/faith-based-drug-treatment-8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31854" cy="3212976"/>
          </a:xfrm>
          <a:prstGeom prst="rect">
            <a:avLst/>
          </a:prstGeom>
          <a:noFill/>
        </p:spPr>
      </p:pic>
      <p:pic>
        <p:nvPicPr>
          <p:cNvPr id="27652" name="Picture 4" descr="http://vinterese.ru/wp-content/uploads/2013/04/PRinc_rm_photo_of_jaundiced_ey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175" y="0"/>
            <a:ext cx="4695825" cy="3140968"/>
          </a:xfrm>
          <a:prstGeom prst="rect">
            <a:avLst/>
          </a:prstGeom>
          <a:noFill/>
        </p:spPr>
      </p:pic>
      <p:pic>
        <p:nvPicPr>
          <p:cNvPr id="27654" name="Picture 6" descr="http://xn------8cdbhmblq2akoxma7a2czgyc1d.xn--p1ai/sites/default/files/styles/articles_full/public/images/24082012/nagruzochnie_probi_dlya_viyavleniya_zabolevaniiy_pecheni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40968"/>
            <a:ext cx="4427984" cy="3717032"/>
          </a:xfrm>
          <a:prstGeom prst="rect">
            <a:avLst/>
          </a:prstGeom>
          <a:noFill/>
        </p:spPr>
      </p:pic>
      <p:pic>
        <p:nvPicPr>
          <p:cNvPr id="27656" name="Picture 8" descr="http://www.syl.ru/misc/i/ai/87175/154020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5" y="3140968"/>
            <a:ext cx="4716016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6678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Профілактика</a:t>
            </a:r>
            <a:r>
              <a:rPr lang="ru-RU" sz="2800" dirty="0"/>
              <a:t> гепатиту А </a:t>
            </a:r>
            <a:r>
              <a:rPr lang="ru-RU" sz="2800" dirty="0" err="1"/>
              <a:t>полягає</a:t>
            </a:r>
            <a:r>
              <a:rPr lang="ru-RU" sz="2800" dirty="0"/>
              <a:t> у </a:t>
            </a:r>
            <a:r>
              <a:rPr lang="ru-RU" sz="2800" dirty="0" err="1"/>
              <a:t>дотриманні</a:t>
            </a:r>
            <a:r>
              <a:rPr lang="ru-RU" sz="2800" dirty="0"/>
              <a:t> </a:t>
            </a:r>
            <a:r>
              <a:rPr lang="ru-RU" sz="2800" dirty="0" err="1"/>
              <a:t>загальносанітарних</a:t>
            </a:r>
            <a:r>
              <a:rPr lang="ru-RU" sz="2800" dirty="0"/>
              <a:t> </a:t>
            </a:r>
            <a:r>
              <a:rPr lang="ru-RU" sz="2800" dirty="0" err="1"/>
              <a:t>заходів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Лікування</a:t>
            </a:r>
            <a:r>
              <a:rPr lang="ru-RU" sz="2800" dirty="0"/>
              <a:t> гепатиту А — </a:t>
            </a:r>
            <a:r>
              <a:rPr lang="ru-RU" sz="2800" dirty="0" err="1"/>
              <a:t>загальноукріплююче</a:t>
            </a:r>
            <a:r>
              <a:rPr lang="ru-RU" sz="2800" dirty="0"/>
              <a:t>, </a:t>
            </a:r>
            <a:r>
              <a:rPr lang="ru-RU" sz="2800" dirty="0" err="1"/>
              <a:t>переважно</a:t>
            </a:r>
            <a:r>
              <a:rPr lang="ru-RU" sz="2800" dirty="0"/>
              <a:t> </a:t>
            </a:r>
            <a:r>
              <a:rPr lang="ru-RU" sz="2800" dirty="0" err="1"/>
              <a:t>вуглеводна</a:t>
            </a:r>
            <a:r>
              <a:rPr lang="ru-RU" sz="2800" dirty="0"/>
              <a:t> </a:t>
            </a:r>
            <a:r>
              <a:rPr lang="ru-RU" sz="2800" dirty="0" err="1"/>
              <a:t>дієта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високим</a:t>
            </a:r>
            <a:r>
              <a:rPr lang="ru-RU" sz="2800" dirty="0"/>
              <a:t> </a:t>
            </a:r>
            <a:r>
              <a:rPr lang="ru-RU" sz="2800" dirty="0" err="1"/>
              <a:t>вмістом</a:t>
            </a:r>
            <a:r>
              <a:rPr lang="ru-RU" sz="2800" dirty="0"/>
              <a:t> </a:t>
            </a:r>
            <a:r>
              <a:rPr lang="ru-RU" sz="2800" dirty="0" err="1">
                <a:hlinkClick r:id="rId2" tooltip="Вітамін"/>
              </a:rPr>
              <a:t>вітамінів</a:t>
            </a:r>
            <a:r>
              <a:rPr lang="ru-RU" sz="2800" dirty="0"/>
              <a:t>, </a:t>
            </a:r>
            <a:r>
              <a:rPr lang="ru-RU" sz="2800" dirty="0" err="1"/>
              <a:t>ліпокаїн</a:t>
            </a:r>
            <a:r>
              <a:rPr lang="ru-RU" sz="2800" dirty="0"/>
              <a:t>, </a:t>
            </a:r>
            <a:r>
              <a:rPr lang="ru-RU" sz="2800" dirty="0" err="1"/>
              <a:t>амінокислотні</a:t>
            </a:r>
            <a:r>
              <a:rPr lang="ru-RU" sz="2800" dirty="0"/>
              <a:t> </a:t>
            </a:r>
            <a:r>
              <a:rPr lang="ru-RU" sz="2800" dirty="0" err="1"/>
              <a:t>суміші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.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видужання</a:t>
            </a:r>
            <a:r>
              <a:rPr lang="ru-RU" sz="2800" dirty="0"/>
              <a:t> особи,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хворіли</a:t>
            </a:r>
            <a:r>
              <a:rPr lang="ru-RU" sz="2800" dirty="0"/>
              <a:t> на гепатит А, </a:t>
            </a:r>
            <a:r>
              <a:rPr lang="ru-RU" sz="2800" dirty="0" err="1"/>
              <a:t>підлягають</a:t>
            </a:r>
            <a:r>
              <a:rPr lang="ru-RU" sz="2800" dirty="0"/>
              <a:t> диспансерному </a:t>
            </a:r>
            <a:r>
              <a:rPr lang="ru-RU" sz="2800" dirty="0" err="1"/>
              <a:t>нагляду</a:t>
            </a:r>
            <a:r>
              <a:rPr lang="ru-RU" sz="2800" dirty="0"/>
              <a:t> </a:t>
            </a:r>
            <a:r>
              <a:rPr lang="ru-RU" sz="2800" dirty="0" err="1"/>
              <a:t>протягом</a:t>
            </a:r>
            <a:r>
              <a:rPr lang="ru-RU" sz="2800" dirty="0"/>
              <a:t> </a:t>
            </a:r>
            <a:r>
              <a:rPr lang="ru-RU" sz="2800" dirty="0" err="1"/>
              <a:t>деякого</a:t>
            </a:r>
            <a:r>
              <a:rPr lang="ru-RU" sz="2800" dirty="0"/>
              <a:t> </a:t>
            </a:r>
            <a:r>
              <a:rPr lang="ru-RU" sz="2800" dirty="0" err="1"/>
              <a:t>терміну</a:t>
            </a:r>
            <a:r>
              <a:rPr lang="ru-RU" sz="2800" dirty="0"/>
              <a:t> (</a:t>
            </a:r>
            <a:r>
              <a:rPr lang="ru-RU" sz="2800" dirty="0" err="1"/>
              <a:t>від</a:t>
            </a:r>
            <a:r>
              <a:rPr lang="ru-RU" sz="2800" dirty="0"/>
              <a:t> 6 </a:t>
            </a:r>
            <a:r>
              <a:rPr lang="ru-RU" sz="2800" dirty="0" err="1"/>
              <a:t>місяців</a:t>
            </a:r>
            <a:r>
              <a:rPr lang="ru-RU" sz="2800" dirty="0"/>
              <a:t> до 1 року).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586410"/>
          </a:xfrm>
        </p:spPr>
        <p:txBody>
          <a:bodyPr>
            <a:noAutofit/>
          </a:bodyPr>
          <a:lstStyle/>
          <a:p>
            <a:r>
              <a:rPr lang="uk-UA" sz="8000" dirty="0" smtClean="0"/>
              <a:t>Дякуємо за увагу !!!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46805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/>
              <a:t>Гепати́т А</a:t>
            </a:r>
            <a:r>
              <a:rPr lang="vi-VN" sz="2800" dirty="0"/>
              <a:t> (застаріле — хвороба Боткіна, інфекційний гепатит) — гостра </a:t>
            </a:r>
            <a:r>
              <a:rPr lang="vi-VN" sz="2800" dirty="0">
                <a:hlinkClick r:id="rId2" tooltip="Інфекційне захворювання"/>
              </a:rPr>
              <a:t>інфекційна хвороба</a:t>
            </a:r>
            <a:r>
              <a:rPr lang="vi-VN" sz="2800" dirty="0"/>
              <a:t> з ураженням печінки. Зустрічається в усіх країнах світу. Інфекційний характер хвороби в Російській імперії вперше встановив </a:t>
            </a:r>
            <a:r>
              <a:rPr lang="vi-VN" sz="2800" dirty="0">
                <a:hlinkClick r:id="rId3" tooltip="Боткін Сергій Петрович"/>
              </a:rPr>
              <a:t>Сергій Боткін</a:t>
            </a:r>
            <a:r>
              <a:rPr lang="vi-VN" sz="2800" dirty="0"/>
              <a:t> (1883); до того хвороба була відома в країні під назвою «катаральна жовтяниця» і вважалась незаразною.</a:t>
            </a:r>
            <a:endParaRPr lang="ru-RU" sz="2800" dirty="0"/>
          </a:p>
        </p:txBody>
      </p:sp>
      <p:pic>
        <p:nvPicPr>
          <p:cNvPr id="10244" name="Picture 4" descr="http://www.ktovmedicine.ru/img/images/s-p-botkin-vrach-terapevt-professor-mediko-hirurgicheskoy-akademii-1870-18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0"/>
            <a:ext cx="42119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Гепатит А </a:t>
            </a:r>
            <a:r>
              <a:rPr lang="ru-RU" sz="2400" dirty="0" err="1"/>
              <a:t>спричиняється</a:t>
            </a:r>
            <a:r>
              <a:rPr lang="ru-RU" sz="2400" dirty="0"/>
              <a:t> </a:t>
            </a:r>
            <a:r>
              <a:rPr lang="ru-RU" sz="2400" dirty="0" err="1">
                <a:hlinkClick r:id="rId2" tooltip="Вірус"/>
              </a:rPr>
              <a:t>вірусом</a:t>
            </a:r>
            <a:r>
              <a:rPr lang="ru-RU" sz="2400" dirty="0"/>
              <a:t> гепатиту А,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потрапляє</a:t>
            </a:r>
            <a:r>
              <a:rPr lang="ru-RU" sz="2400" dirty="0"/>
              <a:t> до </a:t>
            </a:r>
            <a:r>
              <a:rPr lang="ru-RU" sz="2400" dirty="0" err="1"/>
              <a:t>організму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їжею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водою. </a:t>
            </a:r>
            <a:r>
              <a:rPr lang="ru-RU" sz="2400" dirty="0" err="1"/>
              <a:t>Збудник</a:t>
            </a:r>
            <a:r>
              <a:rPr lang="ru-RU" sz="2400" dirty="0"/>
              <a:t> </a:t>
            </a:r>
            <a:r>
              <a:rPr lang="ru-RU" sz="2400" dirty="0" err="1"/>
              <a:t>міститься</a:t>
            </a:r>
            <a:r>
              <a:rPr lang="ru-RU" sz="2400" dirty="0"/>
              <a:t> в </a:t>
            </a:r>
            <a:r>
              <a:rPr lang="ru-RU" sz="2400" dirty="0" err="1">
                <a:hlinkClick r:id="rId3" tooltip="Кров"/>
              </a:rPr>
              <a:t>крові</a:t>
            </a:r>
            <a:r>
              <a:rPr lang="ru-RU" sz="2400" dirty="0"/>
              <a:t> та </a:t>
            </a:r>
            <a:r>
              <a:rPr lang="ru-RU" sz="2400" dirty="0" err="1"/>
              <a:t>виділеннях</a:t>
            </a:r>
            <a:r>
              <a:rPr lang="ru-RU" sz="2400" dirty="0"/>
              <a:t> хворого. </a:t>
            </a:r>
            <a:r>
              <a:rPr lang="ru-RU" sz="2400" dirty="0" err="1"/>
              <a:t>Отже</a:t>
            </a:r>
            <a:r>
              <a:rPr lang="ru-RU" sz="2400" dirty="0"/>
              <a:t>, </a:t>
            </a:r>
            <a:r>
              <a:rPr lang="ru-RU" sz="2400" dirty="0" err="1"/>
              <a:t>джерелом</a:t>
            </a:r>
            <a:r>
              <a:rPr lang="ru-RU" sz="2400" dirty="0"/>
              <a:t> </a:t>
            </a:r>
            <a:r>
              <a:rPr lang="ru-RU" sz="2400" dirty="0" err="1"/>
              <a:t>інфекції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хворий</a:t>
            </a:r>
            <a:r>
              <a:rPr lang="ru-RU" sz="2400" dirty="0"/>
              <a:t>. </a:t>
            </a:r>
            <a:r>
              <a:rPr lang="ru-RU" sz="2400" dirty="0" err="1"/>
              <a:t>Захворювання</a:t>
            </a:r>
            <a:r>
              <a:rPr lang="ru-RU" sz="2400" dirty="0"/>
              <a:t> </a:t>
            </a:r>
            <a:r>
              <a:rPr lang="ru-RU" sz="2400" dirty="0" err="1"/>
              <a:t>починається</a:t>
            </a:r>
            <a:r>
              <a:rPr lang="ru-RU" sz="2400" dirty="0"/>
              <a:t> </a:t>
            </a:r>
            <a:r>
              <a:rPr lang="ru-RU" sz="2400" dirty="0" err="1"/>
              <a:t>повільно</a:t>
            </a:r>
            <a:r>
              <a:rPr lang="ru-RU" sz="2400" dirty="0"/>
              <a:t>. У </a:t>
            </a:r>
            <a:r>
              <a:rPr lang="ru-RU" sz="2400" dirty="0" err="1"/>
              <a:t>початковому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гепатиту А </a:t>
            </a:r>
            <a:r>
              <a:rPr lang="ru-RU" sz="2400" dirty="0" err="1"/>
              <a:t>хворий</a:t>
            </a:r>
            <a:r>
              <a:rPr lang="ru-RU" sz="2400" dirty="0"/>
              <a:t> </a:t>
            </a:r>
            <a:r>
              <a:rPr lang="ru-RU" sz="2400" dirty="0" err="1"/>
              <a:t>відчуває</a:t>
            </a:r>
            <a:r>
              <a:rPr lang="ru-RU" sz="2400" dirty="0"/>
              <a:t> </a:t>
            </a:r>
            <a:r>
              <a:rPr lang="ru-RU" sz="2400" dirty="0" err="1"/>
              <a:t>загальну</a:t>
            </a:r>
            <a:r>
              <a:rPr lang="ru-RU" sz="2400" dirty="0"/>
              <a:t> </a:t>
            </a:r>
            <a:r>
              <a:rPr lang="ru-RU" sz="2400" dirty="0" err="1"/>
              <a:t>кволість</a:t>
            </a:r>
            <a:r>
              <a:rPr lang="ru-RU" sz="2400" dirty="0"/>
              <a:t>, </a:t>
            </a:r>
            <a:r>
              <a:rPr lang="ru-RU" sz="2400" dirty="0" err="1"/>
              <a:t>відсутність</a:t>
            </a:r>
            <a:r>
              <a:rPr lang="ru-RU" sz="2400" dirty="0"/>
              <a:t> </a:t>
            </a:r>
            <a:r>
              <a:rPr lang="ru-RU" sz="2400" dirty="0" err="1">
                <a:hlinkClick r:id="rId4" tooltip="Апетит"/>
              </a:rPr>
              <a:t>апетиту</a:t>
            </a:r>
            <a:r>
              <a:rPr lang="ru-RU" sz="2400" dirty="0"/>
              <a:t>, </a:t>
            </a:r>
            <a:r>
              <a:rPr lang="ru-RU" sz="2400" dirty="0" err="1"/>
              <a:t>нудоту</a:t>
            </a:r>
            <a:r>
              <a:rPr lang="ru-RU" sz="2400" dirty="0"/>
              <a:t>, </a:t>
            </a:r>
            <a:r>
              <a:rPr lang="ru-RU" sz="2400" dirty="0" err="1"/>
              <a:t>помірно</a:t>
            </a:r>
            <a:r>
              <a:rPr lang="ru-RU" sz="2400" dirty="0"/>
              <a:t> </a:t>
            </a:r>
            <a:r>
              <a:rPr lang="ru-RU" sz="2400" dirty="0" err="1"/>
              <a:t>підвищується</a:t>
            </a:r>
            <a:r>
              <a:rPr lang="ru-RU" sz="2400" dirty="0"/>
              <a:t> температура </a:t>
            </a:r>
            <a:r>
              <a:rPr lang="ru-RU" sz="2400" dirty="0" err="1"/>
              <a:t>тіла</a:t>
            </a:r>
            <a:r>
              <a:rPr lang="ru-RU" sz="2400" dirty="0"/>
              <a:t>. На 5—7-й день </a:t>
            </a:r>
            <a:r>
              <a:rPr lang="ru-RU" sz="2400" dirty="0" err="1"/>
              <a:t>додається</a:t>
            </a:r>
            <a:r>
              <a:rPr lang="ru-RU" sz="2400" dirty="0"/>
              <a:t> </a:t>
            </a:r>
            <a:r>
              <a:rPr lang="ru-RU" sz="2400" dirty="0" err="1">
                <a:hlinkClick r:id="rId5" tooltip="Жовтяниця"/>
              </a:rPr>
              <a:t>жовтяниця</a:t>
            </a:r>
            <a:r>
              <a:rPr lang="ru-RU" sz="2400" dirty="0"/>
              <a:t>, </a:t>
            </a:r>
            <a:r>
              <a:rPr lang="ru-RU" sz="2400" dirty="0" err="1">
                <a:hlinkClick r:id="rId6" tooltip="Печінка"/>
              </a:rPr>
              <a:t>печінка</a:t>
            </a:r>
            <a:r>
              <a:rPr lang="ru-RU" sz="2400" dirty="0"/>
              <a:t> </a:t>
            </a:r>
            <a:r>
              <a:rPr lang="ru-RU" sz="2400" dirty="0" err="1"/>
              <a:t>й</a:t>
            </a:r>
            <a:r>
              <a:rPr lang="ru-RU" sz="2400" dirty="0"/>
              <a:t> </a:t>
            </a:r>
            <a:r>
              <a:rPr lang="ru-RU" sz="2400" dirty="0" err="1">
                <a:hlinkClick r:id="rId7" tooltip="Селезінка"/>
              </a:rPr>
              <a:t>селезінка</a:t>
            </a:r>
            <a:r>
              <a:rPr lang="ru-RU" sz="2400" dirty="0"/>
              <a:t> </a:t>
            </a:r>
            <a:r>
              <a:rPr lang="ru-RU" sz="2400" dirty="0" err="1"/>
              <a:t>збільшуються</a:t>
            </a:r>
            <a:r>
              <a:rPr lang="ru-RU" sz="2400" dirty="0"/>
              <a:t>. </a:t>
            </a:r>
            <a:r>
              <a:rPr lang="ru-RU" sz="2400" dirty="0" err="1"/>
              <a:t>Зазвичай</a:t>
            </a:r>
            <a:r>
              <a:rPr lang="ru-RU" sz="2400" dirty="0"/>
              <a:t>, гепатит А </a:t>
            </a:r>
            <a:r>
              <a:rPr lang="ru-RU" sz="2400" dirty="0" err="1"/>
              <a:t>закінчується</a:t>
            </a:r>
            <a:r>
              <a:rPr lang="ru-RU" sz="2400" dirty="0"/>
              <a:t> </a:t>
            </a:r>
            <a:r>
              <a:rPr lang="ru-RU" sz="2400" dirty="0" err="1"/>
              <a:t>видужанням</a:t>
            </a:r>
            <a:r>
              <a:rPr lang="ru-RU" sz="2400" dirty="0"/>
              <a:t>, </a:t>
            </a:r>
            <a:r>
              <a:rPr lang="ru-RU" sz="2400" dirty="0" err="1"/>
              <a:t>але</a:t>
            </a:r>
            <a:r>
              <a:rPr lang="ru-RU" sz="2400" dirty="0"/>
              <a:t> у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невідповідного</a:t>
            </a:r>
            <a:r>
              <a:rPr lang="ru-RU" sz="2400" dirty="0"/>
              <a:t> </a:t>
            </a:r>
            <a:r>
              <a:rPr lang="ru-RU" sz="2400" dirty="0" err="1"/>
              <a:t>лікування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давати</a:t>
            </a:r>
            <a:r>
              <a:rPr lang="ru-RU" sz="2400" dirty="0"/>
              <a:t> </a:t>
            </a:r>
            <a:r>
              <a:rPr lang="ru-RU" sz="2400" dirty="0" err="1"/>
              <a:t>тяжкі</a:t>
            </a:r>
            <a:r>
              <a:rPr lang="ru-RU" sz="2400" dirty="0"/>
              <a:t> </a:t>
            </a:r>
            <a:r>
              <a:rPr lang="ru-RU" sz="2400" dirty="0" err="1"/>
              <a:t>ускладнення</a:t>
            </a:r>
            <a:r>
              <a:rPr lang="ru-RU" sz="2400" dirty="0"/>
              <a:t> (</a:t>
            </a:r>
            <a:r>
              <a:rPr lang="ru-RU" sz="2400" dirty="0" err="1"/>
              <a:t>атрофія</a:t>
            </a:r>
            <a:r>
              <a:rPr lang="ru-RU" sz="2400" dirty="0"/>
              <a:t> </a:t>
            </a:r>
            <a:r>
              <a:rPr lang="ru-RU" sz="2400" dirty="0" err="1"/>
              <a:t>печінки</a:t>
            </a:r>
            <a:r>
              <a:rPr lang="ru-RU" sz="2400" dirty="0"/>
              <a:t>, </a:t>
            </a:r>
            <a:r>
              <a:rPr lang="ru-RU" sz="2400" dirty="0" err="1"/>
              <a:t>печінкова</a:t>
            </a:r>
            <a:r>
              <a:rPr lang="ru-RU" sz="2400" dirty="0"/>
              <a:t> кома). </a:t>
            </a:r>
            <a:r>
              <a:rPr lang="ru-RU" sz="2400" dirty="0" err="1"/>
              <a:t>Хворий</a:t>
            </a:r>
            <a:r>
              <a:rPr lang="ru-RU" sz="2400" dirty="0"/>
              <a:t> гепатитом А </a:t>
            </a:r>
            <a:r>
              <a:rPr lang="ru-RU" sz="2400" dirty="0" err="1"/>
              <a:t>обов'язково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бути </a:t>
            </a:r>
            <a:r>
              <a:rPr lang="ru-RU" sz="2400" dirty="0" err="1"/>
              <a:t>госпіталізований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volynnews.com/files/news/2010/10-08/18400-1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924944"/>
            <a:ext cx="4788024" cy="3933056"/>
          </a:xfrm>
          <a:prstGeom prst="rect">
            <a:avLst/>
          </a:prstGeom>
          <a:noFill/>
        </p:spPr>
      </p:pic>
      <p:pic>
        <p:nvPicPr>
          <p:cNvPr id="24580" name="Picture 4" descr="http://fakty.ictv.ua/public/images/gallery/2013/10/25/thumbnail-20131025144505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4355976" cy="3933056"/>
          </a:xfrm>
          <a:prstGeom prst="rect">
            <a:avLst/>
          </a:prstGeom>
          <a:noFill/>
        </p:spPr>
      </p:pic>
      <p:pic>
        <p:nvPicPr>
          <p:cNvPr id="24584" name="Picture 8" descr="http://www.volynnews.com/files/news/2013/09-30/48680-1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"/>
            <a:ext cx="4355976" cy="2924945"/>
          </a:xfrm>
          <a:prstGeom prst="rect">
            <a:avLst/>
          </a:prstGeom>
          <a:noFill/>
        </p:spPr>
      </p:pic>
      <p:pic>
        <p:nvPicPr>
          <p:cNvPr id="24590" name="Picture 14" descr="http://i.obozrevatel.ua/9/1030632/4365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0"/>
            <a:ext cx="4788024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Хвороба </a:t>
            </a:r>
            <a:r>
              <a:rPr lang="ru-RU" sz="3200" dirty="0" err="1"/>
              <a:t>Боткіна</a:t>
            </a:r>
            <a:r>
              <a:rPr lang="ru-RU" sz="3200" dirty="0"/>
              <a:t> </a:t>
            </a:r>
            <a:r>
              <a:rPr lang="ru-RU" sz="3200" dirty="0" err="1"/>
              <a:t>є</a:t>
            </a:r>
            <a:r>
              <a:rPr lang="ru-RU" sz="3200" dirty="0"/>
              <a:t> </a:t>
            </a:r>
            <a:r>
              <a:rPr lang="ru-RU" sz="3200" dirty="0" err="1"/>
              <a:t>вірусним</a:t>
            </a:r>
            <a:r>
              <a:rPr lang="ru-RU" sz="3200" dirty="0"/>
              <a:t> </a:t>
            </a:r>
            <a:r>
              <a:rPr lang="ru-RU" sz="3200" dirty="0" err="1"/>
              <a:t>захворюванням</a:t>
            </a:r>
            <a:r>
              <a:rPr lang="ru-RU" sz="3200" dirty="0"/>
              <a:t>. При </a:t>
            </a:r>
            <a:r>
              <a:rPr lang="ru-RU" sz="3200" dirty="0" err="1"/>
              <a:t>цій</a:t>
            </a:r>
            <a:r>
              <a:rPr lang="ru-RU" sz="3200" dirty="0"/>
              <a:t> </a:t>
            </a:r>
            <a:r>
              <a:rPr lang="ru-RU" sz="3200" dirty="0" err="1"/>
              <a:t>хворобі</a:t>
            </a:r>
            <a:r>
              <a:rPr lang="ru-RU" sz="3200" dirty="0"/>
              <a:t> </a:t>
            </a:r>
            <a:r>
              <a:rPr lang="ru-RU" sz="3200" dirty="0" err="1"/>
              <a:t>відбувається</a:t>
            </a:r>
            <a:r>
              <a:rPr lang="ru-RU" sz="3200" dirty="0"/>
              <a:t> </a:t>
            </a:r>
            <a:r>
              <a:rPr lang="ru-RU" sz="3200" dirty="0" err="1"/>
              <a:t>загальна</a:t>
            </a:r>
            <a:r>
              <a:rPr lang="ru-RU" sz="3200" dirty="0"/>
              <a:t> </a:t>
            </a:r>
            <a:r>
              <a:rPr lang="ru-RU" sz="3200" dirty="0" err="1"/>
              <a:t>інтоксикація</a:t>
            </a:r>
            <a:r>
              <a:rPr lang="ru-RU" sz="3200" dirty="0"/>
              <a:t>, </a:t>
            </a:r>
            <a:r>
              <a:rPr lang="ru-RU" sz="3200" dirty="0" err="1"/>
              <a:t>найбільше</a:t>
            </a:r>
            <a:r>
              <a:rPr lang="ru-RU" sz="3200" dirty="0"/>
              <a:t> </a:t>
            </a:r>
            <a:r>
              <a:rPr lang="ru-RU" sz="3200" dirty="0" err="1"/>
              <a:t>страждає</a:t>
            </a:r>
            <a:r>
              <a:rPr lang="ru-RU" sz="3200" dirty="0"/>
              <a:t> </a:t>
            </a:r>
            <a:r>
              <a:rPr lang="ru-RU" sz="3200" dirty="0" err="1"/>
              <a:t>печінка</a:t>
            </a:r>
            <a:r>
              <a:rPr lang="ru-RU" sz="3200" dirty="0"/>
              <a:t>. </a:t>
            </a:r>
            <a:r>
              <a:rPr lang="ru-RU" sz="3200" dirty="0" err="1"/>
              <a:t>Розрізняють</a:t>
            </a:r>
            <a:r>
              <a:rPr lang="ru-RU" sz="3200" dirty="0"/>
              <a:t> гепатит А,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є</a:t>
            </a:r>
            <a:r>
              <a:rPr lang="ru-RU" sz="3200" dirty="0"/>
              <a:t> </a:t>
            </a:r>
            <a:r>
              <a:rPr lang="ru-RU" sz="3200" dirty="0" err="1"/>
              <a:t>інфекційним</a:t>
            </a:r>
            <a:r>
              <a:rPr lang="ru-RU" sz="3200" dirty="0"/>
              <a:t> гепатитом, а </a:t>
            </a:r>
            <a:r>
              <a:rPr lang="ru-RU" sz="3200" dirty="0" err="1"/>
              <a:t>також</a:t>
            </a:r>
            <a:r>
              <a:rPr lang="ru-RU" sz="3200" dirty="0"/>
              <a:t> гепатит В,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називають</a:t>
            </a:r>
            <a:r>
              <a:rPr lang="ru-RU" sz="3200" dirty="0"/>
              <a:t> </a:t>
            </a:r>
            <a:r>
              <a:rPr lang="ru-RU" sz="3200" dirty="0" err="1"/>
              <a:t>сироватковим</a:t>
            </a:r>
            <a:r>
              <a:rPr lang="ru-RU" sz="3200" dirty="0"/>
              <a:t> гепатитом.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</a:t>
            </a:r>
            <a:r>
              <a:rPr lang="ru-RU" sz="3200" dirty="0" err="1"/>
              <a:t>зустрічатися</a:t>
            </a:r>
            <a:r>
              <a:rPr lang="ru-RU" sz="3200" dirty="0"/>
              <a:t> гепатит </a:t>
            </a:r>
            <a:r>
              <a:rPr lang="ru-RU" sz="3200" dirty="0" err="1"/>
              <a:t>ні</a:t>
            </a:r>
            <a:r>
              <a:rPr lang="ru-RU" sz="3200" dirty="0"/>
              <a:t> А </a:t>
            </a:r>
            <a:r>
              <a:rPr lang="ru-RU" sz="3200" dirty="0" err="1"/>
              <a:t>ні</a:t>
            </a:r>
            <a:r>
              <a:rPr lang="ru-RU" sz="3200" dirty="0"/>
              <a:t> В.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Звідки</a:t>
            </a:r>
            <a:r>
              <a:rPr lang="ru-RU" sz="3200" b="1" dirty="0"/>
              <a:t> </a:t>
            </a:r>
            <a:r>
              <a:rPr lang="ru-RU" sz="3200" b="1" dirty="0" err="1"/>
              <a:t>береться</a:t>
            </a:r>
            <a:r>
              <a:rPr lang="ru-RU" sz="3200" b="1" dirty="0"/>
              <a:t> </a:t>
            </a:r>
            <a:r>
              <a:rPr lang="ru-RU" sz="3200" b="1" dirty="0" err="1"/>
              <a:t>захворювання</a:t>
            </a:r>
            <a:endParaRPr lang="ru-RU" sz="3200" b="1" dirty="0"/>
          </a:p>
          <a:p>
            <a:r>
              <a:rPr lang="ru-RU" sz="3200" dirty="0" err="1"/>
              <a:t>Існує</a:t>
            </a:r>
            <a:r>
              <a:rPr lang="ru-RU" sz="3200" dirty="0"/>
              <a:t> </a:t>
            </a:r>
            <a:r>
              <a:rPr lang="ru-RU" sz="3200" dirty="0" err="1"/>
              <a:t>кілька</a:t>
            </a:r>
            <a:r>
              <a:rPr lang="ru-RU" sz="3200" dirty="0"/>
              <a:t> </a:t>
            </a:r>
            <a:r>
              <a:rPr lang="ru-RU" sz="3200" dirty="0" err="1"/>
              <a:t>шляхів</a:t>
            </a:r>
            <a:r>
              <a:rPr lang="ru-RU" sz="3200" dirty="0"/>
              <a:t> </a:t>
            </a:r>
            <a:r>
              <a:rPr lang="ru-RU" sz="3200" dirty="0" err="1"/>
              <a:t>передачі</a:t>
            </a:r>
            <a:r>
              <a:rPr lang="ru-RU" sz="3200" dirty="0"/>
              <a:t> гепатиту В. </a:t>
            </a:r>
            <a:r>
              <a:rPr lang="ru-RU" sz="3200" i="1" dirty="0" err="1"/>
              <a:t>Їм</a:t>
            </a:r>
            <a:r>
              <a:rPr lang="ru-RU" sz="3200" i="1" dirty="0"/>
              <a:t> </a:t>
            </a:r>
            <a:r>
              <a:rPr lang="ru-RU" sz="3200" i="1" dirty="0" err="1"/>
              <a:t>можна</a:t>
            </a:r>
            <a:r>
              <a:rPr lang="ru-RU" sz="3200" i="1" dirty="0"/>
              <a:t> </a:t>
            </a:r>
            <a:r>
              <a:rPr lang="ru-RU" sz="3200" i="1" dirty="0" err="1"/>
              <a:t>заразитися</a:t>
            </a:r>
            <a:r>
              <a:rPr lang="ru-RU" sz="3200" i="1" dirty="0"/>
              <a:t> </a:t>
            </a:r>
            <a:r>
              <a:rPr lang="ru-RU" sz="3200" dirty="0"/>
              <a:t>, </a:t>
            </a:r>
            <a:r>
              <a:rPr lang="uk-UA" sz="3200" dirty="0" err="1"/>
              <a:t>р</a:t>
            </a:r>
            <a:r>
              <a:rPr lang="ru-RU" sz="3200" dirty="0" err="1" smtClean="0"/>
              <a:t>облячи</a:t>
            </a:r>
            <a:r>
              <a:rPr lang="ru-RU" sz="3200" dirty="0" smtClean="0"/>
              <a:t> </a:t>
            </a:r>
            <a:r>
              <a:rPr lang="ru-RU" sz="3200" dirty="0" err="1"/>
              <a:t>татуювання</a:t>
            </a:r>
            <a:r>
              <a:rPr lang="ru-RU" sz="3200" dirty="0"/>
              <a:t>, при </a:t>
            </a:r>
            <a:r>
              <a:rPr lang="ru-RU" sz="3200" dirty="0" err="1"/>
              <a:t>контакті</a:t>
            </a:r>
            <a:r>
              <a:rPr lang="ru-RU" sz="3200" dirty="0"/>
              <a:t>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зараженою</a:t>
            </a:r>
            <a:r>
              <a:rPr lang="ru-RU" sz="3200" dirty="0"/>
              <a:t> </a:t>
            </a:r>
            <a:r>
              <a:rPr lang="ru-RU" sz="3200" dirty="0" err="1"/>
              <a:t>кров'ю</a:t>
            </a:r>
            <a:r>
              <a:rPr lang="ru-RU" sz="3200" dirty="0"/>
              <a:t>, </a:t>
            </a:r>
            <a:r>
              <a:rPr lang="ru-RU" sz="3200" dirty="0" err="1"/>
              <a:t>при</a:t>
            </a:r>
            <a:r>
              <a:rPr lang="ru-RU" sz="3200" dirty="0"/>
              <a:t> </a:t>
            </a:r>
            <a:r>
              <a:rPr lang="ru-RU" sz="3200" dirty="0" err="1"/>
              <a:t>переливанні</a:t>
            </a:r>
            <a:r>
              <a:rPr lang="ru-RU" sz="3200" dirty="0"/>
              <a:t> </a:t>
            </a:r>
            <a:r>
              <a:rPr lang="ru-RU" sz="3200" dirty="0" err="1"/>
              <a:t>крові</a:t>
            </a:r>
            <a:r>
              <a:rPr lang="ru-RU" sz="3200" dirty="0"/>
              <a:t>,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можлива</a:t>
            </a:r>
            <a:r>
              <a:rPr lang="ru-RU" sz="3200" dirty="0"/>
              <a:t> передача при </a:t>
            </a:r>
            <a:r>
              <a:rPr lang="ru-RU" sz="3200" dirty="0" err="1"/>
              <a:t>статевому</a:t>
            </a:r>
            <a:r>
              <a:rPr lang="ru-RU" sz="3200" dirty="0"/>
              <a:t> </a:t>
            </a:r>
            <a:r>
              <a:rPr lang="ru-RU" sz="3200" dirty="0" err="1"/>
              <a:t>акті</a:t>
            </a:r>
            <a:r>
              <a:rPr lang="ru-RU" sz="3200" dirty="0"/>
              <a:t>.</a:t>
            </a:r>
          </a:p>
        </p:txBody>
      </p:sp>
      <p:pic>
        <p:nvPicPr>
          <p:cNvPr id="4098" name="Picture 2" descr="http://zazdorovye.ru/wp-content/uploads/2013/06/gepatit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4779734" cy="3717032"/>
          </a:xfrm>
          <a:prstGeom prst="rect">
            <a:avLst/>
          </a:prstGeom>
          <a:noFill/>
        </p:spPr>
      </p:pic>
      <p:pic>
        <p:nvPicPr>
          <p:cNvPr id="4" name="Picture 2" descr="http://os1.i.ua/3/1/6630024_dae6782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3" y="3212976"/>
            <a:ext cx="4283968" cy="3645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dezinfo.net/images4/image/01.2013/bamboo_tattoos/bamboo_tattoos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Симптоми</a:t>
            </a:r>
            <a:r>
              <a:rPr lang="ru-RU" sz="3200" b="1" dirty="0"/>
              <a:t> </a:t>
            </a:r>
            <a:r>
              <a:rPr lang="ru-RU" sz="3200" b="1" dirty="0" err="1"/>
              <a:t>хвороби</a:t>
            </a:r>
            <a:endParaRPr lang="ru-RU" sz="3200" b="1" dirty="0"/>
          </a:p>
          <a:p>
            <a:r>
              <a:rPr lang="ru-RU" sz="3200" i="1" dirty="0"/>
              <a:t>Хвороба </a:t>
            </a:r>
            <a:r>
              <a:rPr lang="ru-RU" sz="3200" i="1" dirty="0" err="1"/>
              <a:t>Боткіна</a:t>
            </a:r>
            <a:r>
              <a:rPr lang="ru-RU" sz="3200" i="1" dirty="0"/>
              <a:t> </a:t>
            </a:r>
            <a:r>
              <a:rPr lang="ru-RU" sz="3200" i="1" dirty="0" err="1"/>
              <a:t>і</a:t>
            </a:r>
            <a:r>
              <a:rPr lang="ru-RU" sz="3200" i="1" dirty="0"/>
              <a:t> </a:t>
            </a:r>
            <a:r>
              <a:rPr lang="ru-RU" sz="3200" i="1" dirty="0" err="1"/>
              <a:t>її</a:t>
            </a:r>
            <a:r>
              <a:rPr lang="ru-RU" sz="3200" i="1" dirty="0"/>
              <a:t> </a:t>
            </a:r>
            <a:r>
              <a:rPr lang="ru-RU" sz="3200" i="1" dirty="0" err="1"/>
              <a:t>симптоми</a:t>
            </a:r>
            <a:r>
              <a:rPr lang="ru-RU" sz="3200" i="1" dirty="0"/>
              <a:t> </a:t>
            </a:r>
            <a:r>
              <a:rPr lang="ru-RU" sz="3200" dirty="0" err="1"/>
              <a:t>необхідно</a:t>
            </a:r>
            <a:r>
              <a:rPr lang="ru-RU" sz="3200" dirty="0"/>
              <a:t> знати, </a:t>
            </a:r>
            <a:r>
              <a:rPr lang="ru-RU" sz="3200" dirty="0" err="1"/>
              <a:t>щоб</a:t>
            </a:r>
            <a:r>
              <a:rPr lang="ru-RU" sz="3200" dirty="0"/>
              <a:t> </a:t>
            </a:r>
            <a:r>
              <a:rPr lang="ru-RU" sz="3200" dirty="0" err="1"/>
              <a:t>вчасно</a:t>
            </a:r>
            <a:r>
              <a:rPr lang="ru-RU" sz="3200" dirty="0"/>
              <a:t> </a:t>
            </a:r>
            <a:r>
              <a:rPr lang="ru-RU" sz="3200" dirty="0" err="1"/>
              <a:t>помітити</a:t>
            </a:r>
            <a:r>
              <a:rPr lang="ru-RU" sz="3200" dirty="0"/>
              <a:t> недугу. </a:t>
            </a:r>
            <a:r>
              <a:rPr lang="ru-RU" sz="3200" dirty="0" err="1" smtClean="0"/>
              <a:t>Вірусні</a:t>
            </a:r>
            <a:r>
              <a:rPr lang="ru-RU" sz="3200" dirty="0" smtClean="0"/>
              <a:t> </a:t>
            </a:r>
            <a:r>
              <a:rPr lang="ru-RU" sz="3200" dirty="0" err="1"/>
              <a:t>гепатити</a:t>
            </a:r>
            <a:r>
              <a:rPr lang="ru-RU" sz="3200" dirty="0"/>
              <a:t> </a:t>
            </a:r>
            <a:r>
              <a:rPr lang="ru-RU" sz="3200" dirty="0" err="1"/>
              <a:t>можуть</a:t>
            </a:r>
            <a:r>
              <a:rPr lang="ru-RU" sz="3200" dirty="0"/>
              <a:t> </a:t>
            </a:r>
            <a:r>
              <a:rPr lang="ru-RU" sz="3200" dirty="0" err="1"/>
              <a:t>носити</a:t>
            </a:r>
            <a:r>
              <a:rPr lang="ru-RU" sz="3200" dirty="0"/>
              <a:t> </a:t>
            </a:r>
            <a:r>
              <a:rPr lang="ru-RU" sz="3200" dirty="0" err="1"/>
              <a:t>кілька</a:t>
            </a:r>
            <a:r>
              <a:rPr lang="ru-RU" sz="3200" dirty="0"/>
              <a:t> форм.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бути </a:t>
            </a:r>
            <a:r>
              <a:rPr lang="ru-RU" sz="3200" dirty="0" err="1"/>
              <a:t>жовтянична</a:t>
            </a:r>
            <a:r>
              <a:rPr lang="ru-RU" sz="3200" dirty="0"/>
              <a:t>, </a:t>
            </a:r>
            <a:r>
              <a:rPr lang="ru-RU" sz="3200" dirty="0" err="1"/>
              <a:t>безжовтяничну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субклінічна</a:t>
            </a:r>
            <a:r>
              <a:rPr lang="ru-RU" sz="3200" dirty="0"/>
              <a:t> форма. </a:t>
            </a:r>
            <a:r>
              <a:rPr lang="ru-RU" sz="3200" dirty="0" err="1"/>
              <a:t>Переджовтяничний</a:t>
            </a:r>
            <a:r>
              <a:rPr lang="ru-RU" sz="3200" dirty="0"/>
              <a:t> </a:t>
            </a:r>
            <a:r>
              <a:rPr lang="ru-RU" sz="3200" dirty="0" err="1"/>
              <a:t>період</a:t>
            </a:r>
            <a:r>
              <a:rPr lang="ru-RU" sz="3200" dirty="0"/>
              <a:t> </a:t>
            </a:r>
            <a:r>
              <a:rPr lang="ru-RU" sz="3200" dirty="0" err="1"/>
              <a:t>зазвичай</a:t>
            </a:r>
            <a:r>
              <a:rPr lang="ru-RU" sz="3200" dirty="0"/>
              <a:t> </a:t>
            </a:r>
            <a:r>
              <a:rPr lang="ru-RU" sz="3200" dirty="0" err="1"/>
              <a:t>триває</a:t>
            </a:r>
            <a:r>
              <a:rPr lang="ru-RU" sz="3200" dirty="0"/>
              <a:t> 1-2 </a:t>
            </a:r>
            <a:r>
              <a:rPr lang="ru-RU" sz="3200" dirty="0" err="1"/>
              <a:t>тижні</a:t>
            </a:r>
            <a:r>
              <a:rPr lang="ru-RU" sz="3200" dirty="0"/>
              <a:t>. У </a:t>
            </a:r>
            <a:r>
              <a:rPr lang="ru-RU" sz="3200" dirty="0" err="1"/>
              <a:t>цей</a:t>
            </a:r>
            <a:r>
              <a:rPr lang="ru-RU" sz="3200" dirty="0"/>
              <a:t> </a:t>
            </a:r>
            <a:r>
              <a:rPr lang="ru-RU" sz="3200" dirty="0" err="1"/>
              <a:t>період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бути </a:t>
            </a:r>
            <a:r>
              <a:rPr lang="ru-RU" sz="3200" dirty="0" err="1"/>
              <a:t>кілька</a:t>
            </a:r>
            <a:r>
              <a:rPr lang="ru-RU" sz="3200" dirty="0"/>
              <a:t> </a:t>
            </a:r>
            <a:r>
              <a:rPr lang="ru-RU" sz="3200" dirty="0" err="1"/>
              <a:t>варіантів</a:t>
            </a:r>
            <a:r>
              <a:rPr lang="ru-RU" sz="3200" dirty="0"/>
              <a:t> </a:t>
            </a:r>
            <a:r>
              <a:rPr lang="ru-RU" sz="3200" dirty="0" err="1"/>
              <a:t>перебігу</a:t>
            </a:r>
            <a:r>
              <a:rPr lang="ru-RU" sz="3200" dirty="0"/>
              <a:t> </a:t>
            </a:r>
            <a:r>
              <a:rPr lang="ru-RU" sz="3200" dirty="0" err="1"/>
              <a:t>хвороби</a:t>
            </a:r>
            <a:r>
              <a:rPr lang="ru-RU" sz="3200" dirty="0"/>
              <a:t>:</a:t>
            </a:r>
          </a:p>
          <a:p>
            <a:r>
              <a:rPr lang="ru-RU" sz="3200" dirty="0" err="1"/>
              <a:t>Диспепсичний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Грипоподібний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Астеновегетативний</a:t>
            </a:r>
            <a:r>
              <a:rPr lang="ru-RU" sz="3200" dirty="0"/>
              <a:t>;</a:t>
            </a:r>
          </a:p>
          <a:p>
            <a:r>
              <a:rPr lang="ru-RU" sz="3200" dirty="0" err="1"/>
              <a:t>Артралгіческій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s.citysites.com.ua/s/35/section/newsInText/upload/images/news/intext/500/41bde66e11/img_477213293098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18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</TotalTime>
  <Words>147</Words>
  <Application>Microsoft Office PowerPoint</Application>
  <PresentationFormat>Экран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Дякуємо за увагу !!!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</dc:title>
  <dc:creator>Katya</dc:creator>
  <cp:lastModifiedBy>Katya</cp:lastModifiedBy>
  <cp:revision>18</cp:revision>
  <dcterms:created xsi:type="dcterms:W3CDTF">2013-12-23T16:39:19Z</dcterms:created>
  <dcterms:modified xsi:type="dcterms:W3CDTF">2013-12-23T19:31:00Z</dcterms:modified>
</cp:coreProperties>
</file>