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63455-A673-4954-B96B-C0D9125483C6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2163-8DD2-4085-8BC3-24B4A20454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ngelina\Desktop\&#1053;&#1086;&#1074;&#1072;&#1103;%20&#1087;&#1072;&#1087;&#1082;&#1072;\&#1084;&#1091;&#1079;&#1086;&#1085;\Kitajskaya%20muzyka%20-%20Krasivaya%20melodiya%20.mp3" TargetMode="Externa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gelina\Desktop\&#1053;&#1086;&#1074;&#1072;&#1103;%20&#1087;&#1072;&#1087;&#1082;&#1072;\&#1084;&#1091;&#1079;&#1086;&#1085;\Kitajskaya%20muzyka%20-%20Krasivaya%20melodiya%20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gelina\Desktop\&#1053;&#1086;&#1074;&#1072;&#1103;%20&#1087;&#1072;&#1087;&#1082;&#1072;\&#1084;&#1091;&#1079;&#1086;&#1085;\Kitajskaya%20muzyka%20-%20Krasivaya%20melodiya%20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gelina\Desktop\&#1053;&#1086;&#1074;&#1072;&#1103;%20&#1087;&#1072;&#1087;&#1082;&#1072;\&#1084;&#1091;&#1079;&#1086;&#1085;\Kitajskaya%20muzyka%20-%20Krasivaya%20melodiya%20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8458200" cy="2043659"/>
          </a:xfrm>
        </p:spPr>
        <p:txBody>
          <a:bodyPr/>
          <a:lstStyle/>
          <a:p>
            <a:r>
              <a:rPr lang="uk-UA" dirty="0" smtClean="0"/>
              <a:t>        Проблема світу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520880" cy="3001888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Куріння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Kitajskaya muzyka - Krasivaya melodiya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172400" y="6021288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tara_shkira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432048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FFCC"/>
                </a:solidFill>
              </a:rPr>
              <a:t>5.</a:t>
            </a:r>
            <a:r>
              <a:rPr lang="ru-RU" dirty="0">
                <a:solidFill>
                  <a:srgbClr val="FFFFCC"/>
                </a:solidFill>
              </a:rPr>
              <a:t> </a:t>
            </a:r>
            <a:r>
              <a:rPr lang="ru-RU" dirty="0" err="1">
                <a:solidFill>
                  <a:srgbClr val="FFFFCC"/>
                </a:solidFill>
              </a:rPr>
              <a:t>Паління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призводить</a:t>
            </a:r>
            <a:r>
              <a:rPr lang="ru-RU" dirty="0">
                <a:solidFill>
                  <a:srgbClr val="FFFFCC"/>
                </a:solidFill>
              </a:rPr>
              <a:t> до </a:t>
            </a:r>
            <a:r>
              <a:rPr lang="ru-RU" dirty="0" err="1">
                <a:solidFill>
                  <a:srgbClr val="FFFFCC"/>
                </a:solidFill>
              </a:rPr>
              <a:t>руйнування</a:t>
            </a:r>
            <a:r>
              <a:rPr lang="ru-RU" dirty="0">
                <a:solidFill>
                  <a:srgbClr val="FFFFCC"/>
                </a:solidFill>
              </a:rPr>
              <a:t> головного структурного </a:t>
            </a:r>
            <a:r>
              <a:rPr lang="ru-RU" dirty="0" err="1">
                <a:solidFill>
                  <a:srgbClr val="FFFFCC"/>
                </a:solidFill>
              </a:rPr>
              <a:t>елементу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шкіри</a:t>
            </a:r>
            <a:r>
              <a:rPr lang="ru-RU" dirty="0">
                <a:solidFill>
                  <a:srgbClr val="FFFFCC"/>
                </a:solidFill>
              </a:rPr>
              <a:t> – </a:t>
            </a:r>
            <a:r>
              <a:rPr lang="ru-RU" dirty="0" err="1">
                <a:solidFill>
                  <a:srgbClr val="FFFFCC"/>
                </a:solidFill>
              </a:rPr>
              <a:t>колагену</a:t>
            </a:r>
            <a:r>
              <a:rPr lang="ru-RU" dirty="0">
                <a:solidFill>
                  <a:srgbClr val="FFFFCC"/>
                </a:solidFill>
              </a:rPr>
              <a:t>. </a:t>
            </a:r>
            <a:r>
              <a:rPr lang="ru-RU" dirty="0" err="1">
                <a:solidFill>
                  <a:srgbClr val="FFFFCC"/>
                </a:solidFill>
              </a:rPr>
              <a:t>Втрачає</a:t>
            </a:r>
            <a:r>
              <a:rPr lang="ru-RU" dirty="0">
                <a:solidFill>
                  <a:srgbClr val="FFFFCC"/>
                </a:solidFill>
              </a:rPr>
              <a:t> свою </a:t>
            </a:r>
            <a:r>
              <a:rPr lang="ru-RU" dirty="0" err="1">
                <a:solidFill>
                  <a:srgbClr val="FFFFCC"/>
                </a:solidFill>
              </a:rPr>
              <a:t>еластичність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шкіра</a:t>
            </a:r>
            <a:r>
              <a:rPr lang="ru-RU" dirty="0">
                <a:solidFill>
                  <a:srgbClr val="FFFFCC"/>
                </a:solidFill>
              </a:rPr>
              <a:t> та </a:t>
            </a:r>
            <a:r>
              <a:rPr lang="ru-RU" dirty="0" err="1">
                <a:solidFill>
                  <a:srgbClr val="FFFFCC"/>
                </a:solidFill>
              </a:rPr>
              <a:t>слизові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оболонки</a:t>
            </a:r>
            <a:r>
              <a:rPr lang="ru-RU" dirty="0">
                <a:solidFill>
                  <a:srgbClr val="FFFFCC"/>
                </a:solidFill>
              </a:rPr>
              <a:t>. </a:t>
            </a:r>
            <a:r>
              <a:rPr lang="ru-RU" dirty="0" err="1">
                <a:solidFill>
                  <a:srgbClr val="FFFFCC"/>
                </a:solidFill>
              </a:rPr>
              <a:t>З'являються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зморшки</a:t>
            </a:r>
            <a:r>
              <a:rPr lang="ru-RU" dirty="0">
                <a:solidFill>
                  <a:srgbClr val="FFFFCC"/>
                </a:solidFill>
              </a:rPr>
              <a:t> лице </a:t>
            </a:r>
            <a:r>
              <a:rPr lang="ru-RU" dirty="0" err="1">
                <a:solidFill>
                  <a:srgbClr val="FFFFCC"/>
                </a:solidFill>
              </a:rPr>
              <a:t>набуває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вигляду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вижатого</a:t>
            </a:r>
            <a:r>
              <a:rPr lang="ru-RU" dirty="0">
                <a:solidFill>
                  <a:srgbClr val="FFFFCC"/>
                </a:solidFill>
              </a:rPr>
              <a:t> лимону, голос </a:t>
            </a:r>
            <a:r>
              <a:rPr lang="ru-RU" dirty="0" err="1">
                <a:solidFill>
                  <a:srgbClr val="FFFFCC"/>
                </a:solidFill>
              </a:rPr>
              <a:t>стає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низьким</a:t>
            </a:r>
            <a:r>
              <a:rPr lang="ru-RU" dirty="0">
                <a:solidFill>
                  <a:srgbClr val="FFFFCC"/>
                </a:solidFill>
              </a:rPr>
              <a:t> та </a:t>
            </a:r>
            <a:r>
              <a:rPr lang="ru-RU" dirty="0" err="1">
                <a:solidFill>
                  <a:srgbClr val="FFFFCC"/>
                </a:solidFill>
              </a:rPr>
              <a:t>хриплим</a:t>
            </a:r>
            <a:r>
              <a:rPr lang="ru-RU" dirty="0">
                <a:solidFill>
                  <a:srgbClr val="FFFFCC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CC"/>
                </a:solidFill>
              </a:rPr>
              <a:t>Що ж дає нам паління?</a:t>
            </a:r>
            <a:endParaRPr lang="ru-RU" dirty="0">
              <a:solidFill>
                <a:srgbClr val="FFFFCC"/>
              </a:solidFill>
            </a:endParaRPr>
          </a:p>
        </p:txBody>
      </p:sp>
      <p:pic>
        <p:nvPicPr>
          <p:cNvPr id="7" name="Содержимое 6" descr="149596_html_m3f30b0e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128792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CC"/>
                </a:solidFill>
              </a:rPr>
              <a:t>Так виглядають легені здорової людини і курця</a:t>
            </a:r>
            <a:endParaRPr lang="ru-RU" dirty="0">
              <a:solidFill>
                <a:srgbClr val="FFFFCC"/>
              </a:solidFill>
            </a:endParaRPr>
          </a:p>
        </p:txBody>
      </p:sp>
      <p:pic>
        <p:nvPicPr>
          <p:cNvPr id="7" name="Содержимое 6" descr="information_items_11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7416824" cy="3708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7200800" cy="4822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ucher_warnung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6712"/>
            <a:ext cx="8229600" cy="5083869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ok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5184576" cy="5924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     </a:t>
            </a:r>
          </a:p>
          <a:p>
            <a:pPr>
              <a:buNone/>
            </a:pPr>
            <a:r>
              <a:rPr lang="uk-UA" dirty="0" smtClean="0"/>
              <a:t>                     Презентацію підготувала </a:t>
            </a:r>
          </a:p>
          <a:p>
            <a:pPr>
              <a:buNone/>
            </a:pPr>
            <a:r>
              <a:rPr lang="uk-UA" dirty="0" smtClean="0"/>
              <a:t>                          студентка  якоїсь там групи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</a:t>
            </a:r>
            <a:r>
              <a:rPr lang="uk-UA" dirty="0" err="1" smtClean="0"/>
              <a:t>Берладіна</a:t>
            </a:r>
            <a:r>
              <a:rPr lang="uk-UA" dirty="0" smtClean="0"/>
              <a:t> Мирослава</a:t>
            </a:r>
            <a:endParaRPr lang="ru-RU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CC"/>
                </a:solidFill>
              </a:rPr>
              <a:t>Історія тютюну</a:t>
            </a: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CC"/>
                </a:solidFill>
              </a:rPr>
              <a:t>    </a:t>
            </a:r>
            <a:r>
              <a:rPr lang="ru-RU" dirty="0" err="1" smtClean="0">
                <a:solidFill>
                  <a:srgbClr val="FFFFCC"/>
                </a:solidFill>
              </a:rPr>
              <a:t>Тютюновий</a:t>
            </a:r>
            <a:r>
              <a:rPr lang="ru-RU" dirty="0" smtClean="0">
                <a:solidFill>
                  <a:srgbClr val="FFFFCC"/>
                </a:solidFill>
              </a:rPr>
              <a:t> </a:t>
            </a:r>
            <a:r>
              <a:rPr lang="ru-RU" dirty="0">
                <a:solidFill>
                  <a:srgbClr val="FFFFCC"/>
                </a:solidFill>
              </a:rPr>
              <a:t>кущ родом </a:t>
            </a:r>
            <a:r>
              <a:rPr lang="ru-RU" dirty="0" err="1">
                <a:solidFill>
                  <a:srgbClr val="FFFFCC"/>
                </a:solidFill>
              </a:rPr>
              <a:t>з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Американського</a:t>
            </a:r>
            <a:r>
              <a:rPr lang="ru-RU" dirty="0">
                <a:solidFill>
                  <a:srgbClr val="FFFFCC"/>
                </a:solidFill>
              </a:rPr>
              <a:t> континенту. </a:t>
            </a:r>
            <a:r>
              <a:rPr lang="ru-RU" dirty="0" err="1">
                <a:solidFill>
                  <a:srgbClr val="FFFFCC"/>
                </a:solidFill>
              </a:rPr>
              <a:t>Він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відноситься</a:t>
            </a:r>
            <a:r>
              <a:rPr lang="ru-RU" dirty="0">
                <a:solidFill>
                  <a:srgbClr val="FFFFCC"/>
                </a:solidFill>
              </a:rPr>
              <a:t> до того ж </a:t>
            </a:r>
            <a:r>
              <a:rPr lang="ru-RU" dirty="0" err="1">
                <a:solidFill>
                  <a:srgbClr val="FFFFCC"/>
                </a:solidFill>
              </a:rPr>
              <a:t>сімейства</a:t>
            </a:r>
            <a:r>
              <a:rPr lang="ru-RU" dirty="0">
                <a:solidFill>
                  <a:srgbClr val="FFFFCC"/>
                </a:solidFill>
              </a:rPr>
              <a:t>, </a:t>
            </a:r>
            <a:r>
              <a:rPr lang="ru-RU" dirty="0" err="1">
                <a:solidFill>
                  <a:srgbClr val="FFFFCC"/>
                </a:solidFill>
              </a:rPr>
              <a:t>що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картопля</a:t>
            </a:r>
            <a:r>
              <a:rPr lang="ru-RU" dirty="0">
                <a:solidFill>
                  <a:srgbClr val="FFFFCC"/>
                </a:solidFill>
              </a:rPr>
              <a:t> та </a:t>
            </a:r>
            <a:r>
              <a:rPr lang="ru-RU" dirty="0" err="1">
                <a:solidFill>
                  <a:srgbClr val="FFFFCC"/>
                </a:solidFill>
              </a:rPr>
              <a:t>перець</a:t>
            </a:r>
            <a:r>
              <a:rPr lang="ru-RU" dirty="0">
                <a:solidFill>
                  <a:srgbClr val="FFFFCC"/>
                </a:solidFill>
              </a:rPr>
              <a:t>. </a:t>
            </a:r>
            <a:r>
              <a:rPr lang="ru-RU" dirty="0" err="1">
                <a:solidFill>
                  <a:srgbClr val="FFFFCC"/>
                </a:solidFill>
              </a:rPr>
              <a:t>Вважається</a:t>
            </a:r>
            <a:r>
              <a:rPr lang="ru-RU" dirty="0">
                <a:solidFill>
                  <a:srgbClr val="FFFFCC"/>
                </a:solidFill>
              </a:rPr>
              <a:t>, </a:t>
            </a:r>
            <a:r>
              <a:rPr lang="ru-RU" dirty="0" err="1">
                <a:solidFill>
                  <a:srgbClr val="FFFFCC"/>
                </a:solidFill>
              </a:rPr>
              <a:t>що</a:t>
            </a:r>
            <a:r>
              <a:rPr lang="ru-RU" dirty="0">
                <a:solidFill>
                  <a:srgbClr val="FFFFCC"/>
                </a:solidFill>
              </a:rPr>
              <a:t> тютюн </a:t>
            </a:r>
            <a:r>
              <a:rPr lang="ru-RU" dirty="0" err="1">
                <a:solidFill>
                  <a:srgbClr val="FFFFCC"/>
                </a:solidFill>
              </a:rPr>
              <a:t>вирощували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ще</a:t>
            </a:r>
            <a:r>
              <a:rPr lang="ru-RU" dirty="0">
                <a:solidFill>
                  <a:srgbClr val="FFFFCC"/>
                </a:solidFill>
              </a:rPr>
              <a:t> у </a:t>
            </a:r>
            <a:r>
              <a:rPr lang="en-US" dirty="0">
                <a:solidFill>
                  <a:srgbClr val="FFFFCC"/>
                </a:solidFill>
              </a:rPr>
              <a:t>VI </a:t>
            </a:r>
            <a:r>
              <a:rPr lang="ru-RU" dirty="0" err="1">
                <a:solidFill>
                  <a:srgbClr val="FFFFCC"/>
                </a:solidFill>
              </a:rPr>
              <a:t>столітті</a:t>
            </a:r>
            <a:r>
              <a:rPr lang="ru-RU" dirty="0">
                <a:solidFill>
                  <a:srgbClr val="FFFFCC"/>
                </a:solidFill>
              </a:rPr>
              <a:t> до </a:t>
            </a:r>
            <a:r>
              <a:rPr lang="ru-RU" dirty="0" err="1">
                <a:solidFill>
                  <a:srgbClr val="FFFFCC"/>
                </a:solidFill>
              </a:rPr>
              <a:t>нашої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ери</a:t>
            </a:r>
            <a:r>
              <a:rPr lang="ru-RU" dirty="0">
                <a:solidFill>
                  <a:srgbClr val="FFFFCC"/>
                </a:solidFill>
              </a:rPr>
              <a:t>. </a:t>
            </a:r>
            <a:r>
              <a:rPr lang="ru-RU" dirty="0" err="1">
                <a:solidFill>
                  <a:srgbClr val="FFFFCC"/>
                </a:solidFill>
              </a:rPr>
              <a:t>Історики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стверджують</a:t>
            </a:r>
            <a:r>
              <a:rPr lang="ru-RU" dirty="0">
                <a:solidFill>
                  <a:srgbClr val="FFFFCC"/>
                </a:solidFill>
              </a:rPr>
              <a:t>, </a:t>
            </a:r>
            <a:r>
              <a:rPr lang="ru-RU" dirty="0" err="1">
                <a:solidFill>
                  <a:srgbClr val="FFFFCC"/>
                </a:solidFill>
              </a:rPr>
              <a:t>що</a:t>
            </a:r>
            <a:r>
              <a:rPr lang="ru-RU" dirty="0">
                <a:solidFill>
                  <a:srgbClr val="FFFFCC"/>
                </a:solidFill>
              </a:rPr>
              <a:t> уже в І </a:t>
            </a:r>
            <a:r>
              <a:rPr lang="ru-RU" dirty="0" err="1">
                <a:solidFill>
                  <a:srgbClr val="FFFFCC"/>
                </a:solidFill>
              </a:rPr>
              <a:t>столітті</a:t>
            </a:r>
            <a:r>
              <a:rPr lang="ru-RU" dirty="0">
                <a:solidFill>
                  <a:srgbClr val="FFFFCC"/>
                </a:solidFill>
              </a:rPr>
              <a:t> до </a:t>
            </a:r>
            <a:r>
              <a:rPr lang="ru-RU" dirty="0" err="1">
                <a:solidFill>
                  <a:srgbClr val="FFFFCC"/>
                </a:solidFill>
              </a:rPr>
              <a:t>нашої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ери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індійці</a:t>
            </a:r>
            <a:r>
              <a:rPr lang="ru-RU" dirty="0">
                <a:solidFill>
                  <a:srgbClr val="FFFFCC"/>
                </a:solidFill>
              </a:rPr>
              <a:t> в </a:t>
            </a:r>
            <a:r>
              <a:rPr lang="ru-RU" dirty="0" err="1">
                <a:solidFill>
                  <a:srgbClr val="FFFFCC"/>
                </a:solidFill>
              </a:rPr>
              <a:t>Центральній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Америці</a:t>
            </a:r>
            <a:r>
              <a:rPr lang="ru-RU" dirty="0">
                <a:solidFill>
                  <a:srgbClr val="FFFFCC"/>
                </a:solidFill>
              </a:rPr>
              <a:t> курили тютюн на </a:t>
            </a:r>
            <a:r>
              <a:rPr lang="ru-RU" dirty="0" err="1">
                <a:solidFill>
                  <a:srgbClr val="FFFFCC"/>
                </a:solidFill>
              </a:rPr>
              <a:t>релігійних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церемоніях</a:t>
            </a:r>
            <a:r>
              <a:rPr lang="ru-RU" dirty="0">
                <a:solidFill>
                  <a:srgbClr val="FFFFCC"/>
                </a:solidFill>
              </a:rPr>
              <a:t>. В </a:t>
            </a:r>
            <a:r>
              <a:rPr lang="ru-RU" dirty="0" err="1">
                <a:solidFill>
                  <a:srgbClr val="FFFFCC"/>
                </a:solidFill>
              </a:rPr>
              <a:t>давній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цивілізації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тютюновому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диму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приписувалася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магічна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лікувальна</a:t>
            </a:r>
            <a:r>
              <a:rPr lang="ru-RU" dirty="0">
                <a:solidFill>
                  <a:srgbClr val="FFFFCC"/>
                </a:solidFill>
              </a:rPr>
              <a:t> сила, а </a:t>
            </a:r>
            <a:r>
              <a:rPr lang="ru-RU" dirty="0" err="1">
                <a:solidFill>
                  <a:srgbClr val="FFFFCC"/>
                </a:solidFill>
              </a:rPr>
              <a:t>вдихання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його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прирівнювалося</a:t>
            </a:r>
            <a:r>
              <a:rPr lang="ru-RU" dirty="0">
                <a:solidFill>
                  <a:srgbClr val="FFFFCC"/>
                </a:solidFill>
              </a:rPr>
              <a:t> до </a:t>
            </a:r>
            <a:r>
              <a:rPr lang="ru-RU" dirty="0" err="1">
                <a:solidFill>
                  <a:srgbClr val="FFFFCC"/>
                </a:solidFill>
              </a:rPr>
              <a:t>спілкування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з</a:t>
            </a:r>
            <a:r>
              <a:rPr lang="ru-RU" dirty="0">
                <a:solidFill>
                  <a:srgbClr val="FFFFCC"/>
                </a:solidFill>
              </a:rPr>
              <a:t> богами. </a:t>
            </a:r>
            <a:r>
              <a:rPr lang="ru-RU" dirty="0" err="1">
                <a:solidFill>
                  <a:srgbClr val="FFFFCC"/>
                </a:solidFill>
              </a:rPr>
              <a:t>Тютюнові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листи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накладали</a:t>
            </a:r>
            <a:r>
              <a:rPr lang="ru-RU" dirty="0">
                <a:solidFill>
                  <a:srgbClr val="FFFFCC"/>
                </a:solidFill>
              </a:rPr>
              <a:t> на рани як </a:t>
            </a:r>
            <a:r>
              <a:rPr lang="ru-RU" dirty="0" err="1">
                <a:solidFill>
                  <a:srgbClr val="FFFFCC"/>
                </a:solidFill>
              </a:rPr>
              <a:t>знеболюючий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засіб</a:t>
            </a:r>
            <a:r>
              <a:rPr lang="ru-RU" dirty="0">
                <a:solidFill>
                  <a:srgbClr val="FFFFCC"/>
                </a:solidFill>
              </a:rPr>
              <a:t>. </a:t>
            </a:r>
            <a:r>
              <a:rPr lang="ru-RU" dirty="0" err="1">
                <a:solidFill>
                  <a:srgbClr val="FFFFCC"/>
                </a:solidFill>
              </a:rPr>
              <a:t>Вважалося</a:t>
            </a:r>
            <a:r>
              <a:rPr lang="ru-RU" dirty="0">
                <a:solidFill>
                  <a:srgbClr val="FFFFCC"/>
                </a:solidFill>
              </a:rPr>
              <a:t>, </a:t>
            </a:r>
            <a:r>
              <a:rPr lang="ru-RU" dirty="0" err="1">
                <a:solidFill>
                  <a:srgbClr val="FFFFCC"/>
                </a:solidFill>
              </a:rPr>
              <a:t>що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жувальний</a:t>
            </a:r>
            <a:r>
              <a:rPr lang="ru-RU" dirty="0">
                <a:solidFill>
                  <a:srgbClr val="FFFFCC"/>
                </a:solidFill>
              </a:rPr>
              <a:t> тютюн </a:t>
            </a:r>
            <a:r>
              <a:rPr lang="ru-RU" dirty="0" err="1">
                <a:solidFill>
                  <a:srgbClr val="FFFFCC"/>
                </a:solidFill>
              </a:rPr>
              <a:t>знімає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зубний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біль</a:t>
            </a:r>
            <a:r>
              <a:rPr lang="ru-RU" dirty="0">
                <a:solidFill>
                  <a:srgbClr val="FFFFCC"/>
                </a:solidFill>
              </a:rPr>
              <a:t>.</a:t>
            </a:r>
          </a:p>
        </p:txBody>
      </p:sp>
      <p:pic>
        <p:nvPicPr>
          <p:cNvPr id="4" name="Kitajskaya muzyka - Krasivaya melodi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4440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CC"/>
                </a:solidFill>
              </a:rPr>
              <a:t>Легенда племені </a:t>
            </a:r>
            <a:r>
              <a:rPr lang="uk-UA" dirty="0" err="1" smtClean="0">
                <a:solidFill>
                  <a:srgbClr val="FFFFCC"/>
                </a:solidFill>
              </a:rPr>
              <a:t>гуронів</a:t>
            </a: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CC"/>
                </a:solidFill>
              </a:rPr>
              <a:t>   Легенда </a:t>
            </a:r>
            <a:r>
              <a:rPr lang="ru-RU" dirty="0" err="1">
                <a:solidFill>
                  <a:srgbClr val="FFFFCC"/>
                </a:solidFill>
              </a:rPr>
              <a:t>індійського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племені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гуронів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розказує</a:t>
            </a:r>
            <a:r>
              <a:rPr lang="ru-RU" dirty="0">
                <a:solidFill>
                  <a:srgbClr val="FFFFCC"/>
                </a:solidFill>
              </a:rPr>
              <a:t> про те, </a:t>
            </a:r>
            <a:r>
              <a:rPr lang="ru-RU" dirty="0" err="1">
                <a:solidFill>
                  <a:srgbClr val="FFFFCC"/>
                </a:solidFill>
              </a:rPr>
              <a:t>що</a:t>
            </a:r>
            <a:r>
              <a:rPr lang="ru-RU" dirty="0">
                <a:solidFill>
                  <a:srgbClr val="FFFFCC"/>
                </a:solidFill>
              </a:rPr>
              <a:t> коли земля </a:t>
            </a:r>
            <a:r>
              <a:rPr lang="ru-RU" dirty="0" err="1">
                <a:solidFill>
                  <a:srgbClr val="FFFFCC"/>
                </a:solidFill>
              </a:rPr>
              <a:t>була</a:t>
            </a:r>
            <a:r>
              <a:rPr lang="ru-RU" dirty="0">
                <a:solidFill>
                  <a:srgbClr val="FFFFCC"/>
                </a:solidFill>
              </a:rPr>
              <a:t> пуста, а люди </a:t>
            </a:r>
            <a:r>
              <a:rPr lang="ru-RU" dirty="0" err="1">
                <a:solidFill>
                  <a:srgbClr val="FFFFCC"/>
                </a:solidFill>
              </a:rPr>
              <a:t>голодували</a:t>
            </a:r>
            <a:r>
              <a:rPr lang="ru-RU" dirty="0">
                <a:solidFill>
                  <a:srgbClr val="FFFFCC"/>
                </a:solidFill>
              </a:rPr>
              <a:t> Великий дух послав </a:t>
            </a:r>
            <a:r>
              <a:rPr lang="ru-RU" dirty="0" err="1">
                <a:solidFill>
                  <a:srgbClr val="FFFFCC"/>
                </a:solidFill>
              </a:rPr>
              <a:t>жінку</a:t>
            </a:r>
            <a:r>
              <a:rPr lang="ru-RU" dirty="0">
                <a:solidFill>
                  <a:srgbClr val="FFFFCC"/>
                </a:solidFill>
              </a:rPr>
              <a:t>, </a:t>
            </a:r>
            <a:r>
              <a:rPr lang="ru-RU" dirty="0" err="1">
                <a:solidFill>
                  <a:srgbClr val="FFFFCC"/>
                </a:solidFill>
              </a:rPr>
              <a:t>щоб</a:t>
            </a:r>
            <a:r>
              <a:rPr lang="ru-RU" dirty="0">
                <a:solidFill>
                  <a:srgbClr val="FFFFCC"/>
                </a:solidFill>
              </a:rPr>
              <a:t> спасти </a:t>
            </a:r>
            <a:r>
              <a:rPr lang="ru-RU" dirty="0" err="1">
                <a:solidFill>
                  <a:srgbClr val="FFFFCC"/>
                </a:solidFill>
              </a:rPr>
              <a:t>людство</a:t>
            </a:r>
            <a:r>
              <a:rPr lang="ru-RU" dirty="0">
                <a:solidFill>
                  <a:srgbClr val="FFFFCC"/>
                </a:solidFill>
              </a:rPr>
              <a:t>. Вона </a:t>
            </a:r>
            <a:r>
              <a:rPr lang="ru-RU" dirty="0" err="1">
                <a:solidFill>
                  <a:srgbClr val="FFFFCC"/>
                </a:solidFill>
              </a:rPr>
              <a:t>йшла</a:t>
            </a:r>
            <a:r>
              <a:rPr lang="ru-RU" dirty="0">
                <a:solidFill>
                  <a:srgbClr val="FFFFCC"/>
                </a:solidFill>
              </a:rPr>
              <a:t> по </a:t>
            </a:r>
            <a:r>
              <a:rPr lang="ru-RU" dirty="0" err="1">
                <a:solidFill>
                  <a:srgbClr val="FFFFCC"/>
                </a:solidFill>
              </a:rPr>
              <a:t>світу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всюди</a:t>
            </a:r>
            <a:r>
              <a:rPr lang="ru-RU" dirty="0">
                <a:solidFill>
                  <a:srgbClr val="FFFFCC"/>
                </a:solidFill>
              </a:rPr>
              <a:t>, де </a:t>
            </a:r>
            <a:r>
              <a:rPr lang="ru-RU" dirty="0" err="1">
                <a:solidFill>
                  <a:srgbClr val="FFFFCC"/>
                </a:solidFill>
              </a:rPr>
              <a:t>її</a:t>
            </a:r>
            <a:r>
              <a:rPr lang="ru-RU" dirty="0">
                <a:solidFill>
                  <a:srgbClr val="FFFFCC"/>
                </a:solidFill>
              </a:rPr>
              <a:t> права рука </a:t>
            </a:r>
            <a:r>
              <a:rPr lang="ru-RU" dirty="0" err="1">
                <a:solidFill>
                  <a:srgbClr val="FFFFCC"/>
                </a:solidFill>
              </a:rPr>
              <a:t>доторкнулася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землі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виросла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картопля</a:t>
            </a:r>
            <a:r>
              <a:rPr lang="ru-RU" dirty="0">
                <a:solidFill>
                  <a:srgbClr val="FFFFCC"/>
                </a:solidFill>
              </a:rPr>
              <a:t>, а там де </a:t>
            </a:r>
            <a:r>
              <a:rPr lang="ru-RU" dirty="0" err="1">
                <a:solidFill>
                  <a:srgbClr val="FFFFCC"/>
                </a:solidFill>
              </a:rPr>
              <a:t>її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ліва</a:t>
            </a:r>
            <a:r>
              <a:rPr lang="ru-RU" dirty="0">
                <a:solidFill>
                  <a:srgbClr val="FFFFCC"/>
                </a:solidFill>
              </a:rPr>
              <a:t> рука - </a:t>
            </a:r>
            <a:r>
              <a:rPr lang="ru-RU" dirty="0" err="1">
                <a:solidFill>
                  <a:srgbClr val="FFFFCC"/>
                </a:solidFill>
              </a:rPr>
              <a:t>кукурудза</a:t>
            </a:r>
            <a:r>
              <a:rPr lang="ru-RU" dirty="0">
                <a:solidFill>
                  <a:srgbClr val="FFFFCC"/>
                </a:solidFill>
              </a:rPr>
              <a:t>. І коли </a:t>
            </a:r>
            <a:r>
              <a:rPr lang="ru-RU" dirty="0" err="1">
                <a:solidFill>
                  <a:srgbClr val="FFFFCC"/>
                </a:solidFill>
              </a:rPr>
              <a:t>світ</a:t>
            </a:r>
            <a:r>
              <a:rPr lang="ru-RU" dirty="0">
                <a:solidFill>
                  <a:srgbClr val="FFFFCC"/>
                </a:solidFill>
              </a:rPr>
              <a:t> став </a:t>
            </a:r>
            <a:r>
              <a:rPr lang="ru-RU" dirty="0" err="1">
                <a:solidFill>
                  <a:srgbClr val="FFFFCC"/>
                </a:solidFill>
              </a:rPr>
              <a:t>багатим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плодючим</a:t>
            </a:r>
            <a:r>
              <a:rPr lang="ru-RU" dirty="0">
                <a:solidFill>
                  <a:srgbClr val="FFFFCC"/>
                </a:solidFill>
              </a:rPr>
              <a:t>, вона </a:t>
            </a:r>
            <a:r>
              <a:rPr lang="ru-RU" dirty="0" err="1">
                <a:solidFill>
                  <a:srgbClr val="FFFFCC"/>
                </a:solidFill>
              </a:rPr>
              <a:t>сіла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відпочити</a:t>
            </a:r>
            <a:r>
              <a:rPr lang="ru-RU" dirty="0">
                <a:solidFill>
                  <a:srgbClr val="FFFFCC"/>
                </a:solidFill>
              </a:rPr>
              <a:t>. Коли вона встала, то на тому </a:t>
            </a:r>
            <a:r>
              <a:rPr lang="ru-RU" dirty="0" err="1">
                <a:solidFill>
                  <a:srgbClr val="FFFFCC"/>
                </a:solidFill>
              </a:rPr>
              <a:t>місці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виріс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smtClean="0">
                <a:solidFill>
                  <a:srgbClr val="FFFFCC"/>
                </a:solidFill>
              </a:rPr>
              <a:t>тютюн.</a:t>
            </a:r>
            <a:endParaRPr lang="ru-RU" dirty="0">
              <a:solidFill>
                <a:srgbClr val="FFFFCC"/>
              </a:solidFill>
            </a:endParaRPr>
          </a:p>
        </p:txBody>
      </p:sp>
      <p:pic>
        <p:nvPicPr>
          <p:cNvPr id="4" name="Kitajskaya muzyka - Krasivaya melodi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CC"/>
                </a:solidFill>
              </a:rPr>
              <a:t>Що ж містить у собі сигарета?</a:t>
            </a:r>
            <a:endParaRPr lang="ru-RU" dirty="0">
              <a:solidFill>
                <a:srgbClr val="FFFFCC"/>
              </a:solidFill>
            </a:endParaRPr>
          </a:p>
        </p:txBody>
      </p:sp>
      <p:pic>
        <p:nvPicPr>
          <p:cNvPr id="6" name="Содержимое 5" descr="4348_html_m1e673f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5904656" cy="4644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Kitajskaya muzyka - Krasivaya melodi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CC"/>
                </a:solidFill>
              </a:rPr>
              <a:t>Вплив тютюну на жіночий організм</a:t>
            </a:r>
            <a:endParaRPr lang="ru-RU" dirty="0">
              <a:solidFill>
                <a:srgbClr val="FFFFCC"/>
              </a:solidFill>
            </a:endParaRPr>
          </a:p>
        </p:txBody>
      </p:sp>
      <p:pic>
        <p:nvPicPr>
          <p:cNvPr id="11" name="Содержимое 10" descr="9_4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80728"/>
            <a:ext cx="4248472" cy="5503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CC"/>
                </a:solidFill>
              </a:rPr>
              <a:t>Вплив </a:t>
            </a:r>
            <a:r>
              <a:rPr lang="uk-UA" dirty="0" err="1" smtClean="0">
                <a:solidFill>
                  <a:srgbClr val="FFFFCC"/>
                </a:solidFill>
              </a:rPr>
              <a:t>тютюнопаління</a:t>
            </a:r>
            <a:r>
              <a:rPr lang="uk-UA" dirty="0" smtClean="0">
                <a:solidFill>
                  <a:srgbClr val="FFFFCC"/>
                </a:solidFill>
              </a:rPr>
              <a:t> на організм людини</a:t>
            </a: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FFCC"/>
                </a:solidFill>
              </a:rPr>
              <a:t>1.</a:t>
            </a:r>
            <a:r>
              <a:rPr lang="ru-RU" dirty="0">
                <a:solidFill>
                  <a:srgbClr val="FFFFCC"/>
                </a:solidFill>
              </a:rPr>
              <a:t> </a:t>
            </a:r>
            <a:r>
              <a:rPr lang="ru-RU" dirty="0" err="1">
                <a:solidFill>
                  <a:srgbClr val="FFFFCC"/>
                </a:solidFill>
              </a:rPr>
              <a:t>Найбільше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страждає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від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тютюнопаління</a:t>
            </a:r>
            <a:r>
              <a:rPr lang="ru-RU" dirty="0">
                <a:solidFill>
                  <a:srgbClr val="FFFFCC"/>
                </a:solidFill>
              </a:rPr>
              <a:t> репродуктивна </a:t>
            </a:r>
            <a:r>
              <a:rPr lang="ru-RU" dirty="0" err="1">
                <a:solidFill>
                  <a:srgbClr val="FFFFCC"/>
                </a:solidFill>
              </a:rPr>
              <a:t>функція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 smtClean="0">
                <a:solidFill>
                  <a:srgbClr val="FFFFCC"/>
                </a:solidFill>
              </a:rPr>
              <a:t>людини</a:t>
            </a:r>
            <a:r>
              <a:rPr lang="ru-RU" dirty="0">
                <a:solidFill>
                  <a:srgbClr val="FFFFCC"/>
                </a:solidFill>
              </a:rPr>
              <a:t> . У </a:t>
            </a:r>
            <a:r>
              <a:rPr lang="ru-RU" dirty="0" err="1">
                <a:solidFill>
                  <a:srgbClr val="FFFFCC"/>
                </a:solidFill>
              </a:rPr>
              <a:t>сім'ях</a:t>
            </a:r>
            <a:r>
              <a:rPr lang="ru-RU" dirty="0">
                <a:solidFill>
                  <a:srgbClr val="FFFFCC"/>
                </a:solidFill>
              </a:rPr>
              <a:t> де </a:t>
            </a:r>
            <a:r>
              <a:rPr lang="ru-RU" dirty="0" err="1">
                <a:solidFill>
                  <a:srgbClr val="FFFFCC"/>
                </a:solidFill>
              </a:rPr>
              <a:t>вживали</a:t>
            </a:r>
            <a:r>
              <a:rPr lang="ru-RU" dirty="0">
                <a:solidFill>
                  <a:srgbClr val="FFFFCC"/>
                </a:solidFill>
              </a:rPr>
              <a:t> тютюн </a:t>
            </a:r>
            <a:r>
              <a:rPr lang="ru-RU" dirty="0" err="1">
                <a:solidFill>
                  <a:srgbClr val="FFFFCC"/>
                </a:solidFill>
              </a:rPr>
              <a:t>під</a:t>
            </a:r>
            <a:r>
              <a:rPr lang="ru-RU" dirty="0">
                <a:solidFill>
                  <a:srgbClr val="FFFFCC"/>
                </a:solidFill>
              </a:rPr>
              <a:t> час </a:t>
            </a:r>
            <a:r>
              <a:rPr lang="ru-RU" dirty="0" err="1">
                <a:solidFill>
                  <a:srgbClr val="FFFFCC"/>
                </a:solidFill>
              </a:rPr>
              <a:t>вагітності</a:t>
            </a:r>
            <a:r>
              <a:rPr lang="ru-RU" dirty="0">
                <a:solidFill>
                  <a:srgbClr val="FFFFCC"/>
                </a:solidFill>
              </a:rPr>
              <a:t> - </a:t>
            </a:r>
            <a:r>
              <a:rPr lang="ru-RU" dirty="0" err="1">
                <a:solidFill>
                  <a:srgbClr val="FFFFCC"/>
                </a:solidFill>
              </a:rPr>
              <a:t>природжені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каліцтва</a:t>
            </a:r>
            <a:r>
              <a:rPr lang="ru-RU" dirty="0">
                <a:solidFill>
                  <a:srgbClr val="FFFFCC"/>
                </a:solidFill>
              </a:rPr>
              <a:t> у </a:t>
            </a:r>
            <a:r>
              <a:rPr lang="ru-RU" dirty="0" err="1">
                <a:solidFill>
                  <a:srgbClr val="FFFFCC"/>
                </a:solidFill>
              </a:rPr>
              <a:t>дітей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трапляються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вдвічі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частіше</a:t>
            </a:r>
            <a:r>
              <a:rPr lang="ru-RU" dirty="0">
                <a:solidFill>
                  <a:srgbClr val="FFFFCC"/>
                </a:solidFill>
              </a:rPr>
              <a:t>, </a:t>
            </a:r>
            <a:r>
              <a:rPr lang="ru-RU" dirty="0" err="1">
                <a:solidFill>
                  <a:srgbClr val="FFFFCC"/>
                </a:solidFill>
              </a:rPr>
              <a:t>народжуються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неповноцінні</a:t>
            </a:r>
            <a:r>
              <a:rPr lang="ru-RU" dirty="0">
                <a:solidFill>
                  <a:srgbClr val="FFFFCC"/>
                </a:solidFill>
              </a:rPr>
              <a:t> та </a:t>
            </a:r>
            <a:r>
              <a:rPr lang="ru-RU" dirty="0" err="1">
                <a:solidFill>
                  <a:srgbClr val="FFFFCC"/>
                </a:solidFill>
              </a:rPr>
              <a:t>мертвонароджені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діти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та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викидні</a:t>
            </a:r>
            <a:r>
              <a:rPr lang="ru-RU" dirty="0">
                <a:solidFill>
                  <a:srgbClr val="FFFFCC"/>
                </a:solidFill>
              </a:rPr>
              <a:t>. </a:t>
            </a:r>
          </a:p>
        </p:txBody>
      </p:sp>
      <p:pic>
        <p:nvPicPr>
          <p:cNvPr id="7" name="Содержимое 6" descr="image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600400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/>
          <a:lstStyle/>
          <a:p>
            <a:r>
              <a:rPr lang="ru-RU" b="1" dirty="0">
                <a:solidFill>
                  <a:srgbClr val="FFFFCC"/>
                </a:solidFill>
              </a:rPr>
              <a:t>2.</a:t>
            </a:r>
            <a:r>
              <a:rPr lang="ru-RU" dirty="0">
                <a:solidFill>
                  <a:srgbClr val="FFFFCC"/>
                </a:solidFill>
              </a:rPr>
              <a:t> </a:t>
            </a:r>
            <a:r>
              <a:rPr lang="ru-RU" dirty="0" err="1">
                <a:solidFill>
                  <a:srgbClr val="FFFFCC"/>
                </a:solidFill>
              </a:rPr>
              <a:t>Вживання</a:t>
            </a:r>
            <a:r>
              <a:rPr lang="ru-RU" dirty="0">
                <a:solidFill>
                  <a:srgbClr val="FFFFCC"/>
                </a:solidFill>
              </a:rPr>
              <a:t> тютюну </a:t>
            </a:r>
            <a:r>
              <a:rPr lang="ru-RU" dirty="0" err="1">
                <a:solidFill>
                  <a:srgbClr val="FFFFCC"/>
                </a:solidFill>
              </a:rPr>
              <a:t>відбувається</a:t>
            </a:r>
            <a:r>
              <a:rPr lang="ru-RU" dirty="0">
                <a:solidFill>
                  <a:srgbClr val="FFFFCC"/>
                </a:solidFill>
              </a:rPr>
              <a:t> через </a:t>
            </a:r>
            <a:r>
              <a:rPr lang="ru-RU" dirty="0" err="1">
                <a:solidFill>
                  <a:srgbClr val="FFFFCC"/>
                </a:solidFill>
              </a:rPr>
              <a:t>органи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дихання</a:t>
            </a:r>
            <a:r>
              <a:rPr lang="ru-RU" dirty="0">
                <a:solidFill>
                  <a:srgbClr val="FFFFCC"/>
                </a:solidFill>
              </a:rPr>
              <a:t>. Тому перш за все </a:t>
            </a:r>
            <a:r>
              <a:rPr lang="ru-RU" dirty="0" err="1">
                <a:solidFill>
                  <a:srgbClr val="FFFFCC"/>
                </a:solidFill>
              </a:rPr>
              <a:t>страждає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легенева</a:t>
            </a:r>
            <a:r>
              <a:rPr lang="ru-RU" dirty="0">
                <a:solidFill>
                  <a:srgbClr val="FFFFCC"/>
                </a:solidFill>
              </a:rPr>
              <a:t> система: </a:t>
            </a:r>
            <a:r>
              <a:rPr lang="ru-RU" dirty="0" err="1">
                <a:solidFill>
                  <a:srgbClr val="FFFFCC"/>
                </a:solidFill>
              </a:rPr>
              <a:t>повітряні</a:t>
            </a:r>
            <a:r>
              <a:rPr lang="ru-RU" dirty="0">
                <a:solidFill>
                  <a:srgbClr val="FFFFCC"/>
                </a:solidFill>
              </a:rPr>
              <a:t> шляхи </a:t>
            </a:r>
            <a:r>
              <a:rPr lang="ru-RU" dirty="0" err="1">
                <a:solidFill>
                  <a:srgbClr val="FFFFCC"/>
                </a:solidFill>
              </a:rPr>
              <a:t>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легенева</a:t>
            </a:r>
            <a:r>
              <a:rPr lang="ru-RU" dirty="0">
                <a:solidFill>
                  <a:srgbClr val="FFFFCC"/>
                </a:solidFill>
              </a:rPr>
              <a:t> тканина. </a:t>
            </a:r>
            <a:r>
              <a:rPr lang="ru-RU" dirty="0" err="1">
                <a:solidFill>
                  <a:srgbClr val="FFFFCC"/>
                </a:solidFill>
              </a:rPr>
              <a:t>Легені</a:t>
            </a:r>
            <a:r>
              <a:rPr lang="ru-RU" dirty="0">
                <a:solidFill>
                  <a:srgbClr val="FFFFCC"/>
                </a:solidFill>
              </a:rPr>
              <a:t> у 80% </a:t>
            </a:r>
            <a:r>
              <a:rPr lang="ru-RU" dirty="0" err="1">
                <a:solidFill>
                  <a:srgbClr val="FFFFCC"/>
                </a:solidFill>
              </a:rPr>
              <a:t>курців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чорного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кольору</a:t>
            </a:r>
            <a:r>
              <a:rPr lang="ru-RU" dirty="0" smtClean="0">
                <a:solidFill>
                  <a:srgbClr val="FFFFCC"/>
                </a:solidFill>
              </a:rPr>
              <a:t>.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Тютюнопаління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є</a:t>
            </a:r>
            <a:r>
              <a:rPr lang="ru-RU" dirty="0">
                <a:solidFill>
                  <a:srgbClr val="FFFFCC"/>
                </a:solidFill>
              </a:rPr>
              <a:t> причиною 90% </a:t>
            </a:r>
            <a:r>
              <a:rPr lang="ru-RU" dirty="0" err="1">
                <a:solidFill>
                  <a:srgbClr val="FFFFCC"/>
                </a:solidFill>
              </a:rPr>
              <a:t>усіх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випадків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захворювань</a:t>
            </a:r>
            <a:r>
              <a:rPr lang="ru-RU" dirty="0">
                <a:solidFill>
                  <a:srgbClr val="FFFFCC"/>
                </a:solidFill>
              </a:rPr>
              <a:t> на рак </a:t>
            </a:r>
            <a:r>
              <a:rPr lang="ru-RU" dirty="0" err="1">
                <a:solidFill>
                  <a:srgbClr val="FFFFCC"/>
                </a:solidFill>
              </a:rPr>
              <a:t>легенів</a:t>
            </a:r>
            <a:r>
              <a:rPr lang="ru-RU" dirty="0">
                <a:solidFill>
                  <a:srgbClr val="FFFFCC"/>
                </a:solidFill>
              </a:rPr>
              <a:t>.</a:t>
            </a:r>
          </a:p>
        </p:txBody>
      </p:sp>
      <p:pic>
        <p:nvPicPr>
          <p:cNvPr id="5" name="Содержимое 4" descr="images (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4265731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zheludok-ne-v-poryadk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400986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r>
              <a:rPr lang="ru-RU" b="1" dirty="0">
                <a:solidFill>
                  <a:srgbClr val="FFFFCC"/>
                </a:solidFill>
              </a:rPr>
              <a:t>3.</a:t>
            </a:r>
            <a:r>
              <a:rPr lang="ru-RU" dirty="0">
                <a:solidFill>
                  <a:srgbClr val="FFFFCC"/>
                </a:solidFill>
              </a:rPr>
              <a:t> </a:t>
            </a:r>
            <a:r>
              <a:rPr lang="ru-RU" dirty="0" err="1">
                <a:solidFill>
                  <a:srgbClr val="FFFFCC"/>
                </a:solidFill>
              </a:rPr>
              <a:t>Деякі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інгредієнти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тютюнового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диму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розчиняються</a:t>
            </a:r>
            <a:r>
              <a:rPr lang="ru-RU" dirty="0">
                <a:solidFill>
                  <a:srgbClr val="FFFFCC"/>
                </a:solidFill>
              </a:rPr>
              <a:t> в </a:t>
            </a:r>
            <a:r>
              <a:rPr lang="ru-RU" dirty="0" err="1">
                <a:solidFill>
                  <a:srgbClr val="FFFFCC"/>
                </a:solidFill>
              </a:rPr>
              <a:t>слині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з</a:t>
            </a:r>
            <a:r>
              <a:rPr lang="ru-RU" dirty="0">
                <a:solidFill>
                  <a:srgbClr val="FFFFCC"/>
                </a:solidFill>
              </a:rPr>
              <a:t> нею </a:t>
            </a:r>
            <a:r>
              <a:rPr lang="ru-RU" dirty="0" err="1">
                <a:solidFill>
                  <a:srgbClr val="FFFFCC"/>
                </a:solidFill>
              </a:rPr>
              <a:t>потрапляють</a:t>
            </a:r>
            <a:r>
              <a:rPr lang="ru-RU" dirty="0">
                <a:solidFill>
                  <a:srgbClr val="FFFFCC"/>
                </a:solidFill>
              </a:rPr>
              <a:t> у </a:t>
            </a:r>
            <a:r>
              <a:rPr lang="ru-RU" dirty="0" err="1">
                <a:solidFill>
                  <a:srgbClr val="FFFFCC"/>
                </a:solidFill>
              </a:rPr>
              <a:t>шлунок</a:t>
            </a:r>
            <a:r>
              <a:rPr lang="ru-RU" dirty="0">
                <a:solidFill>
                  <a:srgbClr val="FFFFCC"/>
                </a:solidFill>
              </a:rPr>
              <a:t>, </a:t>
            </a:r>
            <a:r>
              <a:rPr lang="ru-RU" dirty="0" err="1">
                <a:solidFill>
                  <a:srgbClr val="FFFFCC"/>
                </a:solidFill>
              </a:rPr>
              <a:t>цим</a:t>
            </a:r>
            <a:r>
              <a:rPr lang="ru-RU" dirty="0">
                <a:solidFill>
                  <a:srgbClr val="FFFFCC"/>
                </a:solidFill>
              </a:rPr>
              <a:t> самим </a:t>
            </a:r>
            <a:r>
              <a:rPr lang="ru-RU" dirty="0" err="1">
                <a:solidFill>
                  <a:srgbClr val="FFFFCC"/>
                </a:solidFill>
              </a:rPr>
              <a:t>викликаючи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виразку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шлунка</a:t>
            </a:r>
            <a:r>
              <a:rPr lang="ru-RU" dirty="0">
                <a:solidFill>
                  <a:srgbClr val="FFFFCC"/>
                </a:solidFill>
              </a:rPr>
              <a:t> (у 10 </a:t>
            </a:r>
            <a:r>
              <a:rPr lang="ru-RU" dirty="0" err="1">
                <a:solidFill>
                  <a:srgbClr val="FFFFCC"/>
                </a:solidFill>
              </a:rPr>
              <a:t>разів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частіше</a:t>
            </a:r>
            <a:r>
              <a:rPr lang="ru-RU" dirty="0">
                <a:solidFill>
                  <a:srgbClr val="FFFFCC"/>
                </a:solidFill>
              </a:rPr>
              <a:t>) </a:t>
            </a:r>
            <a:r>
              <a:rPr lang="ru-RU" dirty="0" err="1">
                <a:solidFill>
                  <a:srgbClr val="FFFFCC"/>
                </a:solidFill>
              </a:rPr>
              <a:t>ніж</a:t>
            </a:r>
            <a:r>
              <a:rPr lang="ru-RU" dirty="0">
                <a:solidFill>
                  <a:srgbClr val="FFFFCC"/>
                </a:solidFill>
              </a:rPr>
              <a:t> у тих </a:t>
            </a:r>
            <a:r>
              <a:rPr lang="ru-RU" dirty="0" err="1">
                <a:solidFill>
                  <a:srgbClr val="FFFFCC"/>
                </a:solidFill>
              </a:rPr>
              <a:t>осіб</a:t>
            </a:r>
            <a:r>
              <a:rPr lang="ru-RU" dirty="0">
                <a:solidFill>
                  <a:srgbClr val="FFFFCC"/>
                </a:solidFill>
              </a:rPr>
              <a:t>, </a:t>
            </a:r>
            <a:r>
              <a:rPr lang="ru-RU" dirty="0" err="1">
                <a:solidFill>
                  <a:srgbClr val="FFFFCC"/>
                </a:solidFill>
              </a:rPr>
              <a:t>що</a:t>
            </a:r>
            <a:r>
              <a:rPr lang="ru-RU" dirty="0">
                <a:solidFill>
                  <a:srgbClr val="FFFFCC"/>
                </a:solidFill>
              </a:rPr>
              <a:t> не </a:t>
            </a:r>
            <a:r>
              <a:rPr lang="ru-RU" dirty="0" err="1">
                <a:solidFill>
                  <a:srgbClr val="FFFFCC"/>
                </a:solidFill>
              </a:rPr>
              <a:t>вживають</a:t>
            </a:r>
            <a:r>
              <a:rPr lang="ru-RU" dirty="0">
                <a:solidFill>
                  <a:srgbClr val="FFFFCC"/>
                </a:solidFill>
              </a:rPr>
              <a:t> тютюну.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CC"/>
                </a:solidFill>
              </a:rPr>
              <a:t>4.</a:t>
            </a:r>
            <a:r>
              <a:rPr lang="ru-RU" dirty="0">
                <a:solidFill>
                  <a:srgbClr val="FFFFCC"/>
                </a:solidFill>
              </a:rPr>
              <a:t> Особливо негативно </a:t>
            </a:r>
            <a:r>
              <a:rPr lang="ru-RU" dirty="0" err="1">
                <a:solidFill>
                  <a:srgbClr val="FFFFCC"/>
                </a:solidFill>
              </a:rPr>
              <a:t>систематичне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отруєння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впливає</a:t>
            </a:r>
            <a:r>
              <a:rPr lang="ru-RU" dirty="0">
                <a:solidFill>
                  <a:srgbClr val="FFFFCC"/>
                </a:solidFill>
              </a:rPr>
              <a:t> на </a:t>
            </a:r>
            <a:r>
              <a:rPr lang="ru-RU" dirty="0" err="1">
                <a:solidFill>
                  <a:srgbClr val="FFFFCC"/>
                </a:solidFill>
              </a:rPr>
              <a:t>серцево-судинну</a:t>
            </a:r>
            <a:r>
              <a:rPr lang="ru-RU" dirty="0">
                <a:solidFill>
                  <a:srgbClr val="FFFFCC"/>
                </a:solidFill>
              </a:rPr>
              <a:t> систему. У </a:t>
            </a:r>
            <a:r>
              <a:rPr lang="ru-RU" dirty="0" err="1">
                <a:solidFill>
                  <a:srgbClr val="FFFFCC"/>
                </a:solidFill>
              </a:rPr>
              <a:t>всіх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хто</a:t>
            </a:r>
            <a:r>
              <a:rPr lang="ru-RU" dirty="0">
                <a:solidFill>
                  <a:srgbClr val="FFFFCC"/>
                </a:solidFill>
              </a:rPr>
              <a:t> палить частота </a:t>
            </a:r>
            <a:r>
              <a:rPr lang="ru-RU" dirty="0" err="1">
                <a:solidFill>
                  <a:srgbClr val="FFFFCC"/>
                </a:solidFill>
              </a:rPr>
              <a:t>скорочень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частіша</a:t>
            </a:r>
            <a:r>
              <a:rPr lang="ru-RU" dirty="0">
                <a:solidFill>
                  <a:srgbClr val="FFFFCC"/>
                </a:solidFill>
              </a:rPr>
              <a:t> у 2-2,5 рази, таким чином </a:t>
            </a:r>
            <a:r>
              <a:rPr lang="ru-RU" dirty="0" err="1">
                <a:solidFill>
                  <a:srgbClr val="FFFFCC"/>
                </a:solidFill>
              </a:rPr>
              <a:t>скорочується</a:t>
            </a:r>
            <a:r>
              <a:rPr lang="ru-RU" dirty="0">
                <a:solidFill>
                  <a:srgbClr val="FFFFCC"/>
                </a:solidFill>
              </a:rPr>
              <a:t> час </a:t>
            </a:r>
            <a:r>
              <a:rPr lang="ru-RU" dirty="0" err="1">
                <a:solidFill>
                  <a:srgbClr val="FFFFCC"/>
                </a:solidFill>
              </a:rPr>
              <a:t>відпочинку</a:t>
            </a:r>
            <a:r>
              <a:rPr lang="ru-RU" dirty="0">
                <a:solidFill>
                  <a:srgbClr val="FFFFCC"/>
                </a:solidFill>
              </a:rPr>
              <a:t> для </a:t>
            </a:r>
            <a:r>
              <a:rPr lang="ru-RU" dirty="0" err="1">
                <a:solidFill>
                  <a:srgbClr val="FFFFCC"/>
                </a:solidFill>
              </a:rPr>
              <a:t>серця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і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воно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скоріш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зношується</a:t>
            </a:r>
            <a:r>
              <a:rPr lang="ru-RU" dirty="0" smtClean="0">
                <a:solidFill>
                  <a:srgbClr val="FFFFCC"/>
                </a:solidFill>
              </a:rPr>
              <a:t>.</a:t>
            </a:r>
            <a:r>
              <a:rPr lang="ru-RU" dirty="0">
                <a:solidFill>
                  <a:srgbClr val="FFFFCC"/>
                </a:solidFill>
              </a:rPr>
              <a:t>  </a:t>
            </a:r>
          </a:p>
        </p:txBody>
      </p:sp>
      <p:pic>
        <p:nvPicPr>
          <p:cNvPr id="5" name="Содержимое 4" descr="1385111122_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980728"/>
            <a:ext cx="3960440" cy="4118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228</Words>
  <Application>Microsoft Office PowerPoint</Application>
  <PresentationFormat>Экран (4:3)</PresentationFormat>
  <Paragraphs>20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Проблема світу</vt:lpstr>
      <vt:lpstr>Історія тютюну</vt:lpstr>
      <vt:lpstr>Легенда племені гуронів</vt:lpstr>
      <vt:lpstr>Що ж містить у собі сигарета?</vt:lpstr>
      <vt:lpstr>Вплив тютюну на жіночий організм</vt:lpstr>
      <vt:lpstr>Вплив тютюнопаління на організм людини</vt:lpstr>
      <vt:lpstr>Слайд 7</vt:lpstr>
      <vt:lpstr>Слайд 8</vt:lpstr>
      <vt:lpstr>Слайд 9</vt:lpstr>
      <vt:lpstr>Слайд 10</vt:lpstr>
      <vt:lpstr>Що ж дає нам паління?</vt:lpstr>
      <vt:lpstr>Так виглядають легені здорової людини і курця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Angelina</dc:creator>
  <cp:lastModifiedBy>Angelina</cp:lastModifiedBy>
  <cp:revision>11</cp:revision>
  <dcterms:created xsi:type="dcterms:W3CDTF">2013-12-21T15:30:20Z</dcterms:created>
  <dcterms:modified xsi:type="dcterms:W3CDTF">2013-12-21T17:20:07Z</dcterms:modified>
</cp:coreProperties>
</file>