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6B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2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74C8BB-B231-40F0-8A2A-07582E647C0D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851648" cy="842970"/>
          </a:xfrm>
        </p:spPr>
        <p:txBody>
          <a:bodyPr>
            <a:normAutofit fontScale="90000"/>
          </a:bodyPr>
          <a:lstStyle/>
          <a:p>
            <a:r>
              <a:rPr lang="uk-UA" sz="4400" dirty="0" smtClean="0">
                <a:solidFill>
                  <a:srgbClr val="C00000"/>
                </a:solidFill>
                <a:latin typeface="DS Goose" pitchFamily="2" charset="-52"/>
              </a:rPr>
              <a:t>Ембріотехнології і клонування</a:t>
            </a:r>
            <a:endParaRPr lang="ru-RU" sz="4400" dirty="0">
              <a:solidFill>
                <a:srgbClr val="C00000"/>
              </a:solidFill>
              <a:latin typeface="DS Goose" pitchFamily="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86512" y="4786322"/>
            <a:ext cx="2571768" cy="1752600"/>
          </a:xfrm>
        </p:spPr>
        <p:txBody>
          <a:bodyPr>
            <a:normAutofit/>
          </a:bodyPr>
          <a:lstStyle/>
          <a:p>
            <a:pPr algn="l"/>
            <a:r>
              <a:rPr lang="uk-UA" sz="2400" dirty="0" smtClean="0">
                <a:latin typeface="Monotype Corsiva" pitchFamily="66" charset="0"/>
                <a:cs typeface="Consolas" pitchFamily="49" charset="0"/>
              </a:rPr>
              <a:t> </a:t>
            </a:r>
            <a:r>
              <a:rPr lang="uk-UA" sz="2400" b="1" dirty="0" smtClean="0">
                <a:solidFill>
                  <a:srgbClr val="002060"/>
                </a:solidFill>
                <a:latin typeface="Monotype Corsiva" pitchFamily="66" charset="0"/>
                <a:cs typeface="Consolas" pitchFamily="49" charset="0"/>
              </a:rPr>
              <a:t>Підготувала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  <a:cs typeface="Consolas" pitchFamily="49" charset="0"/>
              </a:rPr>
              <a:t>:</a:t>
            </a:r>
          </a:p>
          <a:p>
            <a:pPr algn="l"/>
            <a:r>
              <a:rPr lang="uk-UA" sz="2400" b="1" dirty="0" smtClean="0">
                <a:solidFill>
                  <a:srgbClr val="002060"/>
                </a:solidFill>
                <a:latin typeface="Monotype Corsiva" pitchFamily="66" charset="0"/>
                <a:cs typeface="Consolas" pitchFamily="49" charset="0"/>
              </a:rPr>
              <a:t>учениця 11-Б класу</a:t>
            </a:r>
          </a:p>
          <a:p>
            <a:pPr algn="l"/>
            <a:r>
              <a:rPr lang="uk-UA" sz="2800" b="1" i="1" dirty="0" err="1" smtClean="0">
                <a:solidFill>
                  <a:srgbClr val="002060"/>
                </a:solidFill>
              </a:rPr>
              <a:t>Колчаг</a:t>
            </a:r>
            <a:r>
              <a:rPr lang="uk-UA" sz="2800" b="1" i="1" dirty="0" smtClean="0">
                <a:solidFill>
                  <a:srgbClr val="002060"/>
                </a:solidFill>
              </a:rPr>
              <a:t> Юлія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305800" cy="5500726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Segoe Print" pitchFamily="2" charset="0"/>
              </a:rPr>
              <a:t/>
            </a:r>
            <a:br>
              <a:rPr lang="ru-RU" sz="2000" dirty="0" smtClean="0">
                <a:latin typeface="Segoe Print" pitchFamily="2" charset="0"/>
              </a:rPr>
            </a:b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Існують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два </a:t>
            </a:r>
            <a:r>
              <a:rPr lang="ru-RU" sz="2800" i="1" dirty="0" err="1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різні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 шляхи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, з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допомогою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 яких можна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досягнути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клонування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.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   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DS Goose" pitchFamily="2" charset="-52"/>
              </a:rPr>
              <a:t>1.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Перенесення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ядра клітини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суб’єкта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,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якого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хочуть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клонувати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(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дублювати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).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   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DS Goose" pitchFamily="2" charset="-52"/>
              </a:rPr>
              <a:t>2.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Розщеплення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ембріонів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,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тобто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штучне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проведення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природного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процесу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формування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ідентичних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близнюків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(або монозигот),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який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полягає в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мікрохірургічному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поділі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ембріональних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клітин на перших стадіях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їхнього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розвитку (до 14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днів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після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запліднення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) на два або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більше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ідентичних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ембріонів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.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  <a:t/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Segoe Print" pitchFamily="2" charset="0"/>
              </a:rPr>
            </a:br>
            <a:endParaRPr lang="ru-RU" sz="2000" dirty="0">
              <a:solidFill>
                <a:schemeClr val="accent2">
                  <a:lumMod val="50000"/>
                </a:schemeClr>
              </a:solidFill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1071546"/>
            <a:ext cx="8572560" cy="2786082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>
                <a:solidFill>
                  <a:srgbClr val="002060"/>
                </a:solidFill>
                <a:latin typeface="Segoe Print" pitchFamily="2" charset="0"/>
              </a:rPr>
              <a:t>Мабуть, наймолодшим напрямком сучасної медицини можна вважати </a:t>
            </a:r>
            <a:r>
              <a:rPr lang="ru-RU" sz="2200" b="1" i="1" dirty="0" smtClean="0">
                <a:solidFill>
                  <a:srgbClr val="002060"/>
                </a:solidFill>
                <a:latin typeface="Segoe Print" pitchFamily="2" charset="0"/>
              </a:rPr>
              <a:t>клітинні технології</a:t>
            </a:r>
            <a:r>
              <a:rPr lang="ru-RU" sz="2200" b="1" dirty="0" smtClean="0">
                <a:solidFill>
                  <a:srgbClr val="002060"/>
                </a:solidFill>
                <a:latin typeface="Segoe Print" pitchFamily="2" charset="0"/>
              </a:rPr>
              <a:t>, в яких клітини є джерелом тих або інших необхідних чинників, наприклад пухлинних антигенів під час вакцинотерапії. Але використовувати клітину можна не тільки як джерело будь-яких субстанцій, а й для регенеративної медицини. Тут особливий інтерес викликають технології, засновані на стовбурових клітинах.</a:t>
            </a:r>
          </a:p>
          <a:p>
            <a:endParaRPr lang="ru-RU" sz="2000" b="1" dirty="0">
              <a:solidFill>
                <a:schemeClr val="bg2">
                  <a:lumMod val="50000"/>
                </a:schemeClr>
              </a:solidFill>
              <a:latin typeface="Segoe Print" pitchFamily="2" charset="0"/>
            </a:endParaRPr>
          </a:p>
        </p:txBody>
      </p:sp>
      <p:pic>
        <p:nvPicPr>
          <p:cNvPr id="5" name="Содержимое 4" descr="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3929066"/>
            <a:ext cx="4714908" cy="27479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472518" cy="3143272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Segoe Print" pitchFamily="2" charset="0"/>
              </a:rPr>
              <a:t>Стовбурові клітини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Segoe Print" pitchFamily="2" charset="0"/>
              </a:rPr>
              <a:t>також відомі як шматові клітини) - це первинні клітини, що зустрічаються в усіх багатоклітинних організмах. Ці клітини можуть самовідновлюватися шляхом поділу клітини, а також можуть дифференціюватися в досить велику кількість спеціалізованих типів клітин. 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Segoe Print" pitchFamily="2" charset="0"/>
              </a:rPr>
              <a:t/>
            </a:r>
            <a:b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Segoe Print" pitchFamily="2" charset="0"/>
              </a:rPr>
            </a:b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Segoe Print" pitchFamily="2" charset="0"/>
              </a:rPr>
              <a:t>Цей термін вперше був введений у біологію О.О. Максимовим у 1908р.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/>
            </a:r>
            <a:b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</a:br>
            <a:endParaRPr lang="ru-RU" sz="2200" dirty="0">
              <a:solidFill>
                <a:schemeClr val="bg2">
                  <a:lumMod val="50000"/>
                </a:schemeClr>
              </a:solidFill>
              <a:latin typeface="Segoe Print" pitchFamily="2" charset="0"/>
            </a:endParaRPr>
          </a:p>
        </p:txBody>
      </p:sp>
      <p:pic>
        <p:nvPicPr>
          <p:cNvPr id="1026" name="Picture 2" descr="C:\Users\Arsen Nikolenko\Downloads\komork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500438"/>
            <a:ext cx="5857916" cy="30480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7" y="3571876"/>
            <a:ext cx="4982055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428604"/>
            <a:ext cx="8305800" cy="292895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Здатність до необмеженого поділу й перетворення на різні типи клітин (так звана </a:t>
            </a: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плюрипотентность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) робить їх ідеальним матеріалом для трансплантаційних методів терапії.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8305800" cy="271464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 ранніх стадіях розвитку ембріона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клітини неспеціалізовані. Вони отримали назву стовбурових (СК), тому що розташовані біля основи уявного стовбура генеалогічного дерева клітин, яке вінчає корона з різних спеціалізованих клітин.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004" y="3571876"/>
            <a:ext cx="4732764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305800" cy="264320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Segoe Print" pitchFamily="2" charset="0"/>
              </a:rPr>
              <a:t>На відміну від звичайних клітин, приречених виконувати чітко визначені функції в організмі,СК у процесі розвитку мають можливість набувати спеціалізації. СК розмножуються шляхом поділу, як і всі інші клітини. Відмінність полягає в тому, що вони можуть ділитися необмежено, а зрілі клітини зазвичай мають обмежену кількість циклів поділу.</a:t>
            </a:r>
            <a:endParaRPr lang="ru-RU" sz="2400" b="1" dirty="0">
              <a:solidFill>
                <a:srgbClr val="7030A0"/>
              </a:solidFill>
              <a:latin typeface="Segoe Print" pitchFamily="2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3429000"/>
            <a:ext cx="5572164" cy="31940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519982" cy="2571768"/>
          </a:xfrm>
        </p:spPr>
        <p:txBody>
          <a:bodyPr>
            <a:noAutofit/>
          </a:bodyPr>
          <a:lstStyle/>
          <a:p>
            <a:r>
              <a:rPr lang="ru-RU" sz="4000" dirty="0" err="1" smtClean="0">
                <a:solidFill>
                  <a:schemeClr val="accent4">
                    <a:lumMod val="50000"/>
                  </a:schemeClr>
                </a:solidFill>
                <a:latin typeface="Segoe Print" pitchFamily="2" charset="0"/>
              </a:rPr>
              <a:t>Також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4000" dirty="0" err="1" smtClean="0">
                <a:solidFill>
                  <a:schemeClr val="accent4">
                    <a:lumMod val="50000"/>
                  </a:schemeClr>
                </a:solidFill>
                <a:latin typeface="Segoe Print" pitchFamily="2" charset="0"/>
              </a:rPr>
              <a:t>ці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  <a:latin typeface="Segoe Print" pitchFamily="2" charset="0"/>
              </a:rPr>
              <a:t> клітини </a:t>
            </a:r>
            <a:r>
              <a:rPr lang="ru-RU" sz="4000" dirty="0" err="1" smtClean="0">
                <a:solidFill>
                  <a:schemeClr val="accent4">
                    <a:lumMod val="50000"/>
                  </a:schemeClr>
                </a:solidFill>
                <a:latin typeface="Segoe Print" pitchFamily="2" charset="0"/>
              </a:rPr>
              <a:t>здатні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  <a:latin typeface="Segoe Print" pitchFamily="2" charset="0"/>
              </a:rPr>
              <a:t> до </a:t>
            </a:r>
            <a:r>
              <a:rPr lang="ru-RU" sz="4000" dirty="0" err="1" smtClean="0">
                <a:solidFill>
                  <a:schemeClr val="accent4">
                    <a:lumMod val="50000"/>
                  </a:schemeClr>
                </a:solidFill>
                <a:latin typeface="Segoe Print" pitchFamily="2" charset="0"/>
              </a:rPr>
              <a:t>диференціювання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  <a:latin typeface="Segoe Print" pitchFamily="2" charset="0"/>
              </a:rPr>
              <a:t> — </a:t>
            </a:r>
            <a:r>
              <a:rPr lang="ru-RU" sz="4000" dirty="0" err="1" smtClean="0">
                <a:solidFill>
                  <a:schemeClr val="accent4">
                    <a:lumMod val="50000"/>
                  </a:schemeClr>
                </a:solidFill>
                <a:latin typeface="Segoe Print" pitchFamily="2" charset="0"/>
              </a:rPr>
              <a:t>процесу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4000" dirty="0" err="1" smtClean="0">
                <a:solidFill>
                  <a:schemeClr val="accent4">
                    <a:lumMod val="50000"/>
                  </a:schemeClr>
                </a:solidFill>
                <a:latin typeface="Segoe Print" pitchFamily="2" charset="0"/>
              </a:rPr>
              <a:t>необоротньої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  <a:latin typeface="Segoe Print" pitchFamily="2" charset="0"/>
              </a:rPr>
              <a:t> спеціалізації клітин.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1026" name="Picture 2" descr="C:\Users\Arsen Nikolenko\Downloads\7-340s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857496"/>
            <a:ext cx="5786478" cy="33289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305800" cy="3582168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Потрапляючи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в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організм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під час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трансплантації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, СК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продовжують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ділитися й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самі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знаходять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місце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, де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їхня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допомога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найпотрібніша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.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Ця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здатність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СК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отримала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назву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хоумінга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.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Отже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,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хоумінг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—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це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здатність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клітин до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міграції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в «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потрібне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місце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» — «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рідний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» орган і тканину (у свою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стовбурову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нішу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) або в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ділянку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ушкодження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.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</a:br>
            <a:endParaRPr lang="ru-RU" sz="2400" b="1" dirty="0">
              <a:solidFill>
                <a:schemeClr val="accent6">
                  <a:lumMod val="50000"/>
                </a:schemeClr>
              </a:solidFill>
              <a:latin typeface="Segoe Print" pitchFamily="2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1566" y="3500438"/>
            <a:ext cx="5822202" cy="31051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305800" cy="2714644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Клонування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—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це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метод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розмноження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статевороздільних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істот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(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тварин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і людей), з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допомогою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якого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в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нестатевий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спосіб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можна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отримати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новий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організм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,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який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буде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генетично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ідентичним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до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організму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, що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передбачається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клонувати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Segoe Print" pitchFamily="2" charset="0"/>
              </a:rPr>
              <a:t>.</a:t>
            </a:r>
            <a:endParaRPr lang="ru-RU" sz="2800" b="1" dirty="0">
              <a:solidFill>
                <a:schemeClr val="bg2">
                  <a:lumMod val="75000"/>
                </a:schemeClr>
              </a:solidFill>
              <a:latin typeface="Segoe Print" pitchFamily="2" charset="0"/>
            </a:endParaRPr>
          </a:p>
        </p:txBody>
      </p:sp>
      <p:pic>
        <p:nvPicPr>
          <p:cNvPr id="2050" name="Picture 2" descr="C:\Users\Arsen Nikolenko\Downloads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357562"/>
            <a:ext cx="5289900" cy="3143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5614229SlideId26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5614032SlideId26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5613944SlideId26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5613748SlideId26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291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Ембріотехнології і клонування</vt:lpstr>
      <vt:lpstr>Слайд 2</vt:lpstr>
      <vt:lpstr>Стовбурові клітини (також відомі як шматові клітини) - це первинні клітини, що зустрічаються в усіх багатоклітинних організмах. Ці клітини можуть самовідновлюватися шляхом поділу клітини, а також можуть дифференціюватися в досить велику кількість спеціалізованих типів клітин.  Цей термін вперше був введений у біологію О.О. Максимовим у 1908р.  </vt:lpstr>
      <vt:lpstr>Здатність до необмеженого поділу й перетворення на різні типи клітин (так звана плюрипотентность) робить їх ідеальним матеріалом для трансплантаційних методів терапії.</vt:lpstr>
      <vt:lpstr>На ранніх стадіях розвитку ембріона, клітини неспеціалізовані. Вони отримали назву стовбурових (СК), тому що розташовані біля основи уявного стовбура генеалогічного дерева клітин, яке вінчає корона з різних спеціалізованих клітин. </vt:lpstr>
      <vt:lpstr>На відміну від звичайних клітин, приречених виконувати чітко визначені функції в організмі,СК у процесі розвитку мають можливість набувати спеціалізації. СК розмножуються шляхом поділу, як і всі інші клітини. Відмінність полягає в тому, що вони можуть ділитися необмежено, а зрілі клітини зазвичай мають обмежену кількість циклів поділу.</vt:lpstr>
      <vt:lpstr>Також ці клітини здатні до диференціювання — процесу необоротньої спеціалізації клітин. </vt:lpstr>
      <vt:lpstr>Потрапляючи в організм під час трансплантації, СК продовжують ділитися й самі знаходять місце, де їхня допомога найпотрібніша. Ця здатність СК отримала назву хоумінга. Отже, хоумінг — це здатність клітин до міграції в «потрібне місце» — «рідний» орган і тканину (у свою стовбурову нішу) або в ділянку ушкодження. </vt:lpstr>
      <vt:lpstr>Клонування — це метод розмноження статевороздільних істот (тварин і людей), з допомогою якого в нестатевий спосіб можна отримати новий організм, який буде генетично ідентичним до організму, що передбачається клонувати.</vt:lpstr>
      <vt:lpstr> Існують два різні шляхи, з допомогою яких можна досягнути клонування.     1. Перенесення ядра клітини суб’єкта, якого хочуть клонувати (дублювати).      2. Розщеплення ембріонів, тобто штучне проведення природного процесу формування ідентичних близнюків (або монозигот), який полягає в мікрохірургічному поділі ембріональних клітин на перших стадіях їхнього розвитку (до 14 днів після запліднення) на два або більше ідентичних ембріонів.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Ембріотехнології і клонування</dc:title>
  <dc:creator>Arsen Nikolenko</dc:creator>
  <cp:lastModifiedBy>Admin</cp:lastModifiedBy>
  <cp:revision>18</cp:revision>
  <dcterms:created xsi:type="dcterms:W3CDTF">2013-12-04T20:27:46Z</dcterms:created>
  <dcterms:modified xsi:type="dcterms:W3CDTF">2013-12-15T13:58:18Z</dcterms:modified>
</cp:coreProperties>
</file>