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72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40766"/>
            <a:ext cx="6048672" cy="5850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332656"/>
            <a:ext cx="7224281" cy="1470025"/>
          </a:xfrm>
        </p:spPr>
        <p:txBody>
          <a:bodyPr>
            <a:noAutofit/>
          </a:bodyPr>
          <a:lstStyle/>
          <a:p>
            <a:r>
              <a:rPr lang="uk-UA" sz="6600" b="1" dirty="0" err="1" smtClean="0">
                <a:ln>
                  <a:solidFill>
                    <a:schemeClr val="tx1"/>
                  </a:solidFill>
                </a:ln>
              </a:rPr>
              <a:t>Транзгенні</a:t>
            </a:r>
            <a:r>
              <a:rPr lang="uk-UA" sz="6600" b="1" dirty="0" smtClean="0">
                <a:ln>
                  <a:solidFill>
                    <a:schemeClr val="tx1"/>
                  </a:solidFill>
                </a:ln>
              </a:rPr>
              <a:t> та химерні організми</a:t>
            </a:r>
            <a:endParaRPr lang="ru-RU" sz="6600" b="1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588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8641" y="1405558"/>
            <a:ext cx="8367609" cy="5452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476672"/>
            <a:ext cx="7682635" cy="26642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У 1981 р. </a:t>
            </a:r>
            <a:r>
              <a:rPr lang="ru-RU" dirty="0" err="1"/>
              <a:t>вперше</a:t>
            </a:r>
            <a:r>
              <a:rPr lang="ru-RU" dirty="0"/>
              <a:t> </a:t>
            </a:r>
            <a:r>
              <a:rPr lang="ru-RU" dirty="0" err="1"/>
              <a:t>отримали</a:t>
            </a:r>
            <a:r>
              <a:rPr lang="ru-RU" dirty="0"/>
              <a:t> </a:t>
            </a:r>
            <a:r>
              <a:rPr lang="ru-RU" dirty="0" err="1"/>
              <a:t>мишу</a:t>
            </a:r>
            <a:r>
              <a:rPr lang="ru-RU" dirty="0"/>
              <a:t> з </a:t>
            </a:r>
            <a:r>
              <a:rPr lang="ru-RU" dirty="0" err="1"/>
              <a:t>клітин</a:t>
            </a:r>
            <a:r>
              <a:rPr lang="ru-RU" dirty="0"/>
              <a:t>,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походила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стовбурових</a:t>
            </a:r>
            <a:r>
              <a:rPr lang="ru-RU" dirty="0"/>
              <a:t> </a:t>
            </a:r>
            <a:r>
              <a:rPr lang="ru-RU" dirty="0" err="1"/>
              <a:t>клітин</a:t>
            </a:r>
            <a:r>
              <a:rPr lang="ru-RU" dirty="0"/>
              <a:t> </a:t>
            </a:r>
            <a:r>
              <a:rPr lang="ru-RU" dirty="0" err="1"/>
              <a:t>тератокарциноми</a:t>
            </a:r>
            <a:r>
              <a:rPr lang="ru-RU" dirty="0"/>
              <a:t>: </a:t>
            </a:r>
            <a:r>
              <a:rPr lang="ru-RU" dirty="0" err="1"/>
              <a:t>ізольовані</a:t>
            </a:r>
            <a:r>
              <a:rPr lang="ru-RU" dirty="0"/>
              <a:t> </a:t>
            </a:r>
            <a:r>
              <a:rPr lang="ru-RU" dirty="0" err="1"/>
              <a:t>стовбурові</a:t>
            </a:r>
            <a:r>
              <a:rPr lang="ru-RU" dirty="0"/>
              <a:t> </a:t>
            </a:r>
            <a:r>
              <a:rPr lang="ru-RU" dirty="0" err="1"/>
              <a:t>клітини</a:t>
            </a:r>
            <a:r>
              <a:rPr lang="ru-RU" dirty="0"/>
              <a:t> </a:t>
            </a:r>
            <a:r>
              <a:rPr lang="ru-RU" dirty="0" err="1" smtClean="0"/>
              <a:t>тератокарциноми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52939" y="2564904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3200" dirty="0" err="1" smtClean="0">
                <a:solidFill>
                  <a:prstClr val="black"/>
                </a:solidFill>
              </a:rPr>
              <a:t>ін’єктували</a:t>
            </a:r>
            <a:r>
              <a:rPr lang="ru-RU" sz="3200" dirty="0" smtClean="0">
                <a:solidFill>
                  <a:prstClr val="black"/>
                </a:solidFill>
              </a:rPr>
              <a:t> в </a:t>
            </a:r>
            <a:r>
              <a:rPr lang="ru-RU" sz="3200" dirty="0" err="1">
                <a:solidFill>
                  <a:prstClr val="black"/>
                </a:solidFill>
              </a:rPr>
              <a:t>бластоцисти</a:t>
            </a:r>
            <a:r>
              <a:rPr lang="ru-RU" sz="3200" dirty="0">
                <a:solidFill>
                  <a:prstClr val="black"/>
                </a:solidFill>
              </a:rPr>
              <a:t> </a:t>
            </a:r>
            <a:r>
              <a:rPr lang="ru-RU" sz="3200" dirty="0" err="1">
                <a:solidFill>
                  <a:prstClr val="black"/>
                </a:solidFill>
              </a:rPr>
              <a:t>білих</a:t>
            </a:r>
            <a:r>
              <a:rPr lang="ru-RU" sz="3200" dirty="0">
                <a:solidFill>
                  <a:prstClr val="black"/>
                </a:solidFill>
              </a:rPr>
              <a:t> </a:t>
            </a:r>
            <a:r>
              <a:rPr lang="ru-RU" sz="3200" dirty="0" err="1">
                <a:solidFill>
                  <a:prstClr val="black"/>
                </a:solidFill>
              </a:rPr>
              <a:t>мишей</a:t>
            </a:r>
            <a:r>
              <a:rPr lang="ru-RU" sz="3200" dirty="0">
                <a:solidFill>
                  <a:prstClr val="black"/>
                </a:solidFill>
              </a:rPr>
              <a:t>, а </a:t>
            </a:r>
            <a:r>
              <a:rPr lang="ru-RU" sz="3200" dirty="0" err="1">
                <a:solidFill>
                  <a:prstClr val="black"/>
                </a:solidFill>
              </a:rPr>
              <a:t>потім</a:t>
            </a:r>
            <a:r>
              <a:rPr lang="ru-RU" sz="3200" dirty="0">
                <a:solidFill>
                  <a:prstClr val="black"/>
                </a:solidFill>
              </a:rPr>
              <a:t> переносили в матку </a:t>
            </a:r>
            <a:r>
              <a:rPr lang="ru-RU" sz="3200" dirty="0" err="1">
                <a:solidFill>
                  <a:prstClr val="black"/>
                </a:solidFill>
              </a:rPr>
              <a:t>іншої</a:t>
            </a:r>
            <a:r>
              <a:rPr lang="ru-RU" sz="3200" dirty="0">
                <a:solidFill>
                  <a:prstClr val="black"/>
                </a:solidFill>
              </a:rPr>
              <a:t> </a:t>
            </a:r>
            <a:r>
              <a:rPr lang="ru-RU" sz="3200" dirty="0" err="1">
                <a:solidFill>
                  <a:prstClr val="black"/>
                </a:solidFill>
              </a:rPr>
              <a:t>миші</a:t>
            </a:r>
            <a:r>
              <a:rPr lang="ru-RU" sz="3200" dirty="0">
                <a:solidFill>
                  <a:prstClr val="black"/>
                </a:solidFill>
              </a:rPr>
              <a:t>, яка народила </a:t>
            </a:r>
            <a:r>
              <a:rPr lang="ru-RU" sz="3200" dirty="0" err="1">
                <a:solidFill>
                  <a:prstClr val="black"/>
                </a:solidFill>
              </a:rPr>
              <a:t>живих</a:t>
            </a:r>
            <a:r>
              <a:rPr lang="ru-RU" sz="3200" dirty="0">
                <a:solidFill>
                  <a:prstClr val="black"/>
                </a:solidFill>
              </a:rPr>
              <a:t> </a:t>
            </a:r>
            <a:r>
              <a:rPr lang="ru-RU" sz="3200" dirty="0" err="1">
                <a:solidFill>
                  <a:prstClr val="black"/>
                </a:solidFill>
              </a:rPr>
              <a:t>мишенят</a:t>
            </a:r>
            <a:r>
              <a:rPr lang="ru-RU" sz="3200" dirty="0">
                <a:solidFill>
                  <a:prstClr val="black"/>
                </a:solidFill>
              </a:rPr>
              <a:t>-химер</a:t>
            </a:r>
            <a:endParaRPr lang="ru-RU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363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8892" cy="6846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50716"/>
            <a:ext cx="8208912" cy="41265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Бурхливий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розвиток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генетики,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цитології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,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фізіології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,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селекції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та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можливість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технічного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оснащення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лабораторій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створили основу для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більш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глибокого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і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повного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розуміння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законів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кодування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,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збереження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і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передачі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спадкової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інформації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в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організмах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бактерій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,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вірусів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,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рослин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і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тварин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. Усе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це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поступово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привело до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розвитку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нової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галузі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біології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—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генної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інженерії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72126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771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587941"/>
            <a:ext cx="9648056" cy="8268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5050904" cy="6408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Генетично</a:t>
            </a:r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модифікована</a:t>
            </a:r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їжа</a:t>
            </a:r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— </a:t>
            </a:r>
            <a:r>
              <a:rPr lang="ru-RU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це</a:t>
            </a:r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продукти</a:t>
            </a:r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харчування</a:t>
            </a:r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, </a:t>
            </a:r>
            <a:r>
              <a:rPr lang="ru-RU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вироблені</a:t>
            </a:r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з </a:t>
            </a:r>
            <a:r>
              <a:rPr lang="ru-RU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генетично</a:t>
            </a:r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модифікованих</a:t>
            </a:r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організмів</a:t>
            </a:r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, </a:t>
            </a:r>
            <a:r>
              <a:rPr lang="ru-RU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рослин</a:t>
            </a:r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, </a:t>
            </a:r>
            <a:r>
              <a:rPr lang="ru-RU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тварин</a:t>
            </a:r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і </a:t>
            </a:r>
            <a:r>
              <a:rPr lang="ru-RU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мікроорганізмів</a:t>
            </a:r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. </a:t>
            </a:r>
            <a:r>
              <a:rPr lang="ru-RU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Згідно</a:t>
            </a:r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з </a:t>
            </a:r>
            <a:r>
              <a:rPr lang="ru-RU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українським</a:t>
            </a:r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законодавством</a:t>
            </a:r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, 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продукти</a:t>
            </a:r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, у 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                             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складі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яких</a:t>
            </a:r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                                     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містяться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                                         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генетично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-                                 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модифіковані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організми</a:t>
            </a:r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, </a:t>
            </a:r>
            <a:r>
              <a:rPr lang="ru-RU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також</a:t>
            </a:r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вважаються</a:t>
            </a:r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генетично</a:t>
            </a:r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модифікованими</a:t>
            </a:r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317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334"/>
            <a:ext cx="9236800" cy="7389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3600" y="47667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Генетична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модифікація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може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надавати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рослині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й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харчовому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продукту,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що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виробляється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з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неї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,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цілий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ряд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певних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ознак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.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Переважна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кількість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генно-</a:t>
            </a:r>
            <a:r>
              <a:rPr lang="ru-RU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модифікованих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організмів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є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стійкими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до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збудників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хвороб (</a:t>
            </a:r>
            <a:r>
              <a:rPr lang="ru-RU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вірусів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та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грибів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), комах-</a:t>
            </a:r>
            <a:r>
              <a:rPr lang="ru-RU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шкідників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або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до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гербіцидів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124037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" y="1"/>
            <a:ext cx="915756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3059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556792"/>
            <a:ext cx="5127318" cy="4717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uk-UA" sz="6000" b="1" dirty="0" smtClean="0"/>
              <a:t>Дякуємо за увагу!</a:t>
            </a:r>
            <a:endParaRPr lang="ru-RU" sz="6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99695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b="1" dirty="0" smtClean="0"/>
              <a:t>Готували</a:t>
            </a:r>
            <a:r>
              <a:rPr lang="en-US" sz="2400" b="1" dirty="0" smtClean="0"/>
              <a:t>:</a:t>
            </a:r>
          </a:p>
          <a:p>
            <a:pPr marL="0" indent="0">
              <a:buNone/>
            </a:pPr>
            <a:r>
              <a:rPr lang="uk-UA" sz="2400" dirty="0" smtClean="0"/>
              <a:t>Макаренко Галина </a:t>
            </a:r>
          </a:p>
          <a:p>
            <a:pPr marL="0" indent="0">
              <a:buNone/>
            </a:pPr>
            <a:r>
              <a:rPr lang="uk-UA" sz="2400" dirty="0"/>
              <a:t> </a:t>
            </a:r>
            <a:r>
              <a:rPr lang="uk-UA" sz="2400" dirty="0" smtClean="0"/>
              <a:t>                      та</a:t>
            </a:r>
          </a:p>
          <a:p>
            <a:pPr marL="0" indent="0">
              <a:buNone/>
            </a:pPr>
            <a:r>
              <a:rPr lang="uk-UA" sz="2400" dirty="0" smtClean="0"/>
              <a:t>Гнатюк Людмила</a:t>
            </a:r>
          </a:p>
          <a:p>
            <a:pPr marL="0" indent="0">
              <a:buNone/>
            </a:pPr>
            <a:endParaRPr lang="uk-UA" sz="2400" dirty="0"/>
          </a:p>
          <a:p>
            <a:pPr marL="0" indent="0">
              <a:buNone/>
            </a:pPr>
            <a:r>
              <a:rPr lang="uk-UA" sz="2400" b="1" dirty="0" smtClean="0"/>
              <a:t>Керівник:</a:t>
            </a:r>
          </a:p>
          <a:p>
            <a:pPr marL="0" indent="0">
              <a:buNone/>
            </a:pPr>
            <a:r>
              <a:rPr lang="uk-UA" sz="2800" dirty="0" err="1" smtClean="0"/>
              <a:t>Махліна</a:t>
            </a:r>
            <a:r>
              <a:rPr lang="uk-UA" sz="2800" dirty="0" smtClean="0"/>
              <a:t> Тетяна Віталіївна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77230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806" y="2305024"/>
            <a:ext cx="6120681" cy="4566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037" y="548680"/>
            <a:ext cx="8571411" cy="61206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err="1"/>
              <a:t>Генетично</a:t>
            </a:r>
            <a:r>
              <a:rPr lang="ru-RU" b="1" dirty="0"/>
              <a:t> </a:t>
            </a:r>
            <a:r>
              <a:rPr lang="ru-RU" b="1" dirty="0" err="1"/>
              <a:t>модифіковані</a:t>
            </a:r>
            <a:r>
              <a:rPr lang="ru-RU" b="1" dirty="0"/>
              <a:t> </a:t>
            </a:r>
            <a:r>
              <a:rPr lang="ru-RU" b="1" dirty="0" err="1"/>
              <a:t>організми</a:t>
            </a:r>
            <a:r>
              <a:rPr lang="ru-RU" b="1" dirty="0"/>
              <a:t> (ГМО) — </a:t>
            </a:r>
            <a:r>
              <a:rPr lang="ru-RU" b="1" dirty="0" err="1"/>
              <a:t>це</a:t>
            </a:r>
            <a:r>
              <a:rPr lang="ru-RU" b="1" dirty="0"/>
              <a:t> </a:t>
            </a:r>
            <a:r>
              <a:rPr lang="ru-RU" b="1" dirty="0" err="1"/>
              <a:t>організми</a:t>
            </a:r>
            <a:r>
              <a:rPr lang="ru-RU" b="1" dirty="0"/>
              <a:t>, у </a:t>
            </a:r>
            <a:r>
              <a:rPr lang="ru-RU" b="1" dirty="0" err="1"/>
              <a:t>яких</a:t>
            </a:r>
            <a:r>
              <a:rPr lang="ru-RU" b="1" dirty="0"/>
              <a:t> </a:t>
            </a:r>
            <a:r>
              <a:rPr lang="ru-RU" b="1" dirty="0" err="1"/>
              <a:t>генетичний</a:t>
            </a:r>
            <a:r>
              <a:rPr lang="ru-RU" b="1" dirty="0"/>
              <a:t> </a:t>
            </a:r>
            <a:r>
              <a:rPr lang="ru-RU" b="1" dirty="0" err="1"/>
              <a:t>матеріал</a:t>
            </a:r>
            <a:r>
              <a:rPr lang="ru-RU" b="1" dirty="0"/>
              <a:t> (ДНК) </a:t>
            </a:r>
            <a:r>
              <a:rPr lang="ru-RU" b="1" dirty="0" err="1"/>
              <a:t>змінений</a:t>
            </a:r>
            <a:r>
              <a:rPr lang="ru-RU" b="1" dirty="0"/>
              <a:t> у </a:t>
            </a:r>
            <a:r>
              <a:rPr lang="ru-RU" b="1" dirty="0" err="1"/>
              <a:t>такий</a:t>
            </a:r>
            <a:r>
              <a:rPr lang="ru-RU" b="1" dirty="0"/>
              <a:t> </a:t>
            </a:r>
            <a:r>
              <a:rPr lang="ru-RU" b="1" dirty="0" err="1"/>
              <a:t>спосіб</a:t>
            </a:r>
            <a:r>
              <a:rPr lang="ru-RU" b="1" dirty="0"/>
              <a:t>, </a:t>
            </a:r>
            <a:r>
              <a:rPr lang="ru-RU" b="1" dirty="0" err="1"/>
              <a:t>що</a:t>
            </a:r>
            <a:r>
              <a:rPr lang="ru-RU" b="1" dirty="0"/>
              <a:t> не </a:t>
            </a:r>
            <a:r>
              <a:rPr lang="ru-RU" b="1" dirty="0" err="1"/>
              <a:t>відбувається</a:t>
            </a:r>
            <a:r>
              <a:rPr lang="ru-RU" b="1" dirty="0"/>
              <a:t> в </a:t>
            </a:r>
            <a:r>
              <a:rPr lang="ru-RU" b="1" dirty="0" err="1"/>
              <a:t>природних</a:t>
            </a:r>
            <a:r>
              <a:rPr lang="ru-RU" b="1" dirty="0"/>
              <a:t> </a:t>
            </a:r>
            <a:r>
              <a:rPr lang="ru-RU" b="1" dirty="0" err="1"/>
              <a:t>умовах</a:t>
            </a:r>
            <a:r>
              <a:rPr lang="ru-RU" b="1" dirty="0"/>
              <a:t>. </a:t>
            </a:r>
            <a:r>
              <a:rPr lang="ru-RU" b="1" dirty="0" err="1"/>
              <a:t>Цю</a:t>
            </a:r>
            <a:r>
              <a:rPr lang="ru-RU" b="1" dirty="0"/>
              <a:t> </a:t>
            </a:r>
            <a:r>
              <a:rPr lang="ru-RU" b="1" dirty="0" err="1"/>
              <a:t>технологію</a:t>
            </a:r>
            <a:r>
              <a:rPr lang="ru-RU" b="1" dirty="0"/>
              <a:t> часто </a:t>
            </a:r>
            <a:r>
              <a:rPr lang="ru-RU" b="1" dirty="0" err="1"/>
              <a:t>називають</a:t>
            </a:r>
            <a:r>
              <a:rPr lang="ru-RU" b="1" dirty="0"/>
              <a:t> </a:t>
            </a:r>
            <a:r>
              <a:rPr lang="ru-RU" b="1" dirty="0" smtClean="0"/>
              <a:t>«</a:t>
            </a:r>
            <a:r>
              <a:rPr lang="ru-RU" b="1" dirty="0" err="1"/>
              <a:t>сучасною</a:t>
            </a:r>
            <a:r>
              <a:rPr lang="ru-RU" b="1" dirty="0"/>
              <a:t> </a:t>
            </a:r>
            <a:r>
              <a:rPr lang="ru-RU" b="1" dirty="0" err="1" smtClean="0"/>
              <a:t>біотехнологією</a:t>
            </a:r>
            <a:r>
              <a:rPr lang="ru-RU" b="1" dirty="0"/>
              <a:t>» </a:t>
            </a:r>
            <a:r>
              <a:rPr lang="ru-RU" b="1" dirty="0" err="1"/>
              <a:t>або</a:t>
            </a:r>
            <a:r>
              <a:rPr lang="ru-RU" b="1" dirty="0"/>
              <a:t> </a:t>
            </a:r>
            <a:r>
              <a:rPr lang="ru-RU" b="1" dirty="0" smtClean="0"/>
              <a:t>                                                  «</a:t>
            </a:r>
            <a:r>
              <a:rPr lang="ru-RU" b="1" dirty="0"/>
              <a:t>генною </a:t>
            </a:r>
            <a:r>
              <a:rPr lang="ru-RU" b="1" dirty="0" err="1" smtClean="0"/>
              <a:t>технологією</a:t>
            </a:r>
            <a:r>
              <a:rPr lang="ru-RU" b="1" dirty="0"/>
              <a:t>». </a:t>
            </a:r>
            <a:r>
              <a:rPr lang="ru-RU" b="1" dirty="0" smtClean="0"/>
              <a:t>                                                            </a:t>
            </a:r>
            <a:r>
              <a:rPr lang="ru-RU" b="1" dirty="0" err="1" smtClean="0"/>
              <a:t>Це</a:t>
            </a:r>
            <a:r>
              <a:rPr lang="ru-RU" b="1" dirty="0" smtClean="0"/>
              <a:t> </a:t>
            </a:r>
            <a:r>
              <a:rPr lang="ru-RU" b="1" dirty="0" err="1" smtClean="0"/>
              <a:t>дозволяє</a:t>
            </a:r>
            <a:r>
              <a:rPr lang="ru-RU" b="1" dirty="0" smtClean="0"/>
              <a:t>                                                               </a:t>
            </a:r>
            <a:r>
              <a:rPr lang="ru-RU" b="1" dirty="0" err="1" smtClean="0"/>
              <a:t>переносити</a:t>
            </a:r>
            <a:r>
              <a:rPr lang="ru-RU" b="1" dirty="0" smtClean="0"/>
              <a:t>                                                                   </a:t>
            </a:r>
            <a:r>
              <a:rPr lang="ru-RU" b="1" dirty="0" err="1" smtClean="0"/>
              <a:t>відібрані</a:t>
            </a:r>
            <a:r>
              <a:rPr lang="ru-RU" b="1" dirty="0" smtClean="0"/>
              <a:t>                                                  </a:t>
            </a:r>
            <a:r>
              <a:rPr lang="ru-RU" b="1" dirty="0" err="1" smtClean="0"/>
              <a:t>індивідуальні</a:t>
            </a:r>
            <a:r>
              <a:rPr lang="ru-RU" b="1" dirty="0" smtClean="0"/>
              <a:t> </a:t>
            </a:r>
            <a:r>
              <a:rPr lang="ru-RU" b="1" dirty="0" err="1"/>
              <a:t>гени</a:t>
            </a:r>
            <a:r>
              <a:rPr lang="ru-RU" b="1" dirty="0"/>
              <a:t> </a:t>
            </a:r>
            <a:r>
              <a:rPr lang="ru-RU" b="1" dirty="0" smtClean="0"/>
              <a:t>                                                                з одного </a:t>
            </a:r>
            <a:r>
              <a:rPr lang="ru-RU" b="1" dirty="0" err="1"/>
              <a:t>організму</a:t>
            </a:r>
            <a:r>
              <a:rPr lang="ru-RU" b="1" dirty="0"/>
              <a:t> </a:t>
            </a:r>
            <a:r>
              <a:rPr lang="ru-RU" b="1" dirty="0" smtClean="0"/>
              <a:t>                                                                   в </a:t>
            </a:r>
            <a:r>
              <a:rPr lang="ru-RU" b="1" dirty="0" err="1"/>
              <a:t>інший</a:t>
            </a:r>
            <a:r>
              <a:rPr lang="ru-RU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70164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210" y="836712"/>
            <a:ext cx="6331696" cy="5688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548679"/>
            <a:ext cx="4176464" cy="62646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/>
              <a:t>Уперше</a:t>
            </a:r>
            <a:r>
              <a:rPr lang="ru-RU" dirty="0"/>
              <a:t> </a:t>
            </a:r>
            <a:r>
              <a:rPr lang="ru-RU" dirty="0" err="1"/>
              <a:t>трансгенні</a:t>
            </a:r>
            <a:r>
              <a:rPr lang="ru-RU" dirty="0"/>
              <a:t> (</a:t>
            </a:r>
            <a:r>
              <a:rPr lang="ru-RU" dirty="0" err="1"/>
              <a:t>генетично</a:t>
            </a:r>
            <a:r>
              <a:rPr lang="ru-RU" dirty="0"/>
              <a:t> </a:t>
            </a:r>
            <a:r>
              <a:rPr lang="ru-RU" dirty="0" err="1"/>
              <a:t>модифіковані</a:t>
            </a:r>
            <a:r>
              <a:rPr lang="ru-RU" dirty="0"/>
              <a:t>) </a:t>
            </a:r>
            <a:r>
              <a:rPr lang="ru-RU" dirty="0" err="1"/>
              <a:t>продукти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розроблені</a:t>
            </a:r>
            <a:r>
              <a:rPr lang="ru-RU" dirty="0"/>
              <a:t> в США </a:t>
            </a:r>
            <a:r>
              <a:rPr lang="ru-RU" dirty="0" err="1"/>
              <a:t>корпорацією</a:t>
            </a:r>
            <a:r>
              <a:rPr lang="ru-RU" dirty="0"/>
              <a:t> «</a:t>
            </a:r>
            <a:r>
              <a:rPr lang="ru-RU" dirty="0" err="1"/>
              <a:t>Монсанто</a:t>
            </a:r>
            <a:r>
              <a:rPr lang="ru-RU" dirty="0"/>
              <a:t>». </a:t>
            </a:r>
            <a:r>
              <a:rPr lang="ru-RU" dirty="0" err="1"/>
              <a:t>Сьогодні</a:t>
            </a:r>
            <a:r>
              <a:rPr lang="ru-RU" dirty="0"/>
              <a:t> </a:t>
            </a:r>
            <a:r>
              <a:rPr lang="ru-RU" dirty="0" err="1"/>
              <a:t>ця</a:t>
            </a:r>
            <a:r>
              <a:rPr lang="ru-RU" dirty="0"/>
              <a:t> </a:t>
            </a:r>
            <a:r>
              <a:rPr lang="ru-RU" dirty="0" err="1"/>
              <a:t>компанія</a:t>
            </a:r>
            <a:r>
              <a:rPr lang="ru-RU" dirty="0"/>
              <a:t> </a:t>
            </a:r>
            <a:r>
              <a:rPr lang="ru-RU" dirty="0" err="1"/>
              <a:t>контролює</a:t>
            </a:r>
            <a:r>
              <a:rPr lang="ru-RU" dirty="0"/>
              <a:t> 80 % </a:t>
            </a:r>
            <a:r>
              <a:rPr lang="ru-RU" dirty="0" err="1"/>
              <a:t>світового</a:t>
            </a:r>
            <a:r>
              <a:rPr lang="ru-RU" dirty="0"/>
              <a:t> ринку </a:t>
            </a:r>
            <a:r>
              <a:rPr lang="ru-RU" dirty="0" err="1"/>
              <a:t>виробництва</a:t>
            </a:r>
            <a:r>
              <a:rPr lang="ru-RU" dirty="0"/>
              <a:t> ГМО. </a:t>
            </a:r>
          </a:p>
        </p:txBody>
      </p:sp>
    </p:spTree>
    <p:extLst>
      <p:ext uri="{BB962C8B-B14F-4D97-AF65-F5344CB8AC3E}">
        <p14:creationId xmlns:p14="http://schemas.microsoft.com/office/powerpoint/2010/main" val="3459692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079" y="2060848"/>
            <a:ext cx="6364921" cy="4797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48680"/>
            <a:ext cx="8640960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/>
              <a:t>У 1988 р. </a:t>
            </a:r>
            <a:r>
              <a:rPr lang="ru-RU" sz="2400" b="1" dirty="0" err="1"/>
              <a:t>вперше</a:t>
            </a:r>
            <a:r>
              <a:rPr lang="ru-RU" sz="2400" b="1" dirty="0"/>
              <a:t> </a:t>
            </a:r>
            <a:r>
              <a:rPr lang="ru-RU" sz="2400" b="1" dirty="0" err="1"/>
              <a:t>були</a:t>
            </a:r>
            <a:r>
              <a:rPr lang="ru-RU" sz="2400" b="1" dirty="0"/>
              <a:t> </a:t>
            </a:r>
            <a:r>
              <a:rPr lang="ru-RU" sz="2400" b="1" dirty="0" err="1"/>
              <a:t>посіяні</a:t>
            </a:r>
            <a:r>
              <a:rPr lang="ru-RU" sz="2400" b="1" dirty="0"/>
              <a:t> </a:t>
            </a:r>
            <a:r>
              <a:rPr lang="ru-RU" sz="2400" b="1" dirty="0" err="1"/>
              <a:t>трансгенні</a:t>
            </a:r>
            <a:r>
              <a:rPr lang="ru-RU" sz="2400" b="1" dirty="0"/>
              <a:t> злаки, а 1993 р. </a:t>
            </a:r>
            <a:r>
              <a:rPr lang="ru-RU" sz="2400" b="1" dirty="0" err="1"/>
              <a:t>перші</a:t>
            </a:r>
            <a:r>
              <a:rPr lang="ru-RU" sz="2400" b="1" dirty="0"/>
              <a:t> </a:t>
            </a:r>
            <a:r>
              <a:rPr lang="ru-RU" sz="2400" b="1" dirty="0" err="1"/>
              <a:t>продукти</a:t>
            </a:r>
            <a:r>
              <a:rPr lang="ru-RU" sz="2400" b="1" dirty="0"/>
              <a:t> з ГМ-компонентами </a:t>
            </a:r>
            <a:r>
              <a:rPr lang="ru-RU" sz="2400" b="1" dirty="0" err="1"/>
              <a:t>з’явилися</a:t>
            </a:r>
            <a:r>
              <a:rPr lang="ru-RU" sz="2400" b="1" dirty="0"/>
              <a:t> у продажу (першим </a:t>
            </a:r>
            <a:r>
              <a:rPr lang="ru-RU" sz="2400" b="1" dirty="0" err="1"/>
              <a:t>був</a:t>
            </a:r>
            <a:r>
              <a:rPr lang="ru-RU" sz="2400" b="1" dirty="0"/>
              <a:t> </a:t>
            </a:r>
            <a:r>
              <a:rPr lang="ru-RU" sz="2400" b="1" dirty="0" err="1"/>
              <a:t>генетично</a:t>
            </a:r>
            <a:r>
              <a:rPr lang="ru-RU" sz="2400" b="1" dirty="0"/>
              <a:t> </a:t>
            </a:r>
            <a:r>
              <a:rPr lang="ru-RU" sz="2400" b="1" dirty="0" err="1"/>
              <a:t>модифікований</a:t>
            </a:r>
            <a:r>
              <a:rPr lang="ru-RU" sz="2400" b="1" dirty="0"/>
              <a:t> томат (</a:t>
            </a:r>
            <a:r>
              <a:rPr lang="en-US" sz="2400" b="1" dirty="0" err="1"/>
              <a:t>FlavrSavr</a:t>
            </a:r>
            <a:r>
              <a:rPr lang="en-US" sz="2400" b="1" dirty="0"/>
              <a:t>), </a:t>
            </a:r>
            <a:r>
              <a:rPr lang="ru-RU" sz="2400" b="1" dirty="0" err="1"/>
              <a:t>продукції</a:t>
            </a:r>
            <a:r>
              <a:rPr lang="ru-RU" sz="2400" b="1" dirty="0"/>
              <a:t> </a:t>
            </a:r>
            <a:r>
              <a:rPr lang="ru-RU" sz="2400" b="1" dirty="0" err="1"/>
              <a:t>компанії</a:t>
            </a:r>
            <a:r>
              <a:rPr lang="ru-RU" sz="2400" b="1" dirty="0"/>
              <a:t> </a:t>
            </a:r>
            <a:r>
              <a:rPr lang="en-US" sz="2400" b="1" dirty="0" err="1"/>
              <a:t>Calgene</a:t>
            </a:r>
            <a:r>
              <a:rPr lang="en-US" sz="2400" b="1" dirty="0"/>
              <a:t> Inc. </a:t>
            </a:r>
            <a:r>
              <a:rPr lang="ru-RU" sz="2400" b="1" dirty="0"/>
              <a:t>У </a:t>
            </a:r>
            <a:r>
              <a:rPr lang="ru-RU" sz="2400" b="1" dirty="0" err="1"/>
              <a:t>ньому</a:t>
            </a:r>
            <a:r>
              <a:rPr lang="ru-RU" sz="2400" b="1" dirty="0"/>
              <a:t> </a:t>
            </a:r>
            <a:r>
              <a:rPr lang="ru-RU" sz="2400" b="1" dirty="0" err="1"/>
              <a:t>був</a:t>
            </a:r>
            <a:r>
              <a:rPr lang="ru-RU" sz="2400" b="1" dirty="0"/>
              <a:t> «</a:t>
            </a:r>
            <a:r>
              <a:rPr lang="ru-RU" sz="2400" b="1" dirty="0" err="1"/>
              <a:t>відключений</a:t>
            </a:r>
            <a:r>
              <a:rPr lang="ru-RU" sz="2400" b="1" dirty="0"/>
              <a:t>» ген </a:t>
            </a:r>
            <a:r>
              <a:rPr lang="ru-RU" sz="2400" b="1" dirty="0" err="1"/>
              <a:t>полігалактуронази</a:t>
            </a:r>
            <a:r>
              <a:rPr lang="ru-RU" sz="2400" b="1" dirty="0"/>
              <a:t> за </a:t>
            </a:r>
            <a:r>
              <a:rPr lang="ru-RU" sz="2400" b="1" dirty="0" err="1"/>
              <a:t>допомогою</a:t>
            </a:r>
            <a:r>
              <a:rPr lang="ru-RU" sz="2400" b="1" dirty="0"/>
              <a:t> </a:t>
            </a:r>
            <a:r>
              <a:rPr lang="ru-RU" sz="2400" b="1" dirty="0" err="1"/>
              <a:t>антисенстехнології</a:t>
            </a:r>
            <a:r>
              <a:rPr lang="ru-RU" sz="2400" b="1" dirty="0"/>
              <a:t>, </a:t>
            </a:r>
            <a:r>
              <a:rPr lang="ru-RU" sz="2400" b="1" dirty="0" err="1"/>
              <a:t>що</a:t>
            </a:r>
            <a:r>
              <a:rPr lang="ru-RU" sz="2400" b="1" dirty="0"/>
              <a:t> </a:t>
            </a:r>
            <a:r>
              <a:rPr lang="ru-RU" sz="2400" b="1" dirty="0" err="1"/>
              <a:t>сприяло</a:t>
            </a:r>
            <a:r>
              <a:rPr lang="ru-RU" sz="2400" b="1" dirty="0"/>
              <a:t> </a:t>
            </a:r>
            <a:r>
              <a:rPr lang="ru-RU" sz="2400" b="1" dirty="0" err="1"/>
              <a:t>сповільненню</a:t>
            </a:r>
            <a:r>
              <a:rPr lang="ru-RU" sz="2400" b="1" dirty="0"/>
              <a:t> </a:t>
            </a:r>
            <a:r>
              <a:rPr lang="ru-RU" sz="2400" b="1" dirty="0" err="1"/>
              <a:t>його</a:t>
            </a:r>
            <a:r>
              <a:rPr lang="ru-RU" sz="2400" b="1" dirty="0"/>
              <a:t> </a:t>
            </a:r>
            <a:r>
              <a:rPr lang="ru-RU" sz="2400" b="1" dirty="0" err="1"/>
              <a:t>дозрівання</a:t>
            </a:r>
            <a:r>
              <a:rPr lang="ru-RU" sz="2400" b="1" dirty="0"/>
              <a:t>. ГМ-</a:t>
            </a:r>
            <a:r>
              <a:rPr lang="ru-RU" sz="2400" b="1" dirty="0" err="1"/>
              <a:t>томати</a:t>
            </a:r>
            <a:r>
              <a:rPr lang="ru-RU" sz="2400" b="1" dirty="0"/>
              <a:t> </a:t>
            </a:r>
            <a:r>
              <a:rPr lang="ru-RU" sz="2400" b="1" dirty="0" err="1"/>
              <a:t>можуть</a:t>
            </a:r>
            <a:r>
              <a:rPr lang="ru-RU" sz="2400" b="1" dirty="0"/>
              <a:t> </a:t>
            </a:r>
            <a:r>
              <a:rPr lang="ru-RU" sz="2400" b="1" dirty="0" err="1"/>
              <a:t>довше</a:t>
            </a:r>
            <a:r>
              <a:rPr lang="ru-RU" sz="2400" b="1" dirty="0"/>
              <a:t> </a:t>
            </a:r>
            <a:r>
              <a:rPr lang="ru-RU" sz="2400" b="1" dirty="0" err="1"/>
              <a:t>залишатися</a:t>
            </a:r>
            <a:r>
              <a:rPr lang="ru-RU" sz="2400" b="1" dirty="0"/>
              <a:t> на </a:t>
            </a:r>
            <a:r>
              <a:rPr lang="ru-RU" sz="2400" b="1" dirty="0" err="1"/>
              <a:t>стеблі</a:t>
            </a:r>
            <a:r>
              <a:rPr lang="ru-RU" sz="2400" b="1" dirty="0"/>
              <a:t> для </a:t>
            </a:r>
            <a:r>
              <a:rPr lang="ru-RU" sz="2400" b="1" dirty="0" err="1"/>
              <a:t>повнішого</a:t>
            </a:r>
            <a:r>
              <a:rPr lang="ru-RU" sz="2400" b="1" dirty="0"/>
              <a:t> </a:t>
            </a:r>
            <a:r>
              <a:rPr lang="ru-RU" sz="2400" b="1" dirty="0" err="1"/>
              <a:t>формування</a:t>
            </a:r>
            <a:r>
              <a:rPr lang="ru-RU" sz="2400" b="1" dirty="0"/>
              <a:t> </a:t>
            </a:r>
            <a:r>
              <a:rPr lang="ru-RU" sz="2400" b="1" dirty="0" err="1"/>
              <a:t>смакових</a:t>
            </a:r>
            <a:r>
              <a:rPr lang="ru-RU" sz="2400" b="1" dirty="0"/>
              <a:t> </a:t>
            </a:r>
            <a:r>
              <a:rPr lang="ru-RU" sz="2400" b="1" dirty="0" err="1"/>
              <a:t>якостей</a:t>
            </a:r>
            <a:r>
              <a:rPr lang="ru-RU" sz="2400" b="1" dirty="0"/>
              <a:t> (і </a:t>
            </a:r>
            <a:r>
              <a:rPr lang="ru-RU" sz="2400" b="1" dirty="0" err="1"/>
              <a:t>кольору</a:t>
            </a:r>
            <a:r>
              <a:rPr lang="ru-RU" sz="2400" b="1" dirty="0"/>
              <a:t>) і </a:t>
            </a:r>
            <a:r>
              <a:rPr lang="ru-RU" sz="2400" b="1" dirty="0" err="1"/>
              <a:t>водночас</a:t>
            </a:r>
            <a:r>
              <a:rPr lang="ru-RU" sz="2400" b="1" dirty="0"/>
              <a:t> бути </a:t>
            </a:r>
            <a:r>
              <a:rPr lang="ru-RU" sz="2400" b="1" dirty="0" err="1"/>
              <a:t>досить</a:t>
            </a:r>
            <a:r>
              <a:rPr lang="ru-RU" sz="2400" b="1" dirty="0"/>
              <a:t> </a:t>
            </a:r>
            <a:r>
              <a:rPr lang="ru-RU" sz="2400" b="1" dirty="0" err="1"/>
              <a:t>твердими</a:t>
            </a:r>
            <a:r>
              <a:rPr lang="ru-RU" sz="2400" b="1" dirty="0"/>
              <a:t> для </a:t>
            </a:r>
            <a:r>
              <a:rPr lang="ru-RU" sz="2400" b="1" dirty="0" err="1"/>
              <a:t>транспортування</a:t>
            </a:r>
            <a:r>
              <a:rPr lang="ru-RU" sz="2400" b="1" dirty="0"/>
              <a:t> на </a:t>
            </a:r>
            <a:r>
              <a:rPr lang="ru-RU" sz="2400" b="1" dirty="0" smtClean="0"/>
              <a:t>                                                                         </a:t>
            </a:r>
            <a:r>
              <a:rPr lang="ru-RU" sz="2400" b="1" dirty="0" err="1" smtClean="0"/>
              <a:t>споживчий</a:t>
            </a:r>
            <a:r>
              <a:rPr lang="ru-RU" sz="2400" b="1" dirty="0" smtClean="0"/>
              <a:t> </a:t>
            </a:r>
            <a:r>
              <a:rPr lang="ru-RU" sz="2400" b="1" dirty="0" err="1"/>
              <a:t>ринок</a:t>
            </a:r>
            <a:r>
              <a:rPr lang="ru-RU" sz="2400" b="1" dirty="0"/>
              <a:t>.</a:t>
            </a:r>
            <a:r>
              <a:rPr lang="en-US" sz="2400" b="1" dirty="0" err="1"/>
              <a:t>FlavrSavr</a:t>
            </a:r>
            <a:r>
              <a:rPr lang="en-US" sz="2400" b="1" dirty="0"/>
              <a:t> </a:t>
            </a:r>
            <a:r>
              <a:rPr lang="uk-UA" sz="2400" b="1" dirty="0" smtClean="0"/>
              <a:t>                                                                       </a:t>
            </a:r>
            <a:r>
              <a:rPr lang="ru-RU" sz="2400" b="1" dirty="0" err="1" smtClean="0"/>
              <a:t>недовго</a:t>
            </a:r>
            <a:r>
              <a:rPr lang="ru-RU" sz="2400" b="1" dirty="0" smtClean="0"/>
              <a:t> </a:t>
            </a:r>
            <a:r>
              <a:rPr lang="ru-RU" sz="2400" b="1" dirty="0" err="1"/>
              <a:t>проіснував</a:t>
            </a:r>
            <a:r>
              <a:rPr lang="ru-RU" sz="2400" b="1" dirty="0"/>
              <a:t> </a:t>
            </a:r>
            <a:r>
              <a:rPr lang="ru-RU" sz="2400" b="1" dirty="0" smtClean="0"/>
              <a:t>                                                                                                     на ринку</a:t>
            </a:r>
            <a:r>
              <a:rPr lang="ru-RU" sz="2400" b="1" dirty="0"/>
              <a:t>, </a:t>
            </a:r>
            <a:r>
              <a:rPr lang="ru-RU" sz="2400" b="1" dirty="0" err="1"/>
              <a:t>оскільки</a:t>
            </a:r>
            <a:r>
              <a:rPr lang="ru-RU" sz="2400" b="1" dirty="0"/>
              <a:t> </a:t>
            </a:r>
            <a:r>
              <a:rPr lang="ru-RU" sz="2400" b="1" dirty="0" smtClean="0"/>
              <a:t>                                                                                            </a:t>
            </a:r>
            <a:r>
              <a:rPr lang="ru-RU" sz="2400" b="1" dirty="0" err="1" smtClean="0"/>
              <a:t>з’явилися</a:t>
            </a:r>
            <a:r>
              <a:rPr lang="ru-RU" sz="2400" b="1" dirty="0" smtClean="0"/>
              <a:t> </a:t>
            </a:r>
            <a:r>
              <a:rPr lang="ru-RU" sz="2400" b="1" dirty="0" err="1"/>
              <a:t>дешевші</a:t>
            </a:r>
            <a:r>
              <a:rPr lang="ru-RU" sz="2400" b="1" dirty="0"/>
              <a:t> </a:t>
            </a:r>
            <a:r>
              <a:rPr lang="ru-RU" sz="2400" b="1" dirty="0" smtClean="0"/>
              <a:t>                                                                                    </a:t>
            </a:r>
            <a:r>
              <a:rPr lang="ru-RU" sz="2400" b="1" dirty="0" err="1" smtClean="0"/>
              <a:t>комерційні</a:t>
            </a:r>
            <a:r>
              <a:rPr lang="ru-RU" sz="2400" b="1" dirty="0" smtClean="0"/>
              <a:t> </a:t>
            </a:r>
            <a:r>
              <a:rPr lang="ru-RU" sz="2400" b="1" dirty="0" err="1"/>
              <a:t>сорти</a:t>
            </a:r>
            <a:r>
              <a:rPr lang="ru-RU" sz="2400" b="1" dirty="0"/>
              <a:t> </a:t>
            </a:r>
            <a:r>
              <a:rPr lang="ru-RU" sz="2400" b="1" dirty="0" smtClean="0"/>
              <a:t>                                                                                                            з </a:t>
            </a:r>
            <a:r>
              <a:rPr lang="ru-RU" sz="2400" b="1" dirty="0" err="1"/>
              <a:t>аналогічними</a:t>
            </a:r>
            <a:r>
              <a:rPr lang="ru-RU" sz="2400" b="1" dirty="0"/>
              <a:t> </a:t>
            </a:r>
            <a:r>
              <a:rPr lang="ru-RU" sz="2400" b="1" dirty="0" smtClean="0"/>
              <a:t>                                                                                                          </a:t>
            </a:r>
            <a:r>
              <a:rPr lang="ru-RU" sz="2400" b="1" dirty="0" err="1" smtClean="0"/>
              <a:t>якостями</a:t>
            </a:r>
            <a:r>
              <a:rPr lang="ru-RU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28936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289956" cy="70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2639" y="5589240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55776" y="2332037"/>
            <a:ext cx="673418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Перша у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світі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мавпа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(</a:t>
            </a:r>
            <a:r>
              <a:rPr lang="ru-RU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самець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Енді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)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зі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зміненим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генетичним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кодом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з’явилася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на </a:t>
            </a:r>
            <a:r>
              <a:rPr lang="ru-RU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світ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у 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США. Вона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народилася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після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того, як у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яйцеклітину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її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матері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був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вбудований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ген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медузи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7166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36096" y="116632"/>
            <a:ext cx="3707904" cy="674136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Також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створювався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гібрид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людини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і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свині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. З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людської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клітини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видалили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ядро й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імплантували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його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до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яйцеклітини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свині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, яку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попередньо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звільнили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від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власного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генетичного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матеріалу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. У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результаті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одержали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ембріон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,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що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прожив 32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доби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, доки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вчені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не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вирішили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його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знищити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3614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568952" cy="6336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err="1"/>
              <a:t>Переважна</a:t>
            </a:r>
            <a:r>
              <a:rPr lang="ru-RU" sz="2400" dirty="0"/>
              <a:t> </a:t>
            </a:r>
            <a:r>
              <a:rPr lang="ru-RU" sz="2400" dirty="0" err="1"/>
              <a:t>кількість</a:t>
            </a:r>
            <a:r>
              <a:rPr lang="ru-RU" sz="2400" dirty="0"/>
              <a:t> </a:t>
            </a:r>
            <a:r>
              <a:rPr lang="ru-RU" sz="2400" dirty="0" err="1"/>
              <a:t>сучасних</a:t>
            </a:r>
            <a:r>
              <a:rPr lang="ru-RU" sz="2400" dirty="0"/>
              <a:t> </a:t>
            </a:r>
            <a:r>
              <a:rPr lang="ru-RU" sz="2400" dirty="0" err="1"/>
              <a:t>генномодифікованих</a:t>
            </a:r>
            <a:r>
              <a:rPr lang="ru-RU" sz="2400" dirty="0"/>
              <a:t> </a:t>
            </a:r>
            <a:r>
              <a:rPr lang="ru-RU" sz="2400" dirty="0" err="1"/>
              <a:t>продуктів</a:t>
            </a:r>
            <a:r>
              <a:rPr lang="ru-RU" sz="2400" dirty="0"/>
              <a:t> — </a:t>
            </a:r>
            <a:r>
              <a:rPr lang="ru-RU" sz="2400" dirty="0" err="1"/>
              <a:t>рослинного</a:t>
            </a:r>
            <a:r>
              <a:rPr lang="ru-RU" sz="2400" dirty="0"/>
              <a:t> </a:t>
            </a:r>
            <a:r>
              <a:rPr lang="ru-RU" sz="2400" dirty="0" err="1"/>
              <a:t>походження</a:t>
            </a:r>
            <a:r>
              <a:rPr lang="ru-RU" sz="2400" dirty="0"/>
              <a:t>. Станом на 2009 р., </a:t>
            </a:r>
            <a:r>
              <a:rPr lang="ru-RU" sz="2400" dirty="0" err="1"/>
              <a:t>комерціалізовано</a:t>
            </a:r>
            <a:r>
              <a:rPr lang="ru-RU" sz="2400" dirty="0"/>
              <a:t> і допущено до </a:t>
            </a:r>
            <a:r>
              <a:rPr lang="ru-RU" sz="2400" dirty="0" err="1"/>
              <a:t>вирощування</a:t>
            </a:r>
            <a:r>
              <a:rPr lang="ru-RU" sz="2400" dirty="0"/>
              <a:t> (як </a:t>
            </a:r>
            <a:r>
              <a:rPr lang="ru-RU" sz="2400" dirty="0" err="1"/>
              <a:t>мінімум</a:t>
            </a:r>
            <a:r>
              <a:rPr lang="ru-RU" sz="2400" dirty="0"/>
              <a:t> в </a:t>
            </a:r>
            <a:r>
              <a:rPr lang="ru-RU" sz="2400" dirty="0" err="1"/>
              <a:t>одній</a:t>
            </a:r>
            <a:r>
              <a:rPr lang="ru-RU" sz="2400" dirty="0"/>
              <a:t>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/>
              <a:t>країн</a:t>
            </a:r>
            <a:r>
              <a:rPr lang="ru-RU" sz="2400" dirty="0"/>
              <a:t> </a:t>
            </a:r>
            <a:r>
              <a:rPr lang="ru-RU" sz="2400" dirty="0" err="1"/>
              <a:t>світу</a:t>
            </a:r>
            <a:r>
              <a:rPr lang="ru-RU" sz="2400" dirty="0"/>
              <a:t>) 33 </a:t>
            </a:r>
            <a:r>
              <a:rPr lang="ru-RU" sz="2400" dirty="0" err="1"/>
              <a:t>види</a:t>
            </a:r>
            <a:r>
              <a:rPr lang="ru-RU" sz="2400" dirty="0"/>
              <a:t> </a:t>
            </a:r>
            <a:r>
              <a:rPr lang="ru-RU" sz="2400" dirty="0" err="1"/>
              <a:t>трансгенних</a:t>
            </a:r>
            <a:r>
              <a:rPr lang="ru-RU" sz="2400" dirty="0"/>
              <a:t> </a:t>
            </a:r>
            <a:r>
              <a:rPr lang="ru-RU" sz="2400" dirty="0" err="1"/>
              <a:t>рослин</a:t>
            </a:r>
            <a:r>
              <a:rPr lang="ru-RU" sz="2400" dirty="0"/>
              <a:t>: соя — 1, </a:t>
            </a:r>
            <a:r>
              <a:rPr lang="ru-RU" sz="2400" dirty="0" err="1"/>
              <a:t>кукурудза</a:t>
            </a:r>
            <a:r>
              <a:rPr lang="ru-RU" sz="2400" dirty="0"/>
              <a:t> — 9, рапс — 4, </a:t>
            </a:r>
            <a:r>
              <a:rPr lang="ru-RU" sz="2400" dirty="0" err="1"/>
              <a:t>бавовник</a:t>
            </a:r>
            <a:r>
              <a:rPr lang="ru-RU" sz="2400" dirty="0"/>
              <a:t> — 12, </a:t>
            </a:r>
            <a:r>
              <a:rPr lang="ru-RU" sz="2400" dirty="0" err="1"/>
              <a:t>цукровий</a:t>
            </a:r>
            <a:r>
              <a:rPr lang="ru-RU" sz="2400" dirty="0"/>
              <a:t> </a:t>
            </a:r>
            <a:r>
              <a:rPr lang="ru-RU" sz="2400" dirty="0" err="1"/>
              <a:t>буряк</a:t>
            </a:r>
            <a:r>
              <a:rPr lang="ru-RU" sz="2400" dirty="0"/>
              <a:t> — 1, папайя — 2, </a:t>
            </a:r>
            <a:r>
              <a:rPr lang="ru-RU" sz="2400" dirty="0" err="1"/>
              <a:t>гарбуз</a:t>
            </a:r>
            <a:r>
              <a:rPr lang="ru-RU" sz="2400" dirty="0"/>
              <a:t> — 1, паприка — 1, томат — 1, </a:t>
            </a:r>
            <a:r>
              <a:rPr lang="ru-RU" sz="2400" dirty="0" smtClean="0"/>
              <a:t>                                                                                                рис </a:t>
            </a:r>
            <a:r>
              <a:rPr lang="ru-RU" sz="2400" dirty="0"/>
              <a:t>— 1. На </a:t>
            </a:r>
            <a:r>
              <a:rPr lang="ru-RU" sz="2400" dirty="0" err="1"/>
              <a:t>різних</a:t>
            </a:r>
            <a:r>
              <a:rPr lang="ru-RU" sz="2400" dirty="0"/>
              <a:t> </a:t>
            </a:r>
            <a:r>
              <a:rPr lang="ru-RU" sz="2400" dirty="0" smtClean="0"/>
              <a:t>                                                                                                      </a:t>
            </a:r>
            <a:r>
              <a:rPr lang="ru-RU" sz="2400" dirty="0" err="1" smtClean="0"/>
              <a:t>стадіях</a:t>
            </a:r>
            <a:r>
              <a:rPr lang="ru-RU" sz="2400" dirty="0" smtClean="0"/>
              <a:t> </a:t>
            </a:r>
            <a:r>
              <a:rPr lang="ru-RU" sz="2400" dirty="0" err="1"/>
              <a:t>розглядаються</a:t>
            </a:r>
            <a:r>
              <a:rPr lang="ru-RU" sz="2400" dirty="0"/>
              <a:t> </a:t>
            </a:r>
            <a:r>
              <a:rPr lang="ru-RU" sz="2400" dirty="0" smtClean="0"/>
              <a:t>                                                                                            </a:t>
            </a:r>
            <a:r>
              <a:rPr lang="ru-RU" sz="2400" dirty="0" err="1" smtClean="0"/>
              <a:t>запити</a:t>
            </a:r>
            <a:r>
              <a:rPr lang="ru-RU" sz="2400" dirty="0" smtClean="0"/>
              <a:t> </a:t>
            </a:r>
            <a:r>
              <a:rPr lang="ru-RU" sz="2400" dirty="0"/>
              <a:t>на </a:t>
            </a:r>
            <a:r>
              <a:rPr lang="ru-RU" sz="2400" dirty="0" err="1"/>
              <a:t>дозвіл</a:t>
            </a:r>
            <a:r>
              <a:rPr lang="ru-RU" sz="2400" dirty="0"/>
              <a:t> для </a:t>
            </a:r>
            <a:r>
              <a:rPr lang="ru-RU" sz="2400" dirty="0" smtClean="0"/>
              <a:t>                                                                                                     </a:t>
            </a:r>
            <a:r>
              <a:rPr lang="ru-RU" sz="2400" dirty="0" err="1" smtClean="0"/>
              <a:t>ще</a:t>
            </a:r>
            <a:r>
              <a:rPr lang="ru-RU" sz="2400" dirty="0" smtClean="0"/>
              <a:t> </a:t>
            </a:r>
            <a:r>
              <a:rPr lang="ru-RU" sz="2400" dirty="0" err="1"/>
              <a:t>близько</a:t>
            </a:r>
            <a:r>
              <a:rPr lang="ru-RU" sz="2400" dirty="0"/>
              <a:t> 90 </a:t>
            </a:r>
            <a:r>
              <a:rPr lang="ru-RU" sz="2400" dirty="0" err="1"/>
              <a:t>різних</a:t>
            </a:r>
            <a:r>
              <a:rPr lang="ru-RU" sz="2400" dirty="0"/>
              <a:t> </a:t>
            </a:r>
            <a:r>
              <a:rPr lang="ru-RU" sz="2400" dirty="0" smtClean="0"/>
              <a:t>                                                                                                 </a:t>
            </a:r>
            <a:r>
              <a:rPr lang="ru-RU" sz="2400" dirty="0" err="1" smtClean="0"/>
              <a:t>видів</a:t>
            </a:r>
            <a:r>
              <a:rPr lang="ru-RU" sz="2400" dirty="0" smtClean="0"/>
              <a:t> </a:t>
            </a:r>
            <a:r>
              <a:rPr lang="ru-RU" sz="2400" dirty="0" err="1"/>
              <a:t>трансгенних</a:t>
            </a:r>
            <a:r>
              <a:rPr lang="ru-RU" sz="2400" dirty="0"/>
              <a:t> </a:t>
            </a:r>
            <a:r>
              <a:rPr lang="ru-RU" sz="2400" dirty="0" smtClean="0"/>
              <a:t>                                                                                                                             </a:t>
            </a:r>
            <a:r>
              <a:rPr lang="ru-RU" sz="2400" dirty="0" err="1" smtClean="0"/>
              <a:t>рослин</a:t>
            </a:r>
            <a:r>
              <a:rPr lang="ru-RU" sz="2400" dirty="0"/>
              <a:t>, у тому </a:t>
            </a:r>
            <a:r>
              <a:rPr lang="ru-RU" sz="2400" dirty="0" err="1"/>
              <a:t>числі</a:t>
            </a:r>
            <a:r>
              <a:rPr lang="ru-RU" sz="2400" dirty="0"/>
              <a:t> </a:t>
            </a:r>
            <a:r>
              <a:rPr lang="ru-RU" sz="2400" dirty="0" smtClean="0"/>
              <a:t>                                                                                                </a:t>
            </a:r>
            <a:r>
              <a:rPr lang="ru-RU" sz="2400" dirty="0" err="1" smtClean="0"/>
              <a:t>картоплі</a:t>
            </a:r>
            <a:r>
              <a:rPr lang="ru-RU" sz="2400" dirty="0"/>
              <a:t>, </a:t>
            </a:r>
            <a:r>
              <a:rPr lang="ru-RU" sz="2400" dirty="0" err="1"/>
              <a:t>сливи</a:t>
            </a:r>
            <a:r>
              <a:rPr lang="ru-RU" sz="2400" dirty="0"/>
              <a:t>, </a:t>
            </a:r>
            <a:r>
              <a:rPr lang="ru-RU" sz="2400" dirty="0" smtClean="0"/>
              <a:t>                                                                                                      </a:t>
            </a:r>
            <a:r>
              <a:rPr lang="ru-RU" sz="2400" dirty="0" err="1" smtClean="0"/>
              <a:t>люцерни</a:t>
            </a:r>
            <a:r>
              <a:rPr lang="ru-RU" sz="2400" dirty="0"/>
              <a:t>, </a:t>
            </a:r>
            <a:r>
              <a:rPr lang="ru-RU" sz="2400" dirty="0" err="1"/>
              <a:t>квасолі</a:t>
            </a:r>
            <a:r>
              <a:rPr lang="ru-RU" sz="2400" dirty="0"/>
              <a:t>, </a:t>
            </a:r>
            <a:r>
              <a:rPr lang="ru-RU" sz="2400" dirty="0" smtClean="0"/>
              <a:t>                                                                                                         </a:t>
            </a:r>
            <a:r>
              <a:rPr lang="ru-RU" sz="2400" dirty="0" err="1" smtClean="0"/>
              <a:t>пшениці</a:t>
            </a:r>
            <a:r>
              <a:rPr lang="ru-RU" sz="2400" dirty="0"/>
              <a:t>, земляного </a:t>
            </a:r>
            <a:r>
              <a:rPr lang="ru-RU" sz="2400" dirty="0" smtClean="0"/>
              <a:t>                                                                                                  </a:t>
            </a:r>
            <a:r>
              <a:rPr lang="ru-RU" sz="2400" dirty="0" err="1" smtClean="0"/>
              <a:t>горіха</a:t>
            </a:r>
            <a:r>
              <a:rPr lang="ru-RU" sz="2400" dirty="0"/>
              <a:t>, </a:t>
            </a:r>
            <a:r>
              <a:rPr lang="ru-RU" sz="2400" dirty="0" err="1"/>
              <a:t>гірчиці</a:t>
            </a:r>
            <a:r>
              <a:rPr lang="ru-RU" sz="2400" dirty="0"/>
              <a:t>, </a:t>
            </a:r>
            <a:r>
              <a:rPr lang="ru-RU" sz="2400" dirty="0" err="1"/>
              <a:t>цвітної</a:t>
            </a:r>
            <a:r>
              <a:rPr lang="ru-RU" sz="2400" dirty="0"/>
              <a:t> </a:t>
            </a:r>
            <a:r>
              <a:rPr lang="ru-RU" sz="2400" dirty="0" smtClean="0"/>
              <a:t>                                                                                                  </a:t>
            </a:r>
            <a:r>
              <a:rPr lang="ru-RU" sz="2400" dirty="0" err="1" smtClean="0"/>
              <a:t>капусти</a:t>
            </a:r>
            <a:r>
              <a:rPr lang="ru-RU" sz="2400" dirty="0"/>
              <a:t>, </a:t>
            </a:r>
            <a:r>
              <a:rPr lang="ru-RU" sz="2400" dirty="0" err="1"/>
              <a:t>перцю</a:t>
            </a:r>
            <a:r>
              <a:rPr lang="ru-RU" sz="2400" dirty="0"/>
              <a:t> </a:t>
            </a:r>
            <a:r>
              <a:rPr lang="ru-RU" sz="2400" dirty="0" err="1"/>
              <a:t>чілі</a:t>
            </a:r>
            <a:r>
              <a:rPr lang="ru-RU" sz="2400" dirty="0"/>
              <a:t> та </a:t>
            </a:r>
            <a:r>
              <a:rPr lang="ru-RU" sz="2400" dirty="0" err="1"/>
              <a:t>інших</a:t>
            </a:r>
            <a:r>
              <a:rPr lang="ru-RU" sz="2400" dirty="0"/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090" y="2204864"/>
            <a:ext cx="5589240" cy="465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7810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88840"/>
            <a:ext cx="7984780" cy="598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05831"/>
            <a:ext cx="8560844" cy="343919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/>
              <a:t>Противники </a:t>
            </a:r>
            <a:r>
              <a:rPr lang="ru-RU" b="1" dirty="0" err="1"/>
              <a:t>технології</a:t>
            </a:r>
            <a:r>
              <a:rPr lang="ru-RU" b="1" dirty="0"/>
              <a:t> </a:t>
            </a:r>
            <a:r>
              <a:rPr lang="ru-RU" b="1" dirty="0" err="1"/>
              <a:t>рекомбінантної</a:t>
            </a:r>
            <a:r>
              <a:rPr lang="ru-RU" b="1" dirty="0"/>
              <a:t> ДНК (30 % </a:t>
            </a:r>
            <a:r>
              <a:rPr lang="ru-RU" b="1" dirty="0" err="1"/>
              <a:t>населення</a:t>
            </a:r>
            <a:r>
              <a:rPr lang="ru-RU" b="1" dirty="0"/>
              <a:t> в </a:t>
            </a:r>
            <a:r>
              <a:rPr lang="ru-RU" b="1" dirty="0" err="1"/>
              <a:t>Європі</a:t>
            </a:r>
            <a:r>
              <a:rPr lang="ru-RU" b="1" dirty="0"/>
              <a:t> і 13 % — у США) </a:t>
            </a:r>
            <a:r>
              <a:rPr lang="ru-RU" b="1" dirty="0" err="1"/>
              <a:t>вважають</a:t>
            </a:r>
            <a:r>
              <a:rPr lang="ru-RU" b="1" dirty="0"/>
              <a:t>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ця</a:t>
            </a:r>
            <a:r>
              <a:rPr lang="ru-RU" b="1" dirty="0"/>
              <a:t> </a:t>
            </a:r>
            <a:r>
              <a:rPr lang="ru-RU" b="1" dirty="0" err="1"/>
              <a:t>технологія</a:t>
            </a:r>
            <a:r>
              <a:rPr lang="ru-RU" b="1" dirty="0"/>
              <a:t> є не </a:t>
            </a:r>
            <a:r>
              <a:rPr lang="ru-RU" b="1" dirty="0" err="1"/>
              <a:t>тільки</a:t>
            </a:r>
            <a:r>
              <a:rPr lang="ru-RU" b="1" dirty="0"/>
              <a:t> </a:t>
            </a:r>
            <a:r>
              <a:rPr lang="ru-RU" b="1" dirty="0" err="1"/>
              <a:t>ризикованою</a:t>
            </a:r>
            <a:r>
              <a:rPr lang="ru-RU" b="1" dirty="0"/>
              <a:t>, але й морально </a:t>
            </a:r>
            <a:r>
              <a:rPr lang="ru-RU" b="1" dirty="0" err="1"/>
              <a:t>неприйнятною</a:t>
            </a:r>
            <a:r>
              <a:rPr lang="ru-RU" b="1" dirty="0"/>
              <a:t>. </a:t>
            </a:r>
            <a:r>
              <a:rPr lang="ru-RU" b="1" dirty="0" err="1"/>
              <a:t>Продукти</a:t>
            </a:r>
            <a:r>
              <a:rPr lang="ru-RU" b="1" dirty="0"/>
              <a:t>, </a:t>
            </a:r>
            <a:r>
              <a:rPr lang="ru-RU" b="1" dirty="0" err="1"/>
              <a:t>створені</a:t>
            </a:r>
            <a:r>
              <a:rPr lang="ru-RU" b="1" dirty="0"/>
              <a:t> в </a:t>
            </a:r>
            <a:r>
              <a:rPr lang="ru-RU" b="1" dirty="0" err="1"/>
              <a:t>результаті</a:t>
            </a:r>
            <a:r>
              <a:rPr lang="ru-RU" b="1" dirty="0"/>
              <a:t> </a:t>
            </a:r>
            <a:r>
              <a:rPr lang="ru-RU" b="1" dirty="0" err="1"/>
              <a:t>маніпуляцій</a:t>
            </a:r>
            <a:r>
              <a:rPr lang="ru-RU" b="1" dirty="0"/>
              <a:t> </a:t>
            </a:r>
            <a:r>
              <a:rPr lang="ru-RU" b="1" dirty="0" err="1"/>
              <a:t>із</a:t>
            </a:r>
            <a:r>
              <a:rPr lang="ru-RU" b="1" dirty="0"/>
              <a:t> генами, вони прозвали «</a:t>
            </a:r>
            <a:r>
              <a:rPr lang="ru-RU" b="1" dirty="0" err="1"/>
              <a:t>їжею</a:t>
            </a:r>
            <a:r>
              <a:rPr lang="ru-RU" b="1" dirty="0"/>
              <a:t> Франкенштейна».</a:t>
            </a:r>
          </a:p>
        </p:txBody>
      </p:sp>
    </p:spTree>
    <p:extLst>
      <p:ext uri="{BB962C8B-B14F-4D97-AF65-F5344CB8AC3E}">
        <p14:creationId xmlns:p14="http://schemas.microsoft.com/office/powerpoint/2010/main" val="991889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016"/>
            <a:ext cx="9196687" cy="7173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9454"/>
            <a:ext cx="3955708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084" y="1700809"/>
            <a:ext cx="3645830" cy="5157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393305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dirty="0" err="1">
                <a:solidFill>
                  <a:schemeClr val="bg1"/>
                </a:solidFill>
              </a:rPr>
              <a:t>Розвиток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експериментальних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методів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останнім</a:t>
            </a:r>
            <a:r>
              <a:rPr lang="ru-RU" b="1" dirty="0">
                <a:solidFill>
                  <a:schemeClr val="bg1"/>
                </a:solidFill>
              </a:rPr>
              <a:t> часом </a:t>
            </a:r>
            <a:r>
              <a:rPr lang="ru-RU" b="1" dirty="0" err="1">
                <a:solidFill>
                  <a:schemeClr val="bg1"/>
                </a:solidFill>
              </a:rPr>
              <a:t>уможливив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одержання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зовсім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незвичайних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тварин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RU" b="1" dirty="0" err="1">
                <a:solidFill>
                  <a:schemeClr val="bg1"/>
                </a:solidFill>
              </a:rPr>
              <a:t>що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несуть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гени</a:t>
            </a:r>
            <a:r>
              <a:rPr lang="ru-RU" b="1" dirty="0">
                <a:solidFill>
                  <a:schemeClr val="bg1"/>
                </a:solidFill>
              </a:rPr>
              <a:t> не </a:t>
            </a:r>
            <a:r>
              <a:rPr lang="ru-RU" b="1" dirty="0" err="1">
                <a:solidFill>
                  <a:schemeClr val="bg1"/>
                </a:solidFill>
              </a:rPr>
              <a:t>тільки</a:t>
            </a:r>
            <a:r>
              <a:rPr lang="ru-RU" b="1" dirty="0">
                <a:solidFill>
                  <a:schemeClr val="bg1"/>
                </a:solidFill>
              </a:rPr>
              <a:t> одного батька й </a:t>
            </a:r>
            <a:r>
              <a:rPr lang="ru-RU" b="1" dirty="0" err="1">
                <a:solidFill>
                  <a:schemeClr val="bg1"/>
                </a:solidFill>
              </a:rPr>
              <a:t>однієї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матері</a:t>
            </a:r>
            <a:r>
              <a:rPr lang="ru-RU" b="1" dirty="0">
                <a:solidFill>
                  <a:schemeClr val="bg1"/>
                </a:solidFill>
              </a:rPr>
              <a:t>, але і </a:t>
            </a:r>
            <a:r>
              <a:rPr lang="ru-RU" b="1" dirty="0" err="1">
                <a:solidFill>
                  <a:schemeClr val="bg1"/>
                </a:solidFill>
              </a:rPr>
              <a:t>більшої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кількості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предків</a:t>
            </a:r>
            <a:r>
              <a:rPr lang="ru-RU" b="1" dirty="0">
                <a:solidFill>
                  <a:schemeClr val="bg1"/>
                </a:solidFill>
              </a:rPr>
              <a:t>. Таких </a:t>
            </a:r>
            <a:r>
              <a:rPr lang="ru-RU" b="1" dirty="0" err="1">
                <a:solidFill>
                  <a:schemeClr val="bg1"/>
                </a:solidFill>
              </a:rPr>
              <a:t>тварин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зазвичай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називають</a:t>
            </a:r>
            <a:r>
              <a:rPr lang="ru-RU" b="1" dirty="0">
                <a:solidFill>
                  <a:schemeClr val="bg1"/>
                </a:solidFill>
              </a:rPr>
              <a:t> химерами.</a:t>
            </a:r>
          </a:p>
        </p:txBody>
      </p:sp>
    </p:spTree>
    <p:extLst>
      <p:ext uri="{BB962C8B-B14F-4D97-AF65-F5344CB8AC3E}">
        <p14:creationId xmlns:p14="http://schemas.microsoft.com/office/powerpoint/2010/main" val="28925998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639</Words>
  <Application>Microsoft Office PowerPoint</Application>
  <PresentationFormat>Экран (4:3)</PresentationFormat>
  <Paragraphs>22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Транзгенні та химерні організми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Дякуємо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Транзгенні та химерні організми</dc:title>
  <dc:creator>Galina</dc:creator>
  <cp:lastModifiedBy>Galichka</cp:lastModifiedBy>
  <cp:revision>9</cp:revision>
  <dcterms:created xsi:type="dcterms:W3CDTF">2013-12-09T21:13:34Z</dcterms:created>
  <dcterms:modified xsi:type="dcterms:W3CDTF">2013-12-09T22:46:18Z</dcterms:modified>
</cp:coreProperties>
</file>